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29"/>
  </p:notesMasterIdLst>
  <p:handoutMasterIdLst>
    <p:handoutMasterId r:id="rId30"/>
  </p:handoutMasterIdLst>
  <p:sldIdLst>
    <p:sldId id="291" r:id="rId2"/>
    <p:sldId id="258" r:id="rId3"/>
    <p:sldId id="259" r:id="rId4"/>
    <p:sldId id="260" r:id="rId5"/>
    <p:sldId id="262" r:id="rId6"/>
    <p:sldId id="263" r:id="rId7"/>
    <p:sldId id="292" r:id="rId8"/>
    <p:sldId id="301" r:id="rId9"/>
    <p:sldId id="265" r:id="rId10"/>
    <p:sldId id="266" r:id="rId11"/>
    <p:sldId id="300" r:id="rId12"/>
    <p:sldId id="295" r:id="rId13"/>
    <p:sldId id="298" r:id="rId14"/>
    <p:sldId id="299" r:id="rId15"/>
    <p:sldId id="304" r:id="rId16"/>
    <p:sldId id="305" r:id="rId17"/>
    <p:sldId id="306" r:id="rId18"/>
    <p:sldId id="307" r:id="rId19"/>
    <p:sldId id="297" r:id="rId20"/>
    <p:sldId id="278" r:id="rId21"/>
    <p:sldId id="279" r:id="rId22"/>
    <p:sldId id="283" r:id="rId23"/>
    <p:sldId id="284" r:id="rId24"/>
    <p:sldId id="286" r:id="rId25"/>
    <p:sldId id="308" r:id="rId26"/>
    <p:sldId id="287" r:id="rId27"/>
    <p:sldId id="30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825"/>
    <a:srgbClr val="FF1420"/>
    <a:srgbClr val="656566"/>
    <a:srgbClr val="D02731"/>
    <a:srgbClr val="EEEFE8"/>
    <a:srgbClr val="D5510F"/>
    <a:srgbClr val="D9D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54"/>
    <p:restoredTop sz="68286" autoAdjust="0"/>
  </p:normalViewPr>
  <p:slideViewPr>
    <p:cSldViewPr snapToGrid="0" snapToObjects="1">
      <p:cViewPr>
        <p:scale>
          <a:sx n="115" d="100"/>
          <a:sy n="115" d="100"/>
        </p:scale>
        <p:origin x="-130" y="-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18367</c:v>
                </c:pt>
                <c:pt idx="1">
                  <c:v>25667</c:v>
                </c:pt>
                <c:pt idx="2">
                  <c:v>19687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3214461</c:v>
                </c:pt>
                <c:pt idx="1">
                  <c:v>3503961</c:v>
                </c:pt>
                <c:pt idx="2">
                  <c:v>2172365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URL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8868331</c:v>
                </c:pt>
                <c:pt idx="1">
                  <c:v>8861718</c:v>
                </c:pt>
                <c:pt idx="2">
                  <c:v>7733882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MD5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602796100</c:v>
                </c:pt>
                <c:pt idx="1">
                  <c:v>360114507</c:v>
                </c:pt>
                <c:pt idx="2">
                  <c:v>122453795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14898500000</c:v>
                </c:pt>
                <c:pt idx="1">
                  <c:v>18472300000</c:v>
                </c:pt>
                <c:pt idx="2">
                  <c:v>17731300000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88224"/>
        <c:axId val="41395328"/>
      </c:barChart>
      <c:catAx>
        <c:axId val="41588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395328"/>
        <c:crosses val="autoZero"/>
        <c:auto val="1"/>
        <c:lblAlgn val="ctr"/>
        <c:lblOffset val="100"/>
        <c:noMultiLvlLbl val="0"/>
      </c:catAx>
      <c:valAx>
        <c:axId val="41395328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Volume</a:t>
                </a:r>
                <a:r>
                  <a:rPr lang="en-US" baseline="0" dirty="0" smtClean="0"/>
                  <a:t> of Requests (Log Scaled)</a:t>
                </a:r>
                <a:endParaRPr lang="en-US" dirty="0"/>
              </a:p>
            </c:rich>
          </c:tx>
          <c:overlay val="0"/>
        </c:title>
        <c:numFmt formatCode="0.00E+00" sourceLinked="0"/>
        <c:majorTickMark val="out"/>
        <c:minorTickMark val="none"/>
        <c:tickLblPos val="nextTo"/>
        <c:crossAx val="415882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18367</c:v>
                </c:pt>
                <c:pt idx="1">
                  <c:v>25667</c:v>
                </c:pt>
                <c:pt idx="2">
                  <c:v>19687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3214461</c:v>
                </c:pt>
                <c:pt idx="1">
                  <c:v>3503961</c:v>
                </c:pt>
                <c:pt idx="2">
                  <c:v>2172365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URL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8868331</c:v>
                </c:pt>
                <c:pt idx="1">
                  <c:v>8861718</c:v>
                </c:pt>
                <c:pt idx="2">
                  <c:v>7733882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MD5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602796100</c:v>
                </c:pt>
                <c:pt idx="1">
                  <c:v>360114507</c:v>
                </c:pt>
                <c:pt idx="2">
                  <c:v>122453795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04/15-04/21</c:v>
                </c:pt>
                <c:pt idx="1">
                  <c:v>05/13-05/19</c:v>
                </c:pt>
                <c:pt idx="2">
                  <c:v>06/17-06/23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14898500000</c:v>
                </c:pt>
                <c:pt idx="1">
                  <c:v>18472300000</c:v>
                </c:pt>
                <c:pt idx="2">
                  <c:v>17731300000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827136"/>
        <c:axId val="41398784"/>
      </c:barChart>
      <c:catAx>
        <c:axId val="44827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398784"/>
        <c:crosses val="autoZero"/>
        <c:auto val="1"/>
        <c:lblAlgn val="ctr"/>
        <c:lblOffset val="100"/>
        <c:noMultiLvlLbl val="0"/>
      </c:catAx>
      <c:valAx>
        <c:axId val="41398784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Volume</a:t>
                </a:r>
                <a:r>
                  <a:rPr lang="en-US" baseline="0" dirty="0" smtClean="0"/>
                  <a:t> of Requests (Log Scaled)</a:t>
                </a:r>
                <a:endParaRPr lang="en-US" dirty="0"/>
              </a:p>
            </c:rich>
          </c:tx>
          <c:overlay val="0"/>
        </c:title>
        <c:numFmt formatCode="0.00E+00" sourceLinked="0"/>
        <c:majorTickMark val="out"/>
        <c:minorTickMark val="none"/>
        <c:tickLblPos val="nextTo"/>
        <c:crossAx val="44827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102272</c:v>
                </c:pt>
                <c:pt idx="1">
                  <c:v>95990</c:v>
                </c:pt>
                <c:pt idx="2">
                  <c:v>95558</c:v>
                </c:pt>
                <c:pt idx="3">
                  <c:v>94475</c:v>
                </c:pt>
                <c:pt idx="4">
                  <c:v>26417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116920437</c:v>
                </c:pt>
                <c:pt idx="1">
                  <c:v>116064457</c:v>
                </c:pt>
                <c:pt idx="2">
                  <c:v>116075200</c:v>
                </c:pt>
                <c:pt idx="3">
                  <c:v>106184683</c:v>
                </c:pt>
                <c:pt idx="4">
                  <c:v>35249494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URL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153379804</c:v>
                </c:pt>
                <c:pt idx="1">
                  <c:v>161481585</c:v>
                </c:pt>
                <c:pt idx="2">
                  <c:v>169958203</c:v>
                </c:pt>
                <c:pt idx="3">
                  <c:v>165868140</c:v>
                </c:pt>
                <c:pt idx="4">
                  <c:v>44914987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MD5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2069752986</c:v>
                </c:pt>
                <c:pt idx="1">
                  <c:v>2061761265</c:v>
                </c:pt>
                <c:pt idx="2">
                  <c:v>2101983532</c:v>
                </c:pt>
                <c:pt idx="3">
                  <c:v>2051469623</c:v>
                </c:pt>
                <c:pt idx="4">
                  <c:v>560203372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89727089971</c:v>
                </c:pt>
                <c:pt idx="1">
                  <c:v>89494736835</c:v>
                </c:pt>
                <c:pt idx="2">
                  <c:v>88849640972</c:v>
                </c:pt>
                <c:pt idx="3">
                  <c:v>88219479658</c:v>
                </c:pt>
                <c:pt idx="4">
                  <c:v>24481017076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831232"/>
        <c:axId val="41401088"/>
      </c:barChart>
      <c:catAx>
        <c:axId val="44831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401088"/>
        <c:crosses val="autoZero"/>
        <c:auto val="1"/>
        <c:lblAlgn val="ctr"/>
        <c:lblOffset val="100"/>
        <c:noMultiLvlLbl val="0"/>
      </c:catAx>
      <c:valAx>
        <c:axId val="41401088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Volume</a:t>
                </a:r>
                <a:r>
                  <a:rPr lang="en-US" baseline="0" dirty="0" smtClean="0"/>
                  <a:t> of Requests (Log Scaled)</a:t>
                </a:r>
                <a:endParaRPr lang="en-US" dirty="0"/>
              </a:p>
            </c:rich>
          </c:tx>
          <c:overlay val="0"/>
        </c:title>
        <c:numFmt formatCode="0.00E+00" sourceLinked="0"/>
        <c:majorTickMark val="out"/>
        <c:minorTickMark val="none"/>
        <c:tickLblPos val="nextTo"/>
        <c:crossAx val="448312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102272</c:v>
                </c:pt>
                <c:pt idx="1">
                  <c:v>95990</c:v>
                </c:pt>
                <c:pt idx="2">
                  <c:v>95558</c:v>
                </c:pt>
                <c:pt idx="3">
                  <c:v>94475</c:v>
                </c:pt>
                <c:pt idx="4">
                  <c:v>26417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116920437</c:v>
                </c:pt>
                <c:pt idx="1">
                  <c:v>116064457</c:v>
                </c:pt>
                <c:pt idx="2">
                  <c:v>116075200</c:v>
                </c:pt>
                <c:pt idx="3">
                  <c:v>106184683</c:v>
                </c:pt>
                <c:pt idx="4">
                  <c:v>35249494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URL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153379804</c:v>
                </c:pt>
                <c:pt idx="1">
                  <c:v>161481585</c:v>
                </c:pt>
                <c:pt idx="2">
                  <c:v>169958203</c:v>
                </c:pt>
                <c:pt idx="3">
                  <c:v>165868140</c:v>
                </c:pt>
                <c:pt idx="4">
                  <c:v>44914987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MD5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2069752986</c:v>
                </c:pt>
                <c:pt idx="1">
                  <c:v>2061761265</c:v>
                </c:pt>
                <c:pt idx="2">
                  <c:v>2101983532</c:v>
                </c:pt>
                <c:pt idx="3">
                  <c:v>2051469623</c:v>
                </c:pt>
                <c:pt idx="4">
                  <c:v>560203372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11/01-11/07</c:v>
                </c:pt>
                <c:pt idx="1">
                  <c:v>11/08-11/14</c:v>
                </c:pt>
                <c:pt idx="2">
                  <c:v>11/15-11/21</c:v>
                </c:pt>
                <c:pt idx="3">
                  <c:v>11/22-11/28</c:v>
                </c:pt>
                <c:pt idx="4">
                  <c:v>11/29-11/30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89727089971</c:v>
                </c:pt>
                <c:pt idx="1">
                  <c:v>89494736835</c:v>
                </c:pt>
                <c:pt idx="2">
                  <c:v>88849640972</c:v>
                </c:pt>
                <c:pt idx="3">
                  <c:v>88219479658</c:v>
                </c:pt>
                <c:pt idx="4">
                  <c:v>24481017076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59456"/>
        <c:axId val="31696000"/>
      </c:barChart>
      <c:catAx>
        <c:axId val="45459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696000"/>
        <c:crosses val="autoZero"/>
        <c:auto val="1"/>
        <c:lblAlgn val="ctr"/>
        <c:lblOffset val="100"/>
        <c:noMultiLvlLbl val="0"/>
      </c:catAx>
      <c:valAx>
        <c:axId val="31696000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Volume</a:t>
                </a:r>
                <a:r>
                  <a:rPr lang="en-US" baseline="0" dirty="0" smtClean="0"/>
                  <a:t> of Requests (Log Scaled)</a:t>
                </a:r>
                <a:endParaRPr lang="en-US" dirty="0"/>
              </a:p>
            </c:rich>
          </c:tx>
          <c:overlay val="0"/>
        </c:title>
        <c:numFmt formatCode="0.00E+00" sourceLinked="0"/>
        <c:majorTickMark val="out"/>
        <c:minorTickMark val="none"/>
        <c:tickLblPos val="nextTo"/>
        <c:crossAx val="454594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D5EFF-6DA7-7241-B113-DB772FC1FED8}" type="datetime1">
              <a:rPr lang="en-US" smtClean="0"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9AD0-2ED0-0248-9324-5D7A7F25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5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73C5E-8700-EF45-BF2A-9058C31A02E9}" type="datetime1">
              <a:rPr lang="en-US" smtClean="0"/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E18A-8BF0-BD46-85BA-F3E09D217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87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Is mobile</a:t>
            </a:r>
            <a:r>
              <a:rPr lang="en-US" baseline="0" dirty="0" smtClean="0"/>
              <a:t> malware a problem?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List “news clippings” about current</a:t>
            </a:r>
            <a:r>
              <a:rPr lang="en-US" baseline="0" dirty="0" smtClean="0"/>
              <a:t> plague that is mobile malware (all from this year!)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Demonstrate that it looks like things are heading towards disaster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01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What devices are connecting to “tainted” hosts (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, Android, Blackberry, Windows Phone, etc.)?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Separate out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devices because they are easy to detect at the DNS level due to Apple push notification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What devices are connecting to “tainted” hosts (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, Android, Blackberry, Windows Phone, etc.)?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Separate out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devices because they are easy to detect at the DNS level due to Apple push notification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What devices are connecting to “tainted” hosts (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, Android, Blackberry, Windows Phone, etc.)?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Separate out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devices because they are easy to detect at the DNS level due to Apple push notification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0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Discuss</a:t>
            </a:r>
            <a:r>
              <a:rPr lang="en-US" baseline="0" dirty="0" smtClean="0"/>
              <a:t> the extremely small number of devices affected by currently known malware.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On the worst day in November, we saw 9,688 devices contacting MBL domains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On average, we saw about 8,757 devices contacting MBL domains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Since we can’t track across days, the absolute worse case scenario is 262,731 devices or 0.17%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To give perspective, how does risk of getting malware compare to getting struck by lightning?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MOBILE</a:t>
            </a:r>
            <a:r>
              <a:rPr lang="en-US" baseline="0" dirty="0" smtClean="0"/>
              <a:t> MARKETS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Google Play (top 500 from each category)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4 other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markets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MALARE DATASETS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Contagio</a:t>
            </a:r>
            <a:r>
              <a:rPr lang="en-US" dirty="0" smtClean="0"/>
              <a:t> is community driven dump of malicious</a:t>
            </a:r>
            <a:r>
              <a:rPr lang="en-US" baseline="0" dirty="0" smtClean="0"/>
              <a:t> malware </a:t>
            </a:r>
            <a:r>
              <a:rPr lang="en-US" dirty="0" smtClean="0"/>
              <a:t>applications.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Zhou et Al is a collection of malware discovered at NC State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M1</a:t>
            </a:r>
            <a:r>
              <a:rPr lang="en-US" baseline="0" dirty="0" smtClean="0"/>
              <a:t> dataset contains suspicious and confirmed malicious applications. Provided by an independent security company.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7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M&amp;A Hosts is</a:t>
            </a:r>
            <a:r>
              <a:rPr lang="en-US" baseline="0" dirty="0" smtClean="0"/>
              <a:t> the set of hosts associated with directly extracted or associated with domains extracted from applications in the M&amp;A dataset.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</a:t>
            </a:r>
            <a:r>
              <a:rPr lang="en-US" baseline="0" dirty="0" smtClean="0"/>
              <a:t> In some markets, 100% of the hosts observed were in the historical wired </a:t>
            </a:r>
            <a:r>
              <a:rPr lang="en-US" baseline="0" dirty="0" err="1" smtClean="0"/>
              <a:t>pDNS</a:t>
            </a:r>
            <a:r>
              <a:rPr lang="en-US" baseline="0" dirty="0" smtClean="0"/>
              <a:t> datasets.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2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Lookups for another domain associated with a different malicious threat </a:t>
            </a:r>
            <a:r>
              <a:rPr lang="en-US" dirty="0" err="1" smtClean="0"/>
              <a:t>ε</a:t>
            </a:r>
            <a:r>
              <a:rPr lang="en-US" dirty="0" smtClean="0"/>
              <a:t> using data from large authoritative DNS server.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Android</a:t>
            </a:r>
            <a:r>
              <a:rPr lang="en-US" baseline="0" dirty="0" smtClean="0"/>
              <a:t> application that masquerades as a legitimate client to a popular Internet streaming media service. Presents user with fake login prompt to steal credentials.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At time of disclosure, domain no longer resolved to routable address.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4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do we</a:t>
            </a:r>
            <a:r>
              <a:rPr lang="en-US" baseline="0" dirty="0" smtClean="0"/>
              <a:t> know this activity is actually malicious? It uses hosting infrastructure similar to traditional botnets.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Android application starts a service that periodically contacts</a:t>
            </a:r>
            <a:r>
              <a:rPr lang="en-US" baseline="0" dirty="0" smtClean="0"/>
              <a:t> C&amp;C server. Responds to commands from C&amp;C or via SMS. One command signs up all contacts for on-line mailing list. (SMS Trojan)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Figures show how the host pointed to by previously discussed mobile threats (</a:t>
            </a:r>
            <a:r>
              <a:rPr lang="en-US" dirty="0" err="1" smtClean="0"/>
              <a:t>ε</a:t>
            </a:r>
            <a:r>
              <a:rPr lang="en-US" dirty="0" smtClean="0"/>
              <a:t> and β) changed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82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Hosting infrastructure used by mobile devices is part of core Internet infrastructure used by devices in non-cellular world.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Despite its tightly controlled market, </a:t>
            </a:r>
            <a:r>
              <a:rPr lang="en-US" dirty="0" err="1" smtClean="0"/>
              <a:t>iOS</a:t>
            </a:r>
            <a:r>
              <a:rPr lang="en-US" dirty="0" smtClean="0"/>
              <a:t> devices are no less likely than other major platforms to reach out to suspicious hosts.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Network based countermeasures may help identify and mitigate threats faster than current methods.</a:t>
            </a:r>
          </a:p>
          <a:p>
            <a:endParaRPr lang="en-US" dirty="0"/>
          </a:p>
          <a:p>
            <a:r>
              <a:rPr lang="en-US" dirty="0" smtClean="0"/>
              <a:t>"</a:t>
            </a:r>
            <a:r>
              <a:rPr lang="en-US" dirty="0"/>
              <a:t>The mobile Internet is really just the Internet." (seems obvious only in retrospect)</a:t>
            </a:r>
          </a:p>
          <a:p>
            <a:endParaRPr lang="en-US" dirty="0" smtClean="0"/>
          </a:p>
          <a:p>
            <a:r>
              <a:rPr lang="en-US" dirty="0" smtClean="0"/>
              <a:t>Mobile </a:t>
            </a:r>
            <a:r>
              <a:rPr lang="en-US" dirty="0"/>
              <a:t>malware is "real and small" </a:t>
            </a:r>
            <a:r>
              <a:rPr lang="en-US" dirty="0" smtClean="0"/>
              <a:t>threat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34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0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Discuss efforts have been largely focused on application analysis</a:t>
            </a:r>
          </a:p>
          <a:p>
            <a:pPr marL="0" indent="0">
              <a:buNone/>
            </a:pPr>
            <a:r>
              <a:rPr lang="en-US" baseline="0" dirty="0" smtClean="0"/>
              <a:t>  - Use range of static and dynamic analysis techniques to discover malicious code</a:t>
            </a:r>
          </a:p>
          <a:p>
            <a:pPr marL="0" indent="0">
              <a:buNone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Discuss market approval and scanning processes (e.g.,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and Google)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- </a:t>
            </a:r>
            <a:r>
              <a:rPr lang="en-US" dirty="0" err="1" smtClean="0"/>
              <a:t>iOS</a:t>
            </a:r>
            <a:r>
              <a:rPr lang="en-US" dirty="0" smtClean="0"/>
              <a:t> developers submit application for market approval.</a:t>
            </a:r>
          </a:p>
          <a:p>
            <a:pPr marL="0" indent="0">
              <a:buNone/>
            </a:pPr>
            <a:r>
              <a:rPr lang="en-US" dirty="0" smtClean="0"/>
              <a:t>  - Google has developed “Bouncer” to scan submitted apps.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aseline="0" dirty="0" smtClean="0"/>
              <a:t>How many of you have been infected by mobile malware? </a:t>
            </a:r>
          </a:p>
          <a:p>
            <a:pPr marL="0" indent="0">
              <a:buNone/>
            </a:pPr>
            <a:r>
              <a:rPr lang="en-US" baseline="0" dirty="0" smtClean="0"/>
              <a:t>How many of you know someone infected by mobile malware?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0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0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 cellular </a:t>
            </a:r>
            <a:r>
              <a:rPr lang="en-US" dirty="0" err="1" smtClean="0"/>
              <a:t>pDNS</a:t>
            </a:r>
            <a:r>
              <a:rPr lang="en-US" dirty="0" smtClean="0"/>
              <a:t> data collected </a:t>
            </a:r>
            <a:r>
              <a:rPr lang="en-US" baseline="0" dirty="0" smtClean="0"/>
              <a:t>from major US cellular provider.</a:t>
            </a:r>
          </a:p>
          <a:p>
            <a:pPr marL="0" indent="0">
              <a:buNone/>
            </a:pPr>
            <a:r>
              <a:rPr lang="en-US" baseline="0" dirty="0" smtClean="0"/>
              <a:t>  - Data collected below the recursive (get device level information)</a:t>
            </a:r>
          </a:p>
          <a:p>
            <a:pPr marL="0" indent="0">
              <a:buNone/>
            </a:pPr>
            <a:r>
              <a:rPr lang="en-US" baseline="0" dirty="0" smtClean="0"/>
              <a:t>  - Single sensor aggregating data from several cities in US</a:t>
            </a:r>
          </a:p>
          <a:p>
            <a:pPr marL="0" indent="0">
              <a:buNone/>
            </a:pPr>
            <a:r>
              <a:rPr lang="en-US" baseline="0" dirty="0" smtClean="0"/>
              <a:t>  - 3 Week Observation Period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 the traditional</a:t>
            </a:r>
            <a:r>
              <a:rPr lang="en-US" baseline="0" dirty="0" smtClean="0"/>
              <a:t>, non-cellular (“wired”) ISP to evaluate infrastructure and provide historical context about domains.</a:t>
            </a:r>
          </a:p>
          <a:p>
            <a:pPr marL="0" indent="0">
              <a:buNone/>
            </a:pPr>
            <a:r>
              <a:rPr lang="en-US" baseline="0" dirty="0" smtClean="0"/>
              <a:t>  - 15 month observation period</a:t>
            </a:r>
          </a:p>
          <a:p>
            <a:pPr marL="0" indent="0">
              <a:buNone/>
            </a:pPr>
            <a:r>
              <a:rPr lang="en-US" baseline="0" dirty="0" smtClean="0"/>
              <a:t>  - 7 sensors located across the US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Multi-stage characterization process.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</a:t>
            </a:r>
            <a:r>
              <a:rPr lang="en-US" baseline="0" dirty="0" smtClean="0"/>
              <a:t> is a Resource Record (RR)?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- “queried domain” or </a:t>
            </a:r>
            <a:r>
              <a:rPr lang="en-US" baseline="0" dirty="0" err="1" smtClean="0"/>
              <a:t>qname</a:t>
            </a: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- “host” or IP returned by RDNS in A-Record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Classify traffic by type (Benign, Malicious, Unknown)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- Benign uses whitelist of Top 750K from </a:t>
            </a:r>
            <a:r>
              <a:rPr lang="en-US" dirty="0" err="1" smtClean="0"/>
              <a:t>Alexa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- Malicious means domain associated with</a:t>
            </a:r>
            <a:r>
              <a:rPr lang="en-US" baseline="0" dirty="0" smtClean="0"/>
              <a:t> some sort of malicious evidence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- Unknown is anything not in first two categories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Label devices by type (Mobile, Non-mobile, Mix)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r>
              <a:rPr lang="en-US" baseline="0" dirty="0" smtClean="0"/>
              <a:t> - Discuss how we perform the labeling (mobile indicators, mobile services, etc.)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- Discuss why there are non-mobile devices in our mobile ISP.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Highlight that these numbers are aggregate over the observation periods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Discuss that we saw approximately 17-25M devices </a:t>
            </a:r>
            <a:r>
              <a:rPr lang="en-US" i="1" baseline="0" dirty="0" smtClean="0"/>
              <a:t>per day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Discuss </a:t>
            </a:r>
            <a:r>
              <a:rPr lang="en-US" i="1" baseline="0" dirty="0" smtClean="0"/>
              <a:t>total</a:t>
            </a:r>
            <a:r>
              <a:rPr lang="en-US" i="0" baseline="0" dirty="0" smtClean="0"/>
              <a:t> device count and how we only label ~80% as mobile</a:t>
            </a: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These number represent strict upper bounds due to inability to track devices across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8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Highlight that these numbers are aggregate over the observation periods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Discuss that we saw approximately 17-25M devices </a:t>
            </a:r>
            <a:r>
              <a:rPr lang="en-US" i="1" baseline="0" dirty="0" smtClean="0"/>
              <a:t>per day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Discuss </a:t>
            </a:r>
            <a:r>
              <a:rPr lang="en-US" i="1" baseline="0" dirty="0" smtClean="0"/>
              <a:t>total</a:t>
            </a:r>
            <a:r>
              <a:rPr lang="en-US" i="0" baseline="0" dirty="0" smtClean="0"/>
              <a:t> device count and how we only label ~80% as mobile</a:t>
            </a: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These number represent strict upper bounds due to inability to track devices across 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Discuss use of wired hosts from large non-cellular ISP (represents infrastructure for non-cellular world)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About 3M total hosts… mobile devices contact about 2.7M unique hosts.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Very significant overlap between wired hosts and mobile hosts.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0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PBL - Domain points to a host that can be found on aggregation of numerous PBLs.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URL - Domain points to a host historically known to facilitate phishing or drive-by download operations.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MAL - Domain points to a host historically associated with a piece of desktop malware.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MBL - Domain is associated with or</a:t>
            </a:r>
            <a:r>
              <a:rPr lang="en-US" baseline="0" dirty="0" smtClean="0"/>
              <a:t> </a:t>
            </a:r>
            <a:r>
              <a:rPr lang="en-US" dirty="0" smtClean="0"/>
              <a:t>known to facilitate mobile malware.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8E18A-8BF0-BD46-85BA-F3E09D2172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84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What devices are connecting to “tainted” hosts (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, Android, Blackberry, Windows Phone, etc.)?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Separate out </a:t>
            </a:r>
            <a:r>
              <a:rPr lang="en-US" baseline="0" dirty="0" err="1" smtClean="0"/>
              <a:t>iOS</a:t>
            </a:r>
            <a:r>
              <a:rPr lang="en-US" baseline="0" dirty="0" smtClean="0"/>
              <a:t> devices because they are easy to detect at the DNS level due to Apple push notification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410322-4D7E-7A46-BFB6-08C666FA3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26852" r="5500" b="-129"/>
          <a:stretch/>
        </p:blipFill>
        <p:spPr>
          <a:xfrm>
            <a:off x="5401056" y="12192"/>
            <a:ext cx="6803136" cy="40111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66" y="620749"/>
            <a:ext cx="1926265" cy="69853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4657" y="4930907"/>
            <a:ext cx="10972561" cy="4049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Aft>
                <a:spcPts val="0"/>
              </a:spcAft>
              <a:buFontTx/>
              <a:buNone/>
              <a:defRPr lang="en-US" sz="16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Aft>
                <a:spcPts val="0"/>
              </a:spcAft>
              <a:buFontTx/>
              <a:buNone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indent="0" algn="l" defTabSz="457200" rtl="0" eaLnBrk="1" latinLnBrk="0" hangingPunct="1">
              <a:lnSpc>
                <a:spcPct val="100000"/>
              </a:lnSpc>
              <a:spcAft>
                <a:spcPts val="0"/>
              </a:spcAft>
              <a:buFontTx/>
              <a:buNone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lnSpc>
                <a:spcPct val="100000"/>
              </a:lnSpc>
              <a:spcAft>
                <a:spcPts val="0"/>
              </a:spcAft>
              <a:buFontTx/>
              <a:buNone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57200" rtl="0" eaLnBrk="1" latinLnBrk="0" hangingPunct="1">
              <a:lnSpc>
                <a:spcPct val="100000"/>
              </a:lnSpc>
              <a:spcAft>
                <a:spcPts val="0"/>
              </a:spcAft>
              <a:buFontTx/>
              <a:buNone/>
              <a:defRPr lang="en-US" sz="18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 smtClean="0"/>
              <a:t>Speaker’s Name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67379" y="2291717"/>
            <a:ext cx="7945101" cy="2226877"/>
          </a:xfrm>
        </p:spPr>
        <p:txBody>
          <a:bodyPr>
            <a:normAutofit/>
          </a:bodyPr>
          <a:lstStyle>
            <a:lvl1pPr algn="l">
              <a:lnSpc>
                <a:spcPts val="3200"/>
              </a:lnSpc>
              <a:defRPr sz="2800" b="1" i="0" baseline="0">
                <a:solidFill>
                  <a:srgbClr val="017E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Session Title Goes </a:t>
            </a:r>
            <a:r>
              <a:rPr lang="en-US" dirty="0" err="1" smtClean="0"/>
              <a:t>Here.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Arial 28pt Bold Initial Caps. </a:t>
            </a:r>
            <a:br>
              <a:rPr lang="en-US" dirty="0" smtClean="0"/>
            </a:br>
            <a:r>
              <a:rPr lang="en-US" dirty="0" smtClean="0"/>
              <a:t>Up to Four Lines in Length.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6619" y="2063350"/>
            <a:ext cx="96442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SESSION ID: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8571" y="2062831"/>
            <a:ext cx="1105605" cy="2397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lang="en-US" sz="9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XXXX-XXXX</a:t>
            </a:r>
            <a:endParaRPr lang="en-US" dirty="0"/>
          </a:p>
        </p:txBody>
      </p:sp>
      <p:pic>
        <p:nvPicPr>
          <p:cNvPr id="18" name="Picture 17" descr="RSAC 2015 logo for speaker templa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98171"/>
            <a:ext cx="4741333" cy="762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34065" y="5394204"/>
            <a:ext cx="10963153" cy="0"/>
          </a:xfrm>
          <a:prstGeom prst="line">
            <a:avLst/>
          </a:prstGeom>
          <a:ln w="12700">
            <a:solidFill>
              <a:srgbClr val="017E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412649" y="6486943"/>
            <a:ext cx="609995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000" spc="-100" dirty="0" smtClean="0">
                <a:solidFill>
                  <a:srgbClr val="466368"/>
                </a:solidFill>
                <a:latin typeface="Arial"/>
                <a:cs typeface="Arial"/>
              </a:rPr>
              <a:t>#RSAC</a:t>
            </a:r>
            <a:endParaRPr lang="en-US" sz="1000" spc="-100" dirty="0">
              <a:solidFill>
                <a:srgbClr val="466368"/>
              </a:solidFill>
              <a:latin typeface="Arial"/>
              <a:cs typeface="Arial"/>
            </a:endParaRPr>
          </a:p>
        </p:txBody>
      </p:sp>
      <p:pic>
        <p:nvPicPr>
          <p:cNvPr id="25" name="Picture 24" descr="twitter bi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98" y="6472361"/>
            <a:ext cx="260364" cy="2095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4065" y="5428094"/>
            <a:ext cx="10963153" cy="1300081"/>
          </a:xfrm>
        </p:spPr>
        <p:txBody>
          <a:bodyPr>
            <a:norm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i="0" baseline="0">
                <a:solidFill>
                  <a:schemeClr val="tx1"/>
                </a:solidFill>
              </a:defRPr>
            </a:lvl1pPr>
            <a:lvl2pPr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i="0" baseline="0">
                <a:solidFill>
                  <a:schemeClr val="tx1"/>
                </a:solidFill>
              </a:defRPr>
            </a:lvl2pPr>
            <a:lvl3pPr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i="0" baseline="0">
                <a:solidFill>
                  <a:schemeClr val="tx1"/>
                </a:solidFill>
              </a:defRPr>
            </a:lvl3pPr>
            <a:lvl4pPr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i="0" baseline="0">
                <a:solidFill>
                  <a:schemeClr val="tx1"/>
                </a:solidFill>
              </a:defRPr>
            </a:lvl4pPr>
            <a:lvl5pPr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i="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Speaker’s Title</a:t>
            </a:r>
            <a:br>
              <a:rPr lang="en-US" dirty="0" smtClean="0"/>
            </a:br>
            <a:r>
              <a:rPr lang="en-US" dirty="0" smtClean="0"/>
              <a:t>Company/Organization</a:t>
            </a:r>
            <a:br>
              <a:rPr lang="en-US" dirty="0" smtClean="0"/>
            </a:br>
            <a:r>
              <a:rPr lang="en-US" dirty="0" smtClean="0"/>
              <a:t>@Twitter 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8141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87" y="1421679"/>
            <a:ext cx="1123118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62209" y="6435377"/>
            <a:ext cx="1401804" cy="365125"/>
          </a:xfrm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855" y="148784"/>
            <a:ext cx="10972800" cy="1143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531" y="1535114"/>
            <a:ext cx="5386917" cy="63976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531" y="2271977"/>
            <a:ext cx="5386917" cy="3854187"/>
          </a:xfrm>
          <a:prstGeom prst="rect">
            <a:avLst/>
          </a:prstGeom>
        </p:spPr>
        <p:txBody>
          <a:bodyPr lIns="0" tIns="0" rIns="0" bIns="0"/>
          <a:lstStyle>
            <a:lvl1pPr indent="-228600">
              <a:lnSpc>
                <a:spcPts val="2400"/>
              </a:lnSpc>
              <a:spcAft>
                <a:spcPts val="600"/>
              </a:spcAft>
              <a:defRPr sz="1900"/>
            </a:lvl1pPr>
            <a:lvl2pPr marL="457200" indent="-210312">
              <a:lnSpc>
                <a:spcPts val="2100"/>
              </a:lnSpc>
              <a:spcAft>
                <a:spcPts val="600"/>
              </a:spcAft>
              <a:defRPr sz="1800"/>
            </a:lvl2pPr>
            <a:lvl3pPr marL="685800" indent="-201168">
              <a:defRPr sz="1700"/>
            </a:lvl3pPr>
            <a:lvl4pPr marL="914400" indent="-192024">
              <a:spcAft>
                <a:spcPts val="600"/>
              </a:spcAft>
              <a:defRPr sz="1600"/>
            </a:lvl4pPr>
            <a:lvl5pPr marL="1143000" indent="-18288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1301" y="1535114"/>
            <a:ext cx="5389033" cy="63976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1301" y="2271977"/>
            <a:ext cx="5389033" cy="3854187"/>
          </a:xfrm>
          <a:prstGeom prst="rect">
            <a:avLst/>
          </a:prstGeom>
        </p:spPr>
        <p:txBody>
          <a:bodyPr lIns="0" tIns="0" rIns="0" bIns="0"/>
          <a:lstStyle>
            <a:lvl1pPr indent="-228600">
              <a:lnSpc>
                <a:spcPts val="2400"/>
              </a:lnSpc>
              <a:spcAft>
                <a:spcPts val="600"/>
              </a:spcAft>
              <a:defRPr sz="1900"/>
            </a:lvl1pPr>
            <a:lvl2pPr marL="457200" indent="-210312">
              <a:lnSpc>
                <a:spcPts val="2200"/>
              </a:lnSpc>
              <a:spcAft>
                <a:spcPts val="600"/>
              </a:spcAft>
              <a:defRPr sz="1800"/>
            </a:lvl2pPr>
            <a:lvl3pPr marL="685800" indent="-201168">
              <a:defRPr sz="1700"/>
            </a:lvl3pPr>
            <a:lvl4pPr marL="914400" indent="-192024">
              <a:spcAft>
                <a:spcPts val="600"/>
              </a:spcAft>
              <a:defRPr sz="1600"/>
            </a:lvl4pPr>
            <a:lvl5pPr marL="1143000" indent="-18288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363171" y="6435377"/>
            <a:ext cx="1401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6971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5" y="4800601"/>
            <a:ext cx="10769556" cy="566739"/>
          </a:xfrm>
        </p:spPr>
        <p:txBody>
          <a:bodyPr anchor="b">
            <a:noAutofit/>
          </a:bodyPr>
          <a:lstStyle>
            <a:lvl1pPr algn="ctr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7131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8264" y="5367339"/>
            <a:ext cx="9507499" cy="804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00"/>
              </a:lnSpc>
              <a:spcAft>
                <a:spcPts val="0"/>
              </a:spcAft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62209" y="6435377"/>
            <a:ext cx="1401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8881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me artwork large for section divid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5" b="11509"/>
          <a:stretch/>
        </p:blipFill>
        <p:spPr>
          <a:xfrm>
            <a:off x="2836333" y="-668352"/>
            <a:ext cx="9387840" cy="75468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67379" y="3268135"/>
            <a:ext cx="6757511" cy="3155247"/>
          </a:xfrm>
        </p:spPr>
        <p:txBody>
          <a:bodyPr anchor="ctr" anchorCtr="0">
            <a:normAutofit/>
          </a:bodyPr>
          <a:lstStyle>
            <a:lvl1pPr algn="l">
              <a:lnSpc>
                <a:spcPts val="3000"/>
              </a:lnSpc>
              <a:defRPr sz="2800" b="1" i="0" baseline="0">
                <a:solidFill>
                  <a:srgbClr val="017E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Sub-section Title</a:t>
            </a:r>
            <a:endParaRPr lang="en-US" dirty="0"/>
          </a:p>
        </p:txBody>
      </p:sp>
      <p:pic>
        <p:nvPicPr>
          <p:cNvPr id="18" name="Picture 17" descr="RSAC 2015 logo for speaker templa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598171"/>
            <a:ext cx="4741333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424744" y="4336409"/>
            <a:ext cx="609995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000" spc="-100" dirty="0" smtClean="0">
                <a:solidFill>
                  <a:srgbClr val="466368"/>
                </a:solidFill>
                <a:latin typeface="Arial"/>
                <a:cs typeface="Arial"/>
              </a:rPr>
              <a:t>#RSAC</a:t>
            </a:r>
            <a:endParaRPr lang="en-US" sz="1000" spc="-100" dirty="0">
              <a:solidFill>
                <a:srgbClr val="466368"/>
              </a:solidFill>
              <a:latin typeface="Arial"/>
              <a:cs typeface="Arial"/>
            </a:endParaRPr>
          </a:p>
        </p:txBody>
      </p:sp>
      <p:pic>
        <p:nvPicPr>
          <p:cNvPr id="25" name="Picture 24" descr="twitter bi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98" y="4321827"/>
            <a:ext cx="260364" cy="2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3698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5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59033" y="91219"/>
            <a:ext cx="8915387" cy="7578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1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59033" y="91219"/>
            <a:ext cx="8915387" cy="7578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6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5133" y="100036"/>
            <a:ext cx="109139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46444" y="6435378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017E82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116354" y="210078"/>
            <a:ext cx="912695" cy="215340"/>
            <a:chOff x="7691186" y="4904616"/>
            <a:chExt cx="684521" cy="161505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7918211" y="4904616"/>
              <a:ext cx="457496" cy="1154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 spc="-100" dirty="0" smtClean="0">
                  <a:solidFill>
                    <a:srgbClr val="466368"/>
                  </a:solidFill>
                  <a:latin typeface="Arial"/>
                  <a:cs typeface="Arial"/>
                </a:rPr>
                <a:t>#RSAC</a:t>
              </a:r>
              <a:endParaRPr lang="en-US" sz="1000" spc="-100" dirty="0">
                <a:solidFill>
                  <a:srgbClr val="466368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12" descr="twitter bird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186" y="4908950"/>
              <a:ext cx="195273" cy="157171"/>
            </a:xfrm>
            <a:prstGeom prst="rect">
              <a:avLst/>
            </a:prstGeom>
          </p:spPr>
        </p:pic>
      </p:grpSp>
      <p:pic>
        <p:nvPicPr>
          <p:cNvPr id="7" name="Picture 6" descr="RSAC logo small for sub-page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93" y="6525913"/>
            <a:ext cx="2235259" cy="177804"/>
          </a:xfrm>
          <a:prstGeom prst="rect">
            <a:avLst/>
          </a:prstGeom>
        </p:spPr>
      </p:pic>
      <p:pic>
        <p:nvPicPr>
          <p:cNvPr id="8" name="Picture 7" descr="squares graphic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8495" b="20210"/>
          <a:stretch/>
        </p:blipFill>
        <p:spPr>
          <a:xfrm>
            <a:off x="11114925" y="5906247"/>
            <a:ext cx="1097280" cy="97536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94199" y="1337017"/>
            <a:ext cx="11286564" cy="470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4690" y="6102548"/>
            <a:ext cx="1344827" cy="5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50" r:id="rId8"/>
  </p:sldLayoutIdLst>
  <p:hf sldNum="0" hdr="0" dt="0"/>
  <p:txStyles>
    <p:titleStyle>
      <a:lvl1pPr algn="l" defTabSz="457200" rtl="0" eaLnBrk="1" latinLnBrk="0" hangingPunct="1">
        <a:lnSpc>
          <a:spcPts val="3000"/>
        </a:lnSpc>
        <a:spcBef>
          <a:spcPct val="0"/>
        </a:spcBef>
        <a:buNone/>
        <a:defRPr sz="2800" b="1" kern="1200" baseline="0">
          <a:solidFill>
            <a:srgbClr val="017E8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800"/>
        </a:spcBef>
        <a:spcAft>
          <a:spcPts val="400"/>
        </a:spcAft>
        <a:buClr>
          <a:srgbClr val="1B7D7E"/>
        </a:buClr>
        <a:buSzPct val="70000"/>
        <a:buFont typeface="Wingdings" charset="2"/>
        <a:buChar char="u"/>
        <a:defRPr sz="21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662940" indent="-342900" algn="l" defTabSz="457200" rtl="0" eaLnBrk="1" latinLnBrk="0" hangingPunct="1">
        <a:lnSpc>
          <a:spcPct val="100000"/>
        </a:lnSpc>
        <a:spcBef>
          <a:spcPts val="300"/>
        </a:spcBef>
        <a:spcAft>
          <a:spcPts val="400"/>
        </a:spcAft>
        <a:buClr>
          <a:srgbClr val="1B7D7E"/>
        </a:buClr>
        <a:buSzPct val="70000"/>
        <a:buFont typeface="Wingdings" charset="2"/>
        <a:buChar char="u"/>
        <a:defRPr sz="1900" kern="1200">
          <a:solidFill>
            <a:schemeClr val="tx1"/>
          </a:solidFill>
          <a:latin typeface="Arial"/>
          <a:ea typeface="+mn-ea"/>
          <a:cs typeface="Myriad Pro"/>
        </a:defRPr>
      </a:lvl2pPr>
      <a:lvl3pPr marL="898398" indent="-285750" algn="l" defTabSz="4572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1B7D7E"/>
        </a:buClr>
        <a:buSzPct val="70000"/>
        <a:buFont typeface="Wingdings" charset="2"/>
        <a:buChar char="u"/>
        <a:defRPr sz="1800" kern="1200">
          <a:solidFill>
            <a:srgbClr val="000000"/>
          </a:solidFill>
          <a:latin typeface="Arial"/>
          <a:ea typeface="+mn-ea"/>
          <a:cs typeface="Arial"/>
        </a:defRPr>
      </a:lvl3pPr>
      <a:lvl4pPr marL="1154430" indent="-285750" algn="l" defTabSz="457200" rtl="0" eaLnBrk="1" latinLnBrk="0" hangingPunct="1">
        <a:lnSpc>
          <a:spcPct val="100000"/>
        </a:lnSpc>
        <a:spcBef>
          <a:spcPts val="100"/>
        </a:spcBef>
        <a:spcAft>
          <a:spcPts val="400"/>
        </a:spcAft>
        <a:buClr>
          <a:srgbClr val="1B7D7E"/>
        </a:buClr>
        <a:buSzPct val="70000"/>
        <a:buFont typeface="Wingdings" charset="2"/>
        <a:buChar char="u"/>
        <a:defRPr sz="1700" kern="1200">
          <a:solidFill>
            <a:srgbClr val="000000"/>
          </a:solidFill>
          <a:latin typeface="Arial"/>
          <a:ea typeface="+mn-ea"/>
          <a:cs typeface="Arial"/>
        </a:defRPr>
      </a:lvl4pPr>
      <a:lvl5pPr marL="1383030" indent="-285750" algn="l" defTabSz="457200" rtl="0" eaLnBrk="1" latinLnBrk="0" hangingPunct="1">
        <a:spcBef>
          <a:spcPts val="100"/>
        </a:spcBef>
        <a:spcAft>
          <a:spcPts val="400"/>
        </a:spcAft>
        <a:buClr>
          <a:srgbClr val="1B7D7E"/>
        </a:buClr>
        <a:buSzPct val="70000"/>
        <a:buFont typeface="Wingdings" charset="2"/>
        <a:buChar char="u"/>
        <a:defRPr sz="1600" kern="12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hazlever.com/publications/lever-ndss13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rustotal.com/" TargetMode="External"/><Relationship Id="rId5" Type="http://schemas.openxmlformats.org/officeDocument/2006/relationships/hyperlink" Target="http://www.malgenomeproject.org/" TargetMode="External"/><Relationship Id="rId4" Type="http://schemas.openxmlformats.org/officeDocument/2006/relationships/hyperlink" Target="http://contagiominidump.blogspot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Chaz</a:t>
            </a:r>
            <a:r>
              <a:rPr lang="en-US" dirty="0" smtClean="0"/>
              <a:t> Lever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Characterizing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Malicious Traffic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Cellular Networks</a:t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Retrospective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MBS-W01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Researcher</a:t>
            </a:r>
          </a:p>
          <a:p>
            <a:r>
              <a:rPr lang="en-US" dirty="0" err="1" smtClean="0"/>
              <a:t>Damballa</a:t>
            </a:r>
            <a:r>
              <a:rPr lang="en-US" dirty="0" smtClean="0"/>
              <a:t>, </a:t>
            </a:r>
            <a:r>
              <a:rPr lang="en-US" dirty="0" err="1" smtClean="0"/>
              <a:t>Inc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chazlever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Evidence of Malware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Blacklist (PBL)</a:t>
            </a:r>
          </a:p>
          <a:p>
            <a:endParaRPr lang="en-US" dirty="0"/>
          </a:p>
          <a:p>
            <a:r>
              <a:rPr lang="en-US" dirty="0" smtClean="0"/>
              <a:t>Phishing and Drive-by-Downloads (URL)</a:t>
            </a:r>
          </a:p>
          <a:p>
            <a:endParaRPr lang="en-US" dirty="0"/>
          </a:p>
          <a:p>
            <a:r>
              <a:rPr lang="en-US" dirty="0" smtClean="0"/>
              <a:t>Desktop Malware Association (MAL)</a:t>
            </a:r>
          </a:p>
          <a:p>
            <a:endParaRPr lang="en-US" dirty="0"/>
          </a:p>
          <a:p>
            <a:r>
              <a:rPr lang="en-US" dirty="0" smtClean="0"/>
              <a:t>Mobile Blacklist (MBL)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607" y="2050967"/>
            <a:ext cx="2676519" cy="21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Historical Evidence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646704"/>
              </p:ext>
            </p:extLst>
          </p:nvPr>
        </p:nvGraphicFramePr>
        <p:xfrm>
          <a:off x="1893889" y="1169461"/>
          <a:ext cx="84232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800806" y="5677590"/>
            <a:ext cx="3633429" cy="1076059"/>
            <a:chOff x="2276805" y="5677589"/>
            <a:chExt cx="3633429" cy="1076059"/>
          </a:xfrm>
        </p:grpSpPr>
        <p:grpSp>
          <p:nvGrpSpPr>
            <p:cNvPr id="5" name="Group 4"/>
            <p:cNvGrpSpPr/>
            <p:nvPr/>
          </p:nvGrpSpPr>
          <p:grpSpPr>
            <a:xfrm>
              <a:off x="2276805" y="5677589"/>
              <a:ext cx="3224470" cy="1076059"/>
              <a:chOff x="2803943" y="4927608"/>
              <a:chExt cx="3224470" cy="1076059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4723860" y="495300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2803943" y="4927608"/>
                <a:ext cx="1084191" cy="7111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525842" y="5634335"/>
                <a:ext cx="2502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Mobile Specific Evidence</a:t>
                </a: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4949950" y="5677589"/>
              <a:ext cx="960284" cy="7067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2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Historical Evidence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930164"/>
              </p:ext>
            </p:extLst>
          </p:nvPr>
        </p:nvGraphicFramePr>
        <p:xfrm>
          <a:off x="1893889" y="1169461"/>
          <a:ext cx="84232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236795" y="5695424"/>
            <a:ext cx="3233959" cy="1050667"/>
            <a:chOff x="3521976" y="5181600"/>
            <a:chExt cx="3233959" cy="1050667"/>
          </a:xfrm>
        </p:grpSpPr>
        <p:grpSp>
          <p:nvGrpSpPr>
            <p:cNvPr id="11" name="Group 10"/>
            <p:cNvGrpSpPr/>
            <p:nvPr/>
          </p:nvGrpSpPr>
          <p:grpSpPr>
            <a:xfrm>
              <a:off x="3817262" y="5334000"/>
              <a:ext cx="2938673" cy="898267"/>
              <a:chOff x="3436262" y="5105400"/>
              <a:chExt cx="2938673" cy="898267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281618" y="5105400"/>
                <a:ext cx="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3436262" y="5105400"/>
                <a:ext cx="59869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756497" y="5634335"/>
                <a:ext cx="2618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Desktop Related Evidence</a:t>
                </a:r>
              </a:p>
            </p:txBody>
          </p:sp>
        </p:grpSp>
        <p:sp>
          <p:nvSpPr>
            <p:cNvPr id="14" name="Left Bracket 13"/>
            <p:cNvSpPr/>
            <p:nvPr/>
          </p:nvSpPr>
          <p:spPr>
            <a:xfrm rot="16200000">
              <a:off x="5624510" y="4914900"/>
              <a:ext cx="76200" cy="609600"/>
            </a:xfrm>
            <a:prstGeom prst="leftBracket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3788676" y="4914901"/>
              <a:ext cx="76200" cy="609600"/>
            </a:xfrm>
            <a:prstGeom prst="leftBracket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Left Bracket 19"/>
          <p:cNvSpPr/>
          <p:nvPr/>
        </p:nvSpPr>
        <p:spPr>
          <a:xfrm rot="16200000">
            <a:off x="8102563" y="5428722"/>
            <a:ext cx="76200" cy="609600"/>
          </a:xfrm>
          <a:prstGeom prst="leftBracket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115131" y="5847823"/>
            <a:ext cx="1085598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2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Historical Evidence (</a:t>
            </a:r>
            <a:r>
              <a:rPr lang="en-US" dirty="0" err="1" smtClean="0"/>
              <a:t>Redux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600769"/>
              </p:ext>
            </p:extLst>
          </p:nvPr>
        </p:nvGraphicFramePr>
        <p:xfrm>
          <a:off x="1893889" y="1169461"/>
          <a:ext cx="84232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800806" y="5677590"/>
            <a:ext cx="4057975" cy="1076059"/>
            <a:chOff x="3800806" y="5677590"/>
            <a:chExt cx="4057975" cy="1076059"/>
          </a:xfrm>
        </p:grpSpPr>
        <p:grpSp>
          <p:nvGrpSpPr>
            <p:cNvPr id="18" name="Group 17"/>
            <p:cNvGrpSpPr/>
            <p:nvPr/>
          </p:nvGrpSpPr>
          <p:grpSpPr>
            <a:xfrm>
              <a:off x="3800806" y="5677590"/>
              <a:ext cx="4057975" cy="1076059"/>
              <a:chOff x="2276805" y="5677589"/>
              <a:chExt cx="4057975" cy="107605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276805" y="5677589"/>
                <a:ext cx="3224470" cy="1076059"/>
                <a:chOff x="2803943" y="4927608"/>
                <a:chExt cx="3224470" cy="1076059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H="1" flipV="1">
                  <a:off x="4961702" y="4945442"/>
                  <a:ext cx="8689" cy="69335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3888134" y="4945442"/>
                  <a:ext cx="296885" cy="69335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/>
                <p:cNvCxnSpPr/>
                <p:nvPr/>
              </p:nvCxnSpPr>
              <p:spPr>
                <a:xfrm flipH="1" flipV="1">
                  <a:off x="2803943" y="4927608"/>
                  <a:ext cx="1084191" cy="71119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3525842" y="5634335"/>
                  <a:ext cx="25025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Mobile Specific Evidence</a:t>
                  </a:r>
                </a:p>
              </p:txBody>
            </p:sp>
          </p:grp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374496" y="5677589"/>
                <a:ext cx="960284" cy="7067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6395726" y="5695424"/>
              <a:ext cx="678419" cy="7067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5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Historical Evidence (</a:t>
            </a:r>
            <a:r>
              <a:rPr lang="en-US" dirty="0" err="1" smtClean="0"/>
              <a:t>Redux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52623"/>
              </p:ext>
            </p:extLst>
          </p:nvPr>
        </p:nvGraphicFramePr>
        <p:xfrm>
          <a:off x="1893889" y="1169461"/>
          <a:ext cx="84232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763259" y="5695424"/>
            <a:ext cx="3827896" cy="1050667"/>
            <a:chOff x="3048440" y="5181600"/>
            <a:chExt cx="3827896" cy="1050667"/>
          </a:xfrm>
        </p:grpSpPr>
        <p:grpSp>
          <p:nvGrpSpPr>
            <p:cNvPr id="11" name="Group 10"/>
            <p:cNvGrpSpPr/>
            <p:nvPr/>
          </p:nvGrpSpPr>
          <p:grpSpPr>
            <a:xfrm>
              <a:off x="3343726" y="5329535"/>
              <a:ext cx="3412209" cy="902732"/>
              <a:chOff x="2962726" y="5100935"/>
              <a:chExt cx="3412209" cy="90273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6042861" y="5100935"/>
                <a:ext cx="2286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5183648" y="5105400"/>
                <a:ext cx="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2962726" y="5105400"/>
                <a:ext cx="713237" cy="5225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756497" y="5634335"/>
                <a:ext cx="2618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Desktop Related Evidence</a:t>
                </a:r>
              </a:p>
            </p:txBody>
          </p:sp>
        </p:grpSp>
        <p:sp>
          <p:nvSpPr>
            <p:cNvPr id="12" name="Left Bracket 11"/>
            <p:cNvSpPr/>
            <p:nvPr/>
          </p:nvSpPr>
          <p:spPr>
            <a:xfrm rot="16200000">
              <a:off x="6533436" y="4914900"/>
              <a:ext cx="76200" cy="609600"/>
            </a:xfrm>
            <a:prstGeom prst="leftBracket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ket 13"/>
            <p:cNvSpPr/>
            <p:nvPr/>
          </p:nvSpPr>
          <p:spPr>
            <a:xfrm rot="16200000">
              <a:off x="5526540" y="4914900"/>
              <a:ext cx="76200" cy="609600"/>
            </a:xfrm>
            <a:prstGeom prst="leftBracket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/>
            <p:cNvSpPr/>
            <p:nvPr/>
          </p:nvSpPr>
          <p:spPr>
            <a:xfrm rot="16200000">
              <a:off x="3315140" y="4914901"/>
              <a:ext cx="76200" cy="609600"/>
            </a:xfrm>
            <a:prstGeom prst="leftBracket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Left Bracket 19"/>
          <p:cNvSpPr/>
          <p:nvPr/>
        </p:nvSpPr>
        <p:spPr>
          <a:xfrm rot="16200000">
            <a:off x="8494455" y="5428722"/>
            <a:ext cx="76200" cy="609600"/>
          </a:xfrm>
          <a:prstGeom prst="leftBracket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507023" y="5847823"/>
            <a:ext cx="1085598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076590" y="5836934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Left Bracket 22"/>
          <p:cNvSpPr/>
          <p:nvPr/>
        </p:nvSpPr>
        <p:spPr>
          <a:xfrm rot="16200000">
            <a:off x="5038482" y="5417834"/>
            <a:ext cx="76200" cy="609600"/>
          </a:xfrm>
          <a:prstGeom prst="leftBracket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996966"/>
              </p:ext>
            </p:extLst>
          </p:nvPr>
        </p:nvGraphicFramePr>
        <p:xfrm>
          <a:off x="2029522" y="3442157"/>
          <a:ext cx="8112058" cy="170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210"/>
                <a:gridCol w="2429424"/>
                <a:gridCol w="2429424"/>
              </a:tblGrid>
              <a:tr h="764109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Platform 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</a:t>
                      </a:r>
                      <a:r>
                        <a:rPr lang="en-US" sz="1400" baseline="0" dirty="0" smtClean="0">
                          <a:effectLst/>
                          <a:latin typeface="NimbusRomNo9L"/>
                        </a:rPr>
                        <a:t>requesting tainted hosts (2012)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requesting tainted hosts  (2014)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</a:tr>
              <a:tr h="47724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/>
                          <a:latin typeface="NimbusRomNo9L"/>
                        </a:rPr>
                        <a:t>iOS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46572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  <a:latin typeface="NimbusRomNo9L"/>
                        </a:rPr>
                        <a:t>All other mobile (Android, etc.)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800" dirty="0">
                <a:solidFill>
                  <a:srgbClr val="017E82"/>
                </a:solidFill>
              </a:rPr>
              <a:t>Tainted Hosts and Platforms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57439" y="1563657"/>
            <a:ext cx="6077125" cy="1356396"/>
            <a:chOff x="1467830" y="1563657"/>
            <a:chExt cx="6077125" cy="1356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7830" y="1573650"/>
              <a:ext cx="1094959" cy="1343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752" y="1573650"/>
              <a:ext cx="1795203" cy="13464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848" y="1563657"/>
              <a:ext cx="1152411" cy="13531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408" y="1573650"/>
              <a:ext cx="1256918" cy="126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3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220435"/>
              </p:ext>
            </p:extLst>
          </p:nvPr>
        </p:nvGraphicFramePr>
        <p:xfrm>
          <a:off x="2029522" y="3442157"/>
          <a:ext cx="8112058" cy="170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210"/>
                <a:gridCol w="2429424"/>
                <a:gridCol w="2429424"/>
              </a:tblGrid>
              <a:tr h="764109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Platform 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</a:t>
                      </a:r>
                      <a:r>
                        <a:rPr lang="en-US" sz="1400" baseline="0" dirty="0" smtClean="0">
                          <a:effectLst/>
                          <a:latin typeface="NimbusRomNo9L"/>
                        </a:rPr>
                        <a:t>requesting tainted hosts (2012)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requesting tainted hosts  (2014)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</a:tr>
              <a:tr h="47724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/>
                          <a:latin typeface="NimbusRomNo9L"/>
                        </a:rPr>
                        <a:t>iOS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NimbusRomNo9L"/>
                        </a:rPr>
                        <a:t>31.6%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46572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  <a:latin typeface="NimbusRomNo9L"/>
                        </a:rPr>
                        <a:t>All other mobile (Android, etc.)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NimbusRomNo9L"/>
                        </a:rPr>
                        <a:t>68.4%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800" dirty="0">
                <a:solidFill>
                  <a:srgbClr val="017E82"/>
                </a:solidFill>
              </a:rPr>
              <a:t>Tainted Hosts and Platforms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57439" y="1563657"/>
            <a:ext cx="6077125" cy="1356396"/>
            <a:chOff x="1467830" y="1563657"/>
            <a:chExt cx="6077125" cy="1356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7830" y="1573650"/>
              <a:ext cx="1094959" cy="1343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752" y="1573650"/>
              <a:ext cx="1795203" cy="13464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848" y="1563657"/>
              <a:ext cx="1152411" cy="13531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408" y="1573650"/>
              <a:ext cx="1256918" cy="126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5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66839"/>
              </p:ext>
            </p:extLst>
          </p:nvPr>
        </p:nvGraphicFramePr>
        <p:xfrm>
          <a:off x="2029522" y="3442157"/>
          <a:ext cx="8112058" cy="170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210"/>
                <a:gridCol w="2429424"/>
                <a:gridCol w="2429424"/>
              </a:tblGrid>
              <a:tr h="764109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Platform 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</a:t>
                      </a:r>
                      <a:r>
                        <a:rPr lang="en-US" sz="1400" baseline="0" dirty="0" smtClean="0">
                          <a:effectLst/>
                          <a:latin typeface="NimbusRomNo9L"/>
                        </a:rPr>
                        <a:t>requesting tainted hosts (2012)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requesting tainted hosts  (2014)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</a:tr>
              <a:tr h="47724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/>
                          <a:latin typeface="NimbusRomNo9L"/>
                        </a:rPr>
                        <a:t>iOS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NimbusRomNo9L"/>
                        </a:rPr>
                        <a:t>31.6%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NimbusRomNo9L"/>
                          <a:ea typeface="+mn-ea"/>
                          <a:cs typeface="+mn-cs"/>
                        </a:rPr>
                        <a:t>38.9</a:t>
                      </a:r>
                      <a:r>
                        <a:rPr lang="en-US" sz="1400" dirty="0" smtClean="0">
                          <a:effectLst/>
                        </a:rPr>
                        <a:t>%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46572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  <a:latin typeface="NimbusRomNo9L"/>
                        </a:rPr>
                        <a:t>All other mobile (Android, etc.)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NimbusRomNo9L"/>
                        </a:rPr>
                        <a:t>68.4%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NimbusRomNo9L"/>
                        </a:rPr>
                        <a:t>61.1%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800" dirty="0">
                <a:solidFill>
                  <a:srgbClr val="017E82"/>
                </a:solidFill>
              </a:rPr>
              <a:t>Tainted Hosts and Platforms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57439" y="1563657"/>
            <a:ext cx="6077125" cy="1356396"/>
            <a:chOff x="1467830" y="1563657"/>
            <a:chExt cx="6077125" cy="1356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7830" y="1573650"/>
              <a:ext cx="1094959" cy="1343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752" y="1573650"/>
              <a:ext cx="1795203" cy="13464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848" y="1563657"/>
              <a:ext cx="1152411" cy="13531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408" y="1573650"/>
              <a:ext cx="1256918" cy="1266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66839"/>
              </p:ext>
            </p:extLst>
          </p:nvPr>
        </p:nvGraphicFramePr>
        <p:xfrm>
          <a:off x="2029522" y="3442157"/>
          <a:ext cx="8112058" cy="170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210"/>
                <a:gridCol w="2429424"/>
                <a:gridCol w="2429424"/>
              </a:tblGrid>
              <a:tr h="764109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Platform 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</a:t>
                      </a:r>
                      <a:r>
                        <a:rPr lang="en-US" sz="1400" baseline="0" dirty="0" smtClean="0">
                          <a:effectLst/>
                          <a:latin typeface="NimbusRomNo9L"/>
                        </a:rPr>
                        <a:t>requesting tainted hosts (2012)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NimbusRomNo9L"/>
                        </a:rPr>
                        <a:t>% </a:t>
                      </a:r>
                      <a:r>
                        <a:rPr lang="en-US" sz="1400" dirty="0" smtClean="0">
                          <a:effectLst/>
                          <a:latin typeface="NimbusRomNo9L"/>
                        </a:rPr>
                        <a:t>Population requesting tainted hosts  (2014)</a:t>
                      </a:r>
                      <a:endParaRPr lang="en-US" sz="1400" dirty="0">
                        <a:effectLst/>
                      </a:endParaRPr>
                    </a:p>
                  </a:txBody>
                  <a:tcPr anchor="ctr">
                    <a:solidFill>
                      <a:srgbClr val="17375E"/>
                    </a:solidFill>
                  </a:tcPr>
                </a:tc>
              </a:tr>
              <a:tr h="47724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/>
                          <a:latin typeface="NimbusRomNo9L"/>
                        </a:rPr>
                        <a:t>iOS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NimbusRomNo9L"/>
                        </a:rPr>
                        <a:t>31.6%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NimbusRomNo9L"/>
                          <a:ea typeface="+mn-ea"/>
                          <a:cs typeface="+mn-cs"/>
                        </a:rPr>
                        <a:t>38.9</a:t>
                      </a:r>
                      <a:r>
                        <a:rPr lang="en-US" sz="1400" dirty="0" smtClean="0">
                          <a:effectLst/>
                        </a:rPr>
                        <a:t>%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46572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  <a:latin typeface="NimbusRomNo9L"/>
                        </a:rPr>
                        <a:t>All other mobile (Android, etc.)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NimbusRomNo9L"/>
                        </a:rPr>
                        <a:t>68.4%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NimbusRomNo9L"/>
                        </a:rPr>
                        <a:t>61.1%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800" dirty="0">
                <a:solidFill>
                  <a:srgbClr val="017E82"/>
                </a:solidFill>
              </a:rPr>
              <a:t>Tainted Hosts and Platforms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57439" y="1563657"/>
            <a:ext cx="6077125" cy="1356396"/>
            <a:chOff x="1467830" y="1563657"/>
            <a:chExt cx="6077125" cy="1356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7830" y="1573650"/>
              <a:ext cx="1094959" cy="1343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752" y="1573650"/>
              <a:ext cx="1795203" cy="13464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848" y="1563657"/>
              <a:ext cx="1152411" cy="13531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408" y="1573650"/>
              <a:ext cx="1256918" cy="126673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85677" y="4192857"/>
            <a:ext cx="4832195" cy="490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Mobile Malware in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</a:t>
            </a:r>
            <a:r>
              <a:rPr lang="en-US" b="1" i="1" dirty="0" smtClean="0">
                <a:solidFill>
                  <a:srgbClr val="FF0000"/>
                </a:solidFill>
              </a:rPr>
              <a:t>0.015% (3,492)</a:t>
            </a:r>
            <a:r>
              <a:rPr lang="en-US" dirty="0" smtClean="0"/>
              <a:t> out </a:t>
            </a:r>
            <a:r>
              <a:rPr lang="en-US" dirty="0"/>
              <a:t>of a total of </a:t>
            </a:r>
            <a:r>
              <a:rPr lang="en-US" dirty="0" smtClean="0"/>
              <a:t>23M </a:t>
            </a:r>
            <a:r>
              <a:rPr lang="en-US" i="1" dirty="0" smtClean="0"/>
              <a:t>mobile</a:t>
            </a:r>
            <a:r>
              <a:rPr lang="en-US" dirty="0" smtClean="0"/>
              <a:t> </a:t>
            </a:r>
            <a:r>
              <a:rPr lang="en-US" dirty="0"/>
              <a:t>devices contacted MBL </a:t>
            </a:r>
            <a:r>
              <a:rPr lang="en-US" dirty="0" smtClean="0"/>
              <a:t>domains (observation period 2012).</a:t>
            </a:r>
          </a:p>
          <a:p>
            <a:r>
              <a:rPr lang="en-US" dirty="0"/>
              <a:t>Only </a:t>
            </a:r>
            <a:r>
              <a:rPr lang="en-US" b="1" i="1" dirty="0" smtClean="0">
                <a:solidFill>
                  <a:srgbClr val="FF0000"/>
                </a:solidFill>
              </a:rPr>
              <a:t>0.0064% (9,688) </a:t>
            </a:r>
            <a:r>
              <a:rPr lang="en-US" dirty="0" smtClean="0"/>
              <a:t>out of a total </a:t>
            </a:r>
            <a:r>
              <a:rPr lang="en-US" dirty="0"/>
              <a:t>of </a:t>
            </a:r>
            <a:r>
              <a:rPr lang="en-US" dirty="0" smtClean="0"/>
              <a:t>151M </a:t>
            </a:r>
            <a:r>
              <a:rPr lang="en-US" i="1" dirty="0" smtClean="0"/>
              <a:t>mobile </a:t>
            </a:r>
            <a:r>
              <a:rPr lang="en-US" dirty="0" smtClean="0"/>
              <a:t>devices contacted MBL domains (observation period 2014).</a:t>
            </a:r>
          </a:p>
          <a:p>
            <a:r>
              <a:rPr lang="en-US" dirty="0" smtClean="0"/>
              <a:t>According to National Weather Service, odds of an individual being struck by lightning in a lifetime is </a:t>
            </a:r>
            <a:r>
              <a:rPr lang="en-US" b="1" dirty="0" smtClean="0">
                <a:solidFill>
                  <a:srgbClr val="FF0000"/>
                </a:solidFill>
              </a:rPr>
              <a:t>0.01% (1/10,000)</a:t>
            </a:r>
            <a:r>
              <a:rPr lang="en-US" dirty="0" smtClean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52" y="3727675"/>
            <a:ext cx="1945840" cy="1945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585265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Mobile malware is currently a real but small threat.</a:t>
            </a:r>
          </a:p>
        </p:txBody>
      </p:sp>
    </p:spTree>
    <p:extLst>
      <p:ext uri="{BB962C8B-B14F-4D97-AF65-F5344CB8AC3E}">
        <p14:creationId xmlns:p14="http://schemas.microsoft.com/office/powerpoint/2010/main" val="36370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Mobile Malware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023" y="2101806"/>
            <a:ext cx="5251299" cy="695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648" y="1085243"/>
            <a:ext cx="5636016" cy="361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675" y="5018016"/>
            <a:ext cx="3282515" cy="815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505" y="4497174"/>
            <a:ext cx="4521200" cy="520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966" y="1675946"/>
            <a:ext cx="3581864" cy="371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9248" y="2858761"/>
            <a:ext cx="8268164" cy="71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3129" y="3654917"/>
            <a:ext cx="3957999" cy="70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Market and Malware (M&amp;A) Dataset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564075"/>
              </p:ext>
            </p:extLst>
          </p:nvPr>
        </p:nvGraphicFramePr>
        <p:xfrm>
          <a:off x="493713" y="1422400"/>
          <a:ext cx="11229978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663"/>
                <a:gridCol w="1871663"/>
                <a:gridCol w="1871663"/>
                <a:gridCol w="1871663"/>
                <a:gridCol w="1871663"/>
                <a:gridCol w="18716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Market Name</a:t>
                      </a:r>
                      <a:endParaRPr lang="en-US" sz="1400" dirty="0"/>
                    </a:p>
                  </a:txBody>
                  <a:tcPr marL="124778" marR="124778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Market Country</a:t>
                      </a:r>
                      <a:endParaRPr lang="en-US" sz="1400" dirty="0"/>
                    </a:p>
                  </a:txBody>
                  <a:tcPr marL="124778" marR="124778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 of Snapshot</a:t>
                      </a:r>
                      <a:endParaRPr lang="en-US" sz="1400" dirty="0"/>
                    </a:p>
                  </a:txBody>
                  <a:tcPr marL="124778" marR="124778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Unique Apps</a:t>
                      </a:r>
                      <a:endParaRPr lang="en-US" sz="1400" dirty="0"/>
                    </a:p>
                  </a:txBody>
                  <a:tcPr marL="124778" marR="124778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Unique Domains</a:t>
                      </a:r>
                      <a:endParaRPr lang="en-US" sz="1400" dirty="0"/>
                    </a:p>
                  </a:txBody>
                  <a:tcPr marL="124778" marR="124778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Unique IPs</a:t>
                      </a:r>
                      <a:endParaRPr lang="en-US" sz="1400" dirty="0"/>
                    </a:p>
                  </a:txBody>
                  <a:tcPr marL="124778" marR="124778">
                    <a:solidFill>
                      <a:srgbClr val="17375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Google Play*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09/20/11, 01/20/12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26,332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27,581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47,144</a:t>
                      </a:r>
                      <a:endParaRPr lang="en-US" sz="1400" dirty="0"/>
                    </a:p>
                  </a:txBody>
                  <a:tcPr marL="124778" marR="12477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SoftAndroid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RU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02/07/12</a:t>
                      </a:r>
                      <a:endParaRPr lang="en-US" sz="140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3,626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3,028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8,868</a:t>
                      </a:r>
                      <a:endParaRPr lang="en-US" sz="1400" dirty="0"/>
                    </a:p>
                  </a:txBody>
                  <a:tcPr marL="124778" marR="12477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ProAndroid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CN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02/02/12,</a:t>
                      </a:r>
                      <a:r>
                        <a:rPr lang="en-US" sz="1400" baseline="0" dirty="0" smtClean="0"/>
                        <a:t> 03/11/12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2,407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2,712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8,458</a:t>
                      </a:r>
                      <a:endParaRPr lang="en-US" sz="1400" dirty="0"/>
                    </a:p>
                  </a:txBody>
                  <a:tcPr marL="124778" marR="12477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Anzhi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CN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01/31/12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28,760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11,719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24,032</a:t>
                      </a:r>
                      <a:endParaRPr lang="en-US" sz="1400" dirty="0"/>
                    </a:p>
                  </a:txBody>
                  <a:tcPr marL="124778" marR="12477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Ndoo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CN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10/25/12,</a:t>
                      </a:r>
                      <a:r>
                        <a:rPr lang="en-US" sz="1400" baseline="0" dirty="0" smtClean="0"/>
                        <a:t> 02/03/12, 03/06/12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7,914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5,939</a:t>
                      </a:r>
                      <a:endParaRPr lang="en-US" sz="1400" dirty="0"/>
                    </a:p>
                  </a:txBody>
                  <a:tcPr marL="124778" marR="124778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14,174</a:t>
                      </a:r>
                      <a:endParaRPr lang="en-US" sz="1400" dirty="0"/>
                    </a:p>
                  </a:txBody>
                  <a:tcPr marL="124778" marR="124778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275536"/>
              </p:ext>
            </p:extLst>
          </p:nvPr>
        </p:nvGraphicFramePr>
        <p:xfrm>
          <a:off x="2590800" y="4306254"/>
          <a:ext cx="6858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Malware Dataset Name</a:t>
                      </a:r>
                      <a:endParaRPr lang="en-US" sz="1400" dirty="0"/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 of Snapshot</a:t>
                      </a:r>
                      <a:endParaRPr lang="en-US" sz="1400" dirty="0"/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Unique Apps</a:t>
                      </a:r>
                      <a:endParaRPr lang="en-US" sz="1400" dirty="0"/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Unique Domains</a:t>
                      </a:r>
                      <a:endParaRPr lang="en-US" sz="1400" dirty="0"/>
                    </a:p>
                  </a:txBody>
                  <a:tcP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Unique IPs</a:t>
                      </a:r>
                      <a:endParaRPr lang="en-US" sz="1400" dirty="0"/>
                    </a:p>
                  </a:txBody>
                  <a:tcPr>
                    <a:solidFill>
                      <a:srgbClr val="17375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Contagio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03/27/12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2,324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Zhou et 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02/2012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596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2,413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03/26/2012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1,485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5,540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5000" y="3955734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 Top 500 free applications per category only</a:t>
            </a:r>
          </a:p>
        </p:txBody>
      </p:sp>
    </p:spTree>
    <p:extLst>
      <p:ext uri="{BB962C8B-B14F-4D97-AF65-F5344CB8AC3E}">
        <p14:creationId xmlns:p14="http://schemas.microsoft.com/office/powerpoint/2010/main" val="20190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M&amp;A Overlap with Wired </a:t>
            </a:r>
            <a:r>
              <a:rPr lang="en-US" dirty="0" err="1" smtClean="0"/>
              <a:t>pDNS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87" y="4177246"/>
            <a:ext cx="11231180" cy="1879651"/>
          </a:xfrm>
        </p:spPr>
        <p:txBody>
          <a:bodyPr>
            <a:normAutofit/>
          </a:bodyPr>
          <a:lstStyle/>
          <a:p>
            <a:r>
              <a:rPr lang="en-US" dirty="0" smtClean="0"/>
              <a:t>At most 10% of M&amp;A hosts are outside our non-cellular </a:t>
            </a:r>
            <a:r>
              <a:rPr lang="en-US" dirty="0" err="1" smtClean="0"/>
              <a:t>pDNS</a:t>
            </a:r>
            <a:r>
              <a:rPr lang="en-US" dirty="0" smtClean="0"/>
              <a:t> dataset.</a:t>
            </a:r>
            <a:endParaRPr lang="en-US" dirty="0"/>
          </a:p>
          <a:p>
            <a:r>
              <a:rPr lang="en-US" dirty="0" smtClean="0"/>
              <a:t>More than 50% of M&amp;A hosts are associated with at least seven domain names.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Mobile applications reusing same hosting infrastructure as 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desktop applications.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794898" y="1486949"/>
            <a:ext cx="2209800" cy="2209800"/>
          </a:xfrm>
          <a:prstGeom prst="ellipse">
            <a:avLst/>
          </a:prstGeom>
          <a:gradFill flip="none" rotWithShape="1">
            <a:gsLst>
              <a:gs pos="0">
                <a:srgbClr val="3366FF">
                  <a:alpha val="70000"/>
                </a:srgbClr>
              </a:gs>
              <a:gs pos="100000">
                <a:srgbClr val="3B7ED3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M&amp;A</a:t>
            </a:r>
          </a:p>
          <a:p>
            <a:pPr algn="ctr"/>
            <a:r>
              <a:rPr lang="en-US" dirty="0"/>
              <a:t>Hosts</a:t>
            </a:r>
          </a:p>
        </p:txBody>
      </p:sp>
      <p:sp>
        <p:nvSpPr>
          <p:cNvPr id="5" name="Oval 4"/>
          <p:cNvSpPr/>
          <p:nvPr/>
        </p:nvSpPr>
        <p:spPr>
          <a:xfrm>
            <a:off x="2634345" y="1486949"/>
            <a:ext cx="2209800" cy="2209800"/>
          </a:xfrm>
          <a:prstGeom prst="ellips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4EBF4D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Wired</a:t>
            </a:r>
          </a:p>
          <a:p>
            <a:pPr algn="ctr"/>
            <a:r>
              <a:rPr lang="en-US" dirty="0"/>
              <a:t>Hosts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62800" y="2706149"/>
            <a:ext cx="1324018" cy="914400"/>
            <a:chOff x="533400" y="2438400"/>
            <a:chExt cx="1324018" cy="914400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33400" y="2438400"/>
              <a:ext cx="8382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270398" y="2983468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87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15703 0.005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547 0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Lifecycle of a Threat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87" y="4992796"/>
            <a:ext cx="11231180" cy="45259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Threat publicly disclosed by security community in October.</a:t>
            </a:r>
          </a:p>
          <a:p>
            <a:pPr algn="ctr"/>
            <a:r>
              <a:rPr lang="en-US" sz="2000" dirty="0"/>
              <a:t>Associated domain no longer resolved at time of disclosure.</a:t>
            </a:r>
          </a:p>
        </p:txBody>
      </p:sp>
      <p:pic>
        <p:nvPicPr>
          <p:cNvPr id="4" name="Picture 3" descr="e_l_p_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15" y="1282108"/>
            <a:ext cx="5256584" cy="36796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463322" y="2992680"/>
            <a:ext cx="1576009" cy="1873125"/>
            <a:chOff x="6925056" y="3407062"/>
            <a:chExt cx="1576009" cy="1873125"/>
          </a:xfrm>
        </p:grpSpPr>
        <p:cxnSp>
          <p:nvCxnSpPr>
            <p:cNvPr id="6" name="Straight Arrow Connector 5"/>
            <p:cNvCxnSpPr>
              <a:endCxn id="12" idx="1"/>
            </p:cNvCxnSpPr>
            <p:nvPr/>
          </p:nvCxnSpPr>
          <p:spPr>
            <a:xfrm>
              <a:off x="7687056" y="3714839"/>
              <a:ext cx="454649" cy="9192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925056" y="3407062"/>
              <a:ext cx="1576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Point of Disclosure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560345">
              <a:off x="7971510" y="4794380"/>
              <a:ext cx="694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October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53015" y="1041762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Threat </a:t>
            </a:r>
            <a:r>
              <a:rPr lang="en-US" sz="1600" b="1" dirty="0" err="1"/>
              <a:t>ε</a:t>
            </a:r>
            <a:r>
              <a:rPr lang="en-US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1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59 0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59 0 " pathEditMode="relative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Network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87" y="4943368"/>
            <a:ext cx="11231180" cy="134623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Mobile threats show high degree of network agility similar to traditional botnets.</a:t>
            </a:r>
          </a:p>
          <a:p>
            <a:pPr marL="0" indent="0" algn="ctr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Use of network based countermeasures may help </a:t>
            </a:r>
            <a:br>
              <a:rPr lang="en-US" sz="2000" b="1" i="1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better detect and mitigate threats.</a:t>
            </a:r>
          </a:p>
        </p:txBody>
      </p:sp>
      <p:pic>
        <p:nvPicPr>
          <p:cNvPr id="8" name="Picture 7" descr="b_l_p_d_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12" y="1099111"/>
            <a:ext cx="5251268" cy="3675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8353" y="861367"/>
            <a:ext cx="4228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Threat</a:t>
            </a:r>
            <a:r>
              <a:rPr lang="en-US" sz="1600" dirty="0"/>
              <a:t> </a:t>
            </a:r>
            <a:r>
              <a:rPr lang="en-US" sz="1600" b="1" dirty="0"/>
              <a:t>β</a:t>
            </a:r>
          </a:p>
        </p:txBody>
      </p:sp>
    </p:spTree>
    <p:extLst>
      <p:ext uri="{BB962C8B-B14F-4D97-AF65-F5344CB8AC3E}">
        <p14:creationId xmlns:p14="http://schemas.microsoft.com/office/powerpoint/2010/main" val="280414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Summary of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Internet is really just the Internet.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Mobile malware is </a:t>
            </a:r>
            <a:r>
              <a:rPr lang="en-US" dirty="0" smtClean="0"/>
              <a:t>still </a:t>
            </a:r>
            <a:r>
              <a:rPr lang="en-US" dirty="0"/>
              <a:t>a real </a:t>
            </a:r>
            <a:r>
              <a:rPr lang="en-US" dirty="0" smtClean="0"/>
              <a:t>but </a:t>
            </a:r>
            <a:r>
              <a:rPr lang="en-US" b="1" i="1" dirty="0" smtClean="0">
                <a:solidFill>
                  <a:srgbClr val="FF0000"/>
                </a:solidFill>
              </a:rPr>
              <a:t>small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threat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Mobile applications reusing same infrastructure as desktop applications.</a:t>
            </a:r>
          </a:p>
          <a:p>
            <a:endParaRPr lang="en-US" dirty="0" smtClean="0"/>
          </a:p>
          <a:p>
            <a:r>
              <a:rPr lang="en-US" dirty="0" smtClean="0"/>
              <a:t>Analysis of mobile malware slow to identify threats.</a:t>
            </a:r>
          </a:p>
          <a:p>
            <a:endParaRPr lang="en-US" dirty="0" smtClean="0"/>
          </a:p>
          <a:p>
            <a:r>
              <a:rPr lang="en-US" dirty="0" smtClean="0"/>
              <a:t>Network based countermeasures can and should be used.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Apply What You Have Learned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you can do today:</a:t>
            </a:r>
          </a:p>
          <a:p>
            <a:pPr lvl="1"/>
            <a:r>
              <a:rPr lang="en-US" dirty="0" smtClean="0"/>
              <a:t>When downloading applications for your mobile device, try and stick to first-party application markets.</a:t>
            </a:r>
          </a:p>
          <a:p>
            <a:pPr lvl="1"/>
            <a:r>
              <a:rPr lang="en-US" dirty="0" smtClean="0"/>
              <a:t>Be mindful that certain threats like phishing can be more effective against mobile users due to limited screen real estate.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you should be doing in the future:</a:t>
            </a:r>
          </a:p>
          <a:p>
            <a:pPr lvl="1"/>
            <a:r>
              <a:rPr lang="en-US" dirty="0" smtClean="0"/>
              <a:t>Leverage your existing network infrastructure to help identify mobile devices.</a:t>
            </a:r>
          </a:p>
          <a:p>
            <a:pPr lvl="1"/>
            <a:r>
              <a:rPr lang="en-US" dirty="0" smtClean="0"/>
              <a:t>Analyzing the network infrastructure mobile devices are contacting by using new or existing tools to evaluate the reputation of that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264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90738"/>
            <a:ext cx="7772400" cy="1470025"/>
          </a:xfrm>
        </p:spPr>
        <p:txBody>
          <a:bodyPr/>
          <a:lstStyle/>
          <a:p>
            <a:pPr algn="ctr"/>
            <a:r>
              <a:rPr lang="en-US" sz="3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330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 tooltip="The Core of the Matter: Analyzing Malicious Traffic in Cellular Carriers"/>
              </a:rPr>
              <a:t>The Core of the Matter: Analyzing Malicious Traffic in Cellular Carriers</a:t>
            </a:r>
            <a:r>
              <a:rPr lang="en-US" i="1" dirty="0" smtClean="0"/>
              <a:t>, </a:t>
            </a:r>
            <a:br>
              <a:rPr lang="en-US" i="1" dirty="0" smtClean="0"/>
            </a:br>
            <a:r>
              <a:rPr lang="en-US" dirty="0" smtClean="0"/>
              <a:t>Network </a:t>
            </a:r>
            <a:r>
              <a:rPr lang="en-US" dirty="0"/>
              <a:t>&amp; Distributed System Security Symposium (NDSS), </a:t>
            </a:r>
            <a:r>
              <a:rPr lang="en-US" dirty="0" smtClean="0"/>
              <a:t>2013</a:t>
            </a:r>
          </a:p>
          <a:p>
            <a:r>
              <a:rPr lang="en-US" dirty="0"/>
              <a:t>Mobile Malware Sources (Public)</a:t>
            </a:r>
          </a:p>
          <a:p>
            <a:pPr lvl="1"/>
            <a:r>
              <a:rPr lang="en-US" dirty="0" err="1"/>
              <a:t>Contagio</a:t>
            </a:r>
            <a:r>
              <a:rPr lang="en-US" dirty="0"/>
              <a:t> Mobile Malware (</a:t>
            </a:r>
            <a:r>
              <a:rPr lang="en-US" dirty="0">
                <a:hlinkClick r:id="rId4"/>
              </a:rPr>
              <a:t>http://contagiominidump.blogspot.com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Android Malware Genome (</a:t>
            </a:r>
            <a:r>
              <a:rPr lang="en-US" dirty="0">
                <a:hlinkClick r:id="rId5"/>
              </a:rPr>
              <a:t>http://www.malgenomeproject.org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VirusTotal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https://www.virustotal.com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333" y="84201"/>
            <a:ext cx="6790644" cy="78613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Malware Going Nuclear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3246" cy="6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Mobile Malware Research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Significant effort has been spent by researchers to characterize mobile applications and markets.</a:t>
            </a:r>
          </a:p>
          <a:p>
            <a:endParaRPr lang="en-US" dirty="0"/>
          </a:p>
          <a:p>
            <a:r>
              <a:rPr lang="en-US" dirty="0" smtClean="0"/>
              <a:t>Market operators have invested significant resources in preventing malicious applications from being installed.</a:t>
            </a:r>
          </a:p>
          <a:p>
            <a:endParaRPr lang="en-US" dirty="0"/>
          </a:p>
          <a:p>
            <a:r>
              <a:rPr lang="en-US" dirty="0" smtClean="0"/>
              <a:t>Extent to which mobile ecosystem is actually infected is </a:t>
            </a:r>
            <a:r>
              <a:rPr lang="en-US" i="1" dirty="0" smtClean="0"/>
              <a:t>still </a:t>
            </a:r>
            <a:r>
              <a:rPr lang="en-US" dirty="0" smtClean="0"/>
              <a:t>not well understood.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Use network level analysis to better 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understand the threat.</a:t>
            </a:r>
          </a:p>
        </p:txBody>
      </p:sp>
    </p:spTree>
    <p:extLst>
      <p:ext uri="{BB962C8B-B14F-4D97-AF65-F5344CB8AC3E}">
        <p14:creationId xmlns:p14="http://schemas.microsoft.com/office/powerpoint/2010/main" val="16181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2987" y="4597375"/>
            <a:ext cx="11231180" cy="1741650"/>
          </a:xfrm>
        </p:spPr>
        <p:txBody>
          <a:bodyPr>
            <a:normAutofit/>
          </a:bodyPr>
          <a:lstStyle/>
          <a:p>
            <a:r>
              <a:rPr lang="en-US" dirty="0" smtClean="0"/>
              <a:t>Use </a:t>
            </a:r>
            <a:r>
              <a:rPr lang="en-US" dirty="0"/>
              <a:t>passive DNS (</a:t>
            </a:r>
            <a:r>
              <a:rPr lang="en-US" dirty="0" err="1"/>
              <a:t>pDNS</a:t>
            </a:r>
            <a:r>
              <a:rPr lang="en-US" dirty="0"/>
              <a:t>) data collected at the recursive DNS (RDNS) </a:t>
            </a:r>
            <a:r>
              <a:rPr lang="en-US" dirty="0" smtClean="0"/>
              <a:t>level.</a:t>
            </a:r>
            <a:endParaRPr lang="en-US" dirty="0"/>
          </a:p>
          <a:p>
            <a:r>
              <a:rPr lang="en-US" dirty="0" smtClean="0"/>
              <a:t>Data </a:t>
            </a:r>
            <a:r>
              <a:rPr lang="en-US" dirty="0"/>
              <a:t>collected from a major US cellular provider and a large </a:t>
            </a:r>
            <a:r>
              <a:rPr lang="en-US" dirty="0" smtClean="0"/>
              <a:t>traditional, non-cellular ISP.</a:t>
            </a:r>
            <a:endParaRPr lang="en-US" dirty="0"/>
          </a:p>
        </p:txBody>
      </p:sp>
      <p:pic>
        <p:nvPicPr>
          <p:cNvPr id="6" name="Content Placeholder 3" descr="dns.pdf" title="DNS Resolution Proces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2005" r="-1356" b="-1679"/>
          <a:stretch/>
        </p:blipFill>
        <p:spPr>
          <a:xfrm>
            <a:off x="2895601" y="1547576"/>
            <a:ext cx="3845949" cy="266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34200" y="1764296"/>
            <a:ext cx="2133600" cy="1965960"/>
            <a:chOff x="5410200" y="1524000"/>
            <a:chExt cx="2133600" cy="1965960"/>
          </a:xfrm>
        </p:grpSpPr>
        <p:sp>
          <p:nvSpPr>
            <p:cNvPr id="8" name="Magnetic Disk 7"/>
            <p:cNvSpPr/>
            <p:nvPr/>
          </p:nvSpPr>
          <p:spPr>
            <a:xfrm>
              <a:off x="6720840" y="1524000"/>
              <a:ext cx="822960" cy="822960"/>
            </a:xfrm>
            <a:prstGeom prst="flowChartMagneticDisk">
              <a:avLst/>
            </a:prstGeom>
            <a:gradFill flip="none" rotWithShape="1">
              <a:gsLst>
                <a:gs pos="0">
                  <a:srgbClr val="FFD172"/>
                </a:gs>
                <a:gs pos="100000">
                  <a:srgbClr val="ECC16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75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Cell</a:t>
              </a:r>
            </a:p>
          </p:txBody>
        </p:sp>
        <p:sp>
          <p:nvSpPr>
            <p:cNvPr id="9" name="Magnetic Disk 8"/>
            <p:cNvSpPr/>
            <p:nvPr/>
          </p:nvSpPr>
          <p:spPr>
            <a:xfrm>
              <a:off x="6720840" y="2667000"/>
              <a:ext cx="822960" cy="822960"/>
            </a:xfrm>
            <a:prstGeom prst="flowChartMagneticDisk">
              <a:avLst/>
            </a:prstGeom>
            <a:gradFill>
              <a:gsLst>
                <a:gs pos="0">
                  <a:srgbClr val="4EBF4D"/>
                </a:gs>
                <a:gs pos="100000">
                  <a:srgbClr val="92E15D"/>
                </a:gs>
              </a:gsLst>
            </a:gra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</a:rPr>
                <a:t>Wired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410200" y="2057400"/>
              <a:ext cx="11430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410200" y="2819400"/>
              <a:ext cx="11430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34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Characterizing Cellular Traffic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65818" y="1752600"/>
            <a:ext cx="2746704" cy="1828800"/>
            <a:chOff x="987096" y="3962400"/>
            <a:chExt cx="2746704" cy="1828800"/>
          </a:xfrm>
        </p:grpSpPr>
        <p:sp>
          <p:nvSpPr>
            <p:cNvPr id="6" name="Rectangle 5"/>
            <p:cNvSpPr/>
            <p:nvPr/>
          </p:nvSpPr>
          <p:spPr>
            <a:xfrm>
              <a:off x="990600" y="3962400"/>
              <a:ext cx="910896" cy="914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87096" y="4876800"/>
              <a:ext cx="914400" cy="914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5000" y="3962400"/>
              <a:ext cx="1828800" cy="1828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Bent-Up Arrow 8"/>
          <p:cNvSpPr/>
          <p:nvPr/>
        </p:nvSpPr>
        <p:spPr>
          <a:xfrm rot="5400000">
            <a:off x="4533900" y="3238501"/>
            <a:ext cx="1524000" cy="2209800"/>
          </a:xfrm>
          <a:prstGeom prst="bent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00800" y="3808511"/>
            <a:ext cx="2746704" cy="1828800"/>
            <a:chOff x="987096" y="3962400"/>
            <a:chExt cx="2746704" cy="1828800"/>
          </a:xfrm>
        </p:grpSpPr>
        <p:sp>
          <p:nvSpPr>
            <p:cNvPr id="11" name="Rectangle 10"/>
            <p:cNvSpPr/>
            <p:nvPr/>
          </p:nvSpPr>
          <p:spPr>
            <a:xfrm>
              <a:off x="990600" y="3962400"/>
              <a:ext cx="910896" cy="914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 algn="ctr"/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7096" y="4876800"/>
              <a:ext cx="914400" cy="914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00" y="3962400"/>
              <a:ext cx="1828800" cy="1828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400800" y="3808511"/>
            <a:ext cx="910896" cy="914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Non-Mobile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97296" y="4722911"/>
            <a:ext cx="914400" cy="914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Mix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15200" y="3808511"/>
            <a:ext cx="1828800" cy="182880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Mobile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800" y="342751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Labeling of Devices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65818" y="1752600"/>
            <a:ext cx="910896" cy="9144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875D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Malicious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62314" y="2667000"/>
            <a:ext cx="914400" cy="9144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Unknown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80218" y="1752600"/>
            <a:ext cx="1828800" cy="1828800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57D857"/>
              </a:gs>
            </a:gsLst>
            <a:lin ang="16200000" scaled="0"/>
            <a:tileRect/>
          </a:gra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Benign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65818" y="136862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Classification of RR</a:t>
            </a:r>
          </a:p>
        </p:txBody>
      </p:sp>
    </p:spTree>
    <p:extLst>
      <p:ext uri="{BB962C8B-B14F-4D97-AF65-F5344CB8AC3E}">
        <p14:creationId xmlns:p14="http://schemas.microsoft.com/office/powerpoint/2010/main" val="12755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Cellular </a:t>
            </a:r>
            <a:r>
              <a:rPr lang="en-US" dirty="0" err="1" smtClean="0"/>
              <a:t>pDNS</a:t>
            </a:r>
            <a:r>
              <a:rPr lang="en-US" dirty="0" smtClean="0"/>
              <a:t> Data Summary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966950"/>
              </p:ext>
            </p:extLst>
          </p:nvPr>
        </p:nvGraphicFramePr>
        <p:xfrm>
          <a:off x="493713" y="1113480"/>
          <a:ext cx="11230582" cy="19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737"/>
                <a:gridCol w="1445526"/>
                <a:gridCol w="2090027"/>
                <a:gridCol w="1871764"/>
                <a:gridCol w="1871764"/>
                <a:gridCol w="1871764"/>
              </a:tblGrid>
              <a:tr h="424362">
                <a:tc>
                  <a:txBody>
                    <a:bodyPr/>
                    <a:lstStyle/>
                    <a:p>
                      <a:r>
                        <a:rPr lang="en-US" dirty="0" smtClean="0"/>
                        <a:t>Week (2012)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RRs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Domains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Hosts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Devices (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4/15 - 4/21</a:t>
                      </a:r>
                      <a:endParaRPr lang="en-US" sz="1600" i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8,553,155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8,040,141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2,070,189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22,469,561</a:t>
                      </a:r>
                      <a:endParaRPr lang="en-US" sz="1600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5/13 – 5/19</a:t>
                      </a:r>
                      <a:endParaRPr lang="en-US" sz="1600" i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9,240,372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8,711,704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2,168,266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24,223,108</a:t>
                      </a:r>
                      <a:endParaRPr lang="en-US" sz="1600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6/17 – 6/23</a:t>
                      </a:r>
                      <a:endParaRPr lang="en-US" sz="1600" i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8,660,555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8,109,536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2,050,168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21,932,245</a:t>
                      </a:r>
                      <a:endParaRPr lang="en-US" sz="1600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(Unique)</a:t>
                      </a:r>
                      <a:endParaRPr lang="en-US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504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16,298,114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14,828,149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3,053,704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22,874,971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13303" marR="113303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498433"/>
              </p:ext>
            </p:extLst>
          </p:nvPr>
        </p:nvGraphicFramePr>
        <p:xfrm>
          <a:off x="505133" y="3257205"/>
          <a:ext cx="11219162" cy="26002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7622"/>
                <a:gridCol w="1444056"/>
                <a:gridCol w="2087901"/>
                <a:gridCol w="1869861"/>
                <a:gridCol w="1869861"/>
                <a:gridCol w="1869861"/>
              </a:tblGrid>
              <a:tr h="37518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Week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Domains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Devices (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11/01</a:t>
                      </a:r>
                      <a:r>
                        <a:rPr lang="en-US" sz="1600" baseline="0" dirty="0" smtClean="0"/>
                        <a:t> – 11/07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178,752,268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158,214,788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18,673,671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132,152,348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11/08 – 11/14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185,125,832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163,740,910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21,179,148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152,832,654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11/15</a:t>
                      </a:r>
                      <a:r>
                        <a:rPr lang="en-US" sz="1600" baseline="0" dirty="0" smtClean="0"/>
                        <a:t> – 11/21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188,458,108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166,929,111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18,617,397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159,200,303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11/22</a:t>
                      </a:r>
                      <a:r>
                        <a:rPr lang="en-US" sz="1600" baseline="0" dirty="0" smtClean="0"/>
                        <a:t> – 11/28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183,678,777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162,213,521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8,963,386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160,788,608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11/29</a:t>
                      </a:r>
                      <a:r>
                        <a:rPr lang="en-US" sz="1600" baseline="0" dirty="0" smtClean="0"/>
                        <a:t> – 11/30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60,706,045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53,244,354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5,768,628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137,285,304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(Unique)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720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684,641,271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613,350,819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28,799,008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151,858,362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2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Cellular </a:t>
            </a:r>
            <a:r>
              <a:rPr lang="en-US" dirty="0" err="1" smtClean="0"/>
              <a:t>pDNS</a:t>
            </a:r>
            <a:r>
              <a:rPr lang="en-US" dirty="0" smtClean="0"/>
              <a:t> Data Summary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233021"/>
              </p:ext>
            </p:extLst>
          </p:nvPr>
        </p:nvGraphicFramePr>
        <p:xfrm>
          <a:off x="493713" y="1113480"/>
          <a:ext cx="11230582" cy="19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737"/>
                <a:gridCol w="1445526"/>
                <a:gridCol w="2090027"/>
                <a:gridCol w="1871764"/>
                <a:gridCol w="1871764"/>
                <a:gridCol w="1871764"/>
              </a:tblGrid>
              <a:tr h="424362">
                <a:tc>
                  <a:txBody>
                    <a:bodyPr/>
                    <a:lstStyle/>
                    <a:p>
                      <a:r>
                        <a:rPr lang="en-US" dirty="0" smtClean="0"/>
                        <a:t>Week (2012)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RRs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Domains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Hosts</a:t>
                      </a:r>
                      <a:endParaRPr lang="en-US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Devices (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4/15 - 4/21</a:t>
                      </a:r>
                      <a:endParaRPr lang="en-US" sz="1600" i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8,553,155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8,040,141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2,070,189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22,469,561</a:t>
                      </a:r>
                      <a:endParaRPr lang="en-US" sz="1600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5/13 – 5/19</a:t>
                      </a:r>
                      <a:endParaRPr lang="en-US" sz="1600" i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9,240,372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8,711,704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2,168,266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24,223,108</a:t>
                      </a:r>
                      <a:endParaRPr lang="en-US" sz="1600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6/17 – 6/23</a:t>
                      </a:r>
                      <a:endParaRPr lang="en-US" sz="1600" i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8,660,555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8,109,536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2,050,168</a:t>
                      </a:r>
                      <a:endParaRPr lang="en-US" sz="1600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21,932,245</a:t>
                      </a:r>
                      <a:endParaRPr lang="en-US" sz="1600" dirty="0"/>
                    </a:p>
                  </a:txBody>
                  <a:tcPr marL="113303" marR="1133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(Unique)</a:t>
                      </a:r>
                      <a:endParaRPr lang="en-US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504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16,298,114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14,828,149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3,053,704</a:t>
                      </a:r>
                      <a:endParaRPr lang="en-US" sz="1600" b="1" dirty="0"/>
                    </a:p>
                  </a:txBody>
                  <a:tcPr marL="113303" marR="1133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22,874,971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13303" marR="113303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498433"/>
              </p:ext>
            </p:extLst>
          </p:nvPr>
        </p:nvGraphicFramePr>
        <p:xfrm>
          <a:off x="505133" y="3257205"/>
          <a:ext cx="11219162" cy="26002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7622"/>
                <a:gridCol w="1444056"/>
                <a:gridCol w="2087901"/>
                <a:gridCol w="1869861"/>
                <a:gridCol w="1869861"/>
                <a:gridCol w="1869861"/>
              </a:tblGrid>
              <a:tr h="37518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Week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Domains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Devices (</a:t>
                      </a:r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11/01</a:t>
                      </a:r>
                      <a:r>
                        <a:rPr lang="en-US" sz="1600" baseline="0" dirty="0" smtClean="0"/>
                        <a:t> – 11/07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178,752,268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158,214,788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18,673,671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132,152,348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11/08 – 11/14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185,125,832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163,740,910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21,179,148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152,832,654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11/15</a:t>
                      </a:r>
                      <a:r>
                        <a:rPr lang="en-US" sz="1600" baseline="0" dirty="0" smtClean="0"/>
                        <a:t> – 11/21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188,458,108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166,929,111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18,617,397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159,200,303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11/22</a:t>
                      </a:r>
                      <a:r>
                        <a:rPr lang="en-US" sz="1600" baseline="0" dirty="0" smtClean="0"/>
                        <a:t> – 11/28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183,678,777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162,213,521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8,963,386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160,788,608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11/29</a:t>
                      </a:r>
                      <a:r>
                        <a:rPr lang="en-US" sz="1600" baseline="0" dirty="0" smtClean="0"/>
                        <a:t> – 11/30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60,706,045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53,244,354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5,768,628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137,285,304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(Unique)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720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684,641,271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613,350,819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28,799,008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151,858,362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94847" y="2616818"/>
            <a:ext cx="1776761" cy="42374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94846" y="5448552"/>
            <a:ext cx="1776761" cy="42374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Hosting Infrastructure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05000" y="3691320"/>
            <a:ext cx="82296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Observed 2,762,453 unique hosts contacted by </a:t>
            </a:r>
            <a:r>
              <a:rPr lang="en-US" i="1" dirty="0"/>
              <a:t>mobile devices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Only 1.3% (35,522) of “mobile” hosts were not in the set of hosts contained by historical non-cellular </a:t>
            </a:r>
            <a:r>
              <a:rPr lang="en-US" dirty="0" err="1"/>
              <a:t>pDNS</a:t>
            </a:r>
            <a:r>
              <a:rPr lang="en-US" dirty="0"/>
              <a:t> data.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900" b="1" i="1" dirty="0">
                <a:solidFill>
                  <a:srgbClr val="FF0000"/>
                </a:solidFill>
              </a:rPr>
              <a:t>The mobile Internet is really just the Internet.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781800" y="1176720"/>
            <a:ext cx="2209800" cy="2209800"/>
          </a:xfrm>
          <a:prstGeom prst="ellipse">
            <a:avLst/>
          </a:prstGeom>
          <a:gradFill flip="none" rotWithShape="1">
            <a:gsLst>
              <a:gs pos="0">
                <a:srgbClr val="FF6600">
                  <a:alpha val="70000"/>
                </a:srgbClr>
              </a:gs>
              <a:gs pos="100000">
                <a:srgbClr val="ECC169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Mobile</a:t>
            </a:r>
          </a:p>
          <a:p>
            <a:pPr algn="ctr"/>
            <a:r>
              <a:rPr lang="en-US" dirty="0"/>
              <a:t>Hosts</a:t>
            </a:r>
          </a:p>
        </p:txBody>
      </p:sp>
      <p:sp>
        <p:nvSpPr>
          <p:cNvPr id="7" name="Oval 6"/>
          <p:cNvSpPr/>
          <p:nvPr/>
        </p:nvSpPr>
        <p:spPr>
          <a:xfrm>
            <a:off x="3124200" y="1176720"/>
            <a:ext cx="2209800" cy="2209800"/>
          </a:xfrm>
          <a:prstGeom prst="ellipse">
            <a:avLst/>
          </a:prstGeom>
          <a:gradFill flip="none" rotWithShape="1">
            <a:gsLst>
              <a:gs pos="0">
                <a:srgbClr val="008000">
                  <a:alpha val="50000"/>
                </a:srgbClr>
              </a:gs>
              <a:gs pos="100000">
                <a:srgbClr val="4EBF4D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Wired</a:t>
            </a:r>
          </a:p>
          <a:p>
            <a:pPr algn="ctr"/>
            <a:r>
              <a:rPr lang="en-US" dirty="0"/>
              <a:t>Hosts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74310" y="2395920"/>
            <a:ext cx="1384932" cy="914400"/>
            <a:chOff x="533400" y="2438400"/>
            <a:chExt cx="1384932" cy="91440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33400" y="2438400"/>
              <a:ext cx="8382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70398" y="2983468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1.3%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8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12982 -0.000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5248 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RSAC 2015 Speaker Template - one speaker">
  <a:themeElements>
    <a:clrScheme name="Custom 1">
      <a:dk1>
        <a:sysClr val="windowText" lastClr="000000"/>
      </a:dk1>
      <a:lt1>
        <a:sysClr val="window" lastClr="FFFFFF"/>
      </a:lt1>
      <a:dk2>
        <a:srgbClr val="017E82"/>
      </a:dk2>
      <a:lt2>
        <a:srgbClr val="DDDEDD"/>
      </a:lt2>
      <a:accent1>
        <a:srgbClr val="017E82"/>
      </a:accent1>
      <a:accent2>
        <a:srgbClr val="EF3340"/>
      </a:accent2>
      <a:accent3>
        <a:srgbClr val="FFBA00"/>
      </a:accent3>
      <a:accent4>
        <a:srgbClr val="2CA544"/>
      </a:accent4>
      <a:accent5>
        <a:srgbClr val="0076CE"/>
      </a:accent5>
      <a:accent6>
        <a:srgbClr val="46636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17E82"/>
    </a:dk2>
    <a:lt2>
      <a:srgbClr val="DDDEDD"/>
    </a:lt2>
    <a:accent1>
      <a:srgbClr val="017E82"/>
    </a:accent1>
    <a:accent2>
      <a:srgbClr val="EF3340"/>
    </a:accent2>
    <a:accent3>
      <a:srgbClr val="FFBA00"/>
    </a:accent3>
    <a:accent4>
      <a:srgbClr val="2CA544"/>
    </a:accent4>
    <a:accent5>
      <a:srgbClr val="0076CE"/>
    </a:accent5>
    <a:accent6>
      <a:srgbClr val="466368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17E82"/>
    </a:dk2>
    <a:lt2>
      <a:srgbClr val="DDDEDD"/>
    </a:lt2>
    <a:accent1>
      <a:srgbClr val="017E82"/>
    </a:accent1>
    <a:accent2>
      <a:srgbClr val="EF3340"/>
    </a:accent2>
    <a:accent3>
      <a:srgbClr val="FFBA00"/>
    </a:accent3>
    <a:accent4>
      <a:srgbClr val="2CA544"/>
    </a:accent4>
    <a:accent5>
      <a:srgbClr val="0076CE"/>
    </a:accent5>
    <a:accent6>
      <a:srgbClr val="466368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4239</TotalTime>
  <Words>2132</Words>
  <Application>Microsoft Office PowerPoint</Application>
  <PresentationFormat>Custom</PresentationFormat>
  <Paragraphs>478</Paragraphs>
  <Slides>27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RSAC 2015 Speaker Template - one speaker</vt:lpstr>
      <vt:lpstr>Characterizing Malicious Traffic  on Cellular Networks A Retrospective</vt:lpstr>
      <vt:lpstr>Mobile Malware</vt:lpstr>
      <vt:lpstr>Malware Going Nuclear</vt:lpstr>
      <vt:lpstr>Mobile Malware Research </vt:lpstr>
      <vt:lpstr>Data Collection</vt:lpstr>
      <vt:lpstr>Characterizing Cellular Traffic</vt:lpstr>
      <vt:lpstr>Cellular pDNS Data Summary</vt:lpstr>
      <vt:lpstr>Cellular pDNS Data Summary</vt:lpstr>
      <vt:lpstr>Hosting Infrastructure</vt:lpstr>
      <vt:lpstr>Evidence of Malware</vt:lpstr>
      <vt:lpstr>Observed Historical Evidence</vt:lpstr>
      <vt:lpstr>Observed Historical Evidence</vt:lpstr>
      <vt:lpstr>Observed Historical Evidence (Redux)</vt:lpstr>
      <vt:lpstr>Observed Historical Evidence (Redux)</vt:lpstr>
      <vt:lpstr>Tainted Hosts and Platforms</vt:lpstr>
      <vt:lpstr>Tainted Hosts and Platforms</vt:lpstr>
      <vt:lpstr>Tainted Hosts and Platforms</vt:lpstr>
      <vt:lpstr>Tainted Hosts and Platforms</vt:lpstr>
      <vt:lpstr>Mobile Malware in Numbers</vt:lpstr>
      <vt:lpstr>Market and Malware (M&amp;A) Dataset</vt:lpstr>
      <vt:lpstr>M&amp;A Overlap with Wired pDNS</vt:lpstr>
      <vt:lpstr>Lifecycle of a Threat</vt:lpstr>
      <vt:lpstr>Network Behavior</vt:lpstr>
      <vt:lpstr>Summary of Observations</vt:lpstr>
      <vt:lpstr>Apply What You Have Learned Today</vt:lpstr>
      <vt:lpstr>Questions?</vt:lpstr>
      <vt:lpstr>References</vt:lpstr>
    </vt:vector>
  </TitlesOfParts>
  <Company>Georgia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Core of the Matter: Characterizing Malicious Traffic in Cellular Carriers</dc:title>
  <dc:creator>Charles Lever</dc:creator>
  <cp:lastModifiedBy>Colleen Cook</cp:lastModifiedBy>
  <cp:revision>233</cp:revision>
  <dcterms:created xsi:type="dcterms:W3CDTF">2013-02-17T00:41:56Z</dcterms:created>
  <dcterms:modified xsi:type="dcterms:W3CDTF">2015-04-21T19:17:33Z</dcterms:modified>
</cp:coreProperties>
</file>