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6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</p:sldIdLst>
  <p:sldSz cy="5143500" cx="9144000"/>
  <p:notesSz cx="6858000" cy="9144000"/>
  <p:embeddedFontLst>
    <p:embeddedFont>
      <p:font typeface="Proxima Nova"/>
      <p:regular r:id="rId16"/>
      <p:bold r:id="rId17"/>
      <p:italic r:id="rId18"/>
      <p:boldItalic r:id="rId19"/>
    </p:embeddedFont>
    <p:embeddedFont>
      <p:font typeface="Montserrat"/>
      <p:regular r:id="rId20"/>
      <p:bold r:id="rId21"/>
      <p:italic r:id="rId22"/>
      <p:boldItalic r:id="rId23"/>
    </p:embeddedFont>
    <p:embeddedFont>
      <p:font typeface="Proxima Nova Semibold"/>
      <p:regular r:id="rId24"/>
      <p:bold r:id="rId25"/>
      <p:boldItalic r:id="rId26"/>
    </p:embeddedFont>
    <p:embeddedFont>
      <p:font typeface="Barlow SemiBold"/>
      <p:regular r:id="rId27"/>
      <p:bold r:id="rId28"/>
      <p:italic r:id="rId29"/>
      <p:boldItalic r:id="rId30"/>
    </p:embeddedFont>
    <p:embeddedFont>
      <p:font typeface="Nunito Light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650CB66D-E8E4-4B9C-968D-40CE532062A6}">
  <a:tblStyle styleId="{650CB66D-E8E4-4B9C-968D-40CE532062A6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31" Type="http://schemas.openxmlformats.org/officeDocument/2006/relationships/font" Target="fonts/NunitoLight-regular.fntdata"/><Relationship Id="rId30" Type="http://schemas.openxmlformats.org/officeDocument/2006/relationships/font" Target="fonts/BarlowSemiBold-boldItalic.fntdata"/><Relationship Id="rId33" Type="http://schemas.openxmlformats.org/officeDocument/2006/relationships/font" Target="fonts/NunitoLight-italic.fntdata"/><Relationship Id="rId32" Type="http://schemas.openxmlformats.org/officeDocument/2006/relationships/font" Target="fonts/NunitoLight-bold.fntdata"/><Relationship Id="rId34" Type="http://schemas.openxmlformats.org/officeDocument/2006/relationships/font" Target="fonts/NunitoLight-boldItalic.fntdata"/><Relationship Id="rId20" Type="http://schemas.openxmlformats.org/officeDocument/2006/relationships/font" Target="fonts/Montserrat-regular.fntdata"/><Relationship Id="rId22" Type="http://schemas.openxmlformats.org/officeDocument/2006/relationships/font" Target="fonts/Montserrat-italic.fntdata"/><Relationship Id="rId21" Type="http://schemas.openxmlformats.org/officeDocument/2006/relationships/font" Target="fonts/Montserrat-bold.fntdata"/><Relationship Id="rId24" Type="http://schemas.openxmlformats.org/officeDocument/2006/relationships/font" Target="fonts/ProximaNovaSemibold-regular.fntdata"/><Relationship Id="rId23" Type="http://schemas.openxmlformats.org/officeDocument/2006/relationships/font" Target="fonts/Montserrat-boldItalic.fntdata"/><Relationship Id="rId26" Type="http://schemas.openxmlformats.org/officeDocument/2006/relationships/font" Target="fonts/ProximaNovaSemibold-boldItalic.fntdata"/><Relationship Id="rId25" Type="http://schemas.openxmlformats.org/officeDocument/2006/relationships/font" Target="fonts/ProximaNovaSemibold-bold.fntdata"/><Relationship Id="rId28" Type="http://schemas.openxmlformats.org/officeDocument/2006/relationships/font" Target="fonts/BarlowSemiBold-bold.fntdata"/><Relationship Id="rId27" Type="http://schemas.openxmlformats.org/officeDocument/2006/relationships/font" Target="fonts/BarlowSemiBold-regular.fntdata"/><Relationship Id="rId29" Type="http://schemas.openxmlformats.org/officeDocument/2006/relationships/font" Target="fonts/BarlowSemiBold-italic.fntdata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font" Target="fonts/ProximaNova-bold.fntdata"/><Relationship Id="rId16" Type="http://schemas.openxmlformats.org/officeDocument/2006/relationships/font" Target="fonts/ProximaNova-regular.fntdata"/><Relationship Id="rId19" Type="http://schemas.openxmlformats.org/officeDocument/2006/relationships/font" Target="fonts/ProximaNova-boldItalic.fntdata"/><Relationship Id="rId18" Type="http://schemas.openxmlformats.org/officeDocument/2006/relationships/font" Target="fonts/ProximaNova-italic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fortune.com/2017/04/27/facebook-google-rimasauskas/" TargetMode="External"/><Relationship Id="rId3" Type="http://schemas.openxmlformats.org/officeDocument/2006/relationships/hyperlink" Target="https://www.cnbc.com/2017/04/27/facebook-and-google-were-victims-of-a-100-million-dollar-phishing-scam-fortune.html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reuters.com/article/us-facc-fraud-lawsuit/facc-sues-former-ceo-cfo-for-11-million-over-cyber-fraud-failings-idUSKBN1O91JY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knowbe4.com/ceo-fraud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ecurityboulevard.com/2021/12/2021-social-engineering-attacks-a-look-back/" TargetMode="External"/><Relationship Id="rId3" Type="http://schemas.openxmlformats.org/officeDocument/2006/relationships/hyperlink" Target="https://www.bloomberg.com/news/articles/2021-11-27/when-a-hacker-calls-how-robinhood-fell-victim-to-vishing-attack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scmagazine.com/home/security-news/phishing/scammers-imitate-windows-logo-with-html-tables-to-slip-through-email-gateways/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cnn.com/2022/01/07/politics/fbi-usb-hackers-warning/index.html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92e34655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92e3465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4" name="Shape 3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Google Shape;325;ge6cbd11aa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6" name="Google Shape;326;ge6cbd11a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e6cbd11aa0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e6cbd11aa0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e6cbd11aa0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e6cbd11aa0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https://fortune.com/2017/04/27/facebook-google-rimasauskas/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https://www.cnbc.com/2017/04/27/facebook-and-google-were-victims-of-a-100-million-dollar-phishing-scam-fortune.html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114f14f95f9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1" name="Google Shape;281;g114f14f95f9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https://www.reuters.com/article/us-facc-fraud-lawsuit/facc-sues-former-ceo-cfo-for-11-million-over-cyber-fraud-failings-idUSKBN1O91JY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5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Google Shape;286;g1231147d402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7" name="Google Shape;287;g1231147d402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https://www.knowbe4.com/ceo-fraud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1f953f3520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11f953f3520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https://securityboulevard.com/2021/12/2021-social-engineering-attacks-a-look-back/</a:t>
            </a:r>
            <a:br>
              <a:rPr lang="en"/>
            </a:br>
            <a:r>
              <a:rPr lang="en" u="sng">
                <a:solidFill>
                  <a:schemeClr val="hlink"/>
                </a:solidFill>
                <a:hlinkClick r:id="rId3"/>
              </a:rPr>
              <a:t>https://www.bloomberg.com/news/articles/2021-11-27/when-a-hacker-calls-how-robinhood-fell-victim-to-vishing-attack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14f14f95f9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14f14f95f9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13c0be66f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13c0be66f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https://www.scmagazine.com/home/security-news/phishing/scammers-imitate-windows-logo-with-html-tables-to-slip-through-email-gateways/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g11f953f3520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8" name="Google Shape;318;g11f953f3520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https://www.cnn.com/2022/01/07/politics/fbi-usb-hackers-warning/index.html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1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6.jpg"/><Relationship Id="rId3" Type="http://schemas.openxmlformats.org/officeDocument/2006/relationships/image" Target="../media/image1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jpg"/><Relationship Id="rId3" Type="http://schemas.openxmlformats.org/officeDocument/2006/relationships/image" Target="../media/image1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g"/><Relationship Id="rId3" Type="http://schemas.openxmlformats.org/officeDocument/2006/relationships/image" Target="../media/image1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3.jpg"/><Relationship Id="rId3" Type="http://schemas.openxmlformats.org/officeDocument/2006/relationships/image" Target="../media/image1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1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1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6.jpg"/><Relationship Id="rId3" Type="http://schemas.openxmlformats.org/officeDocument/2006/relationships/image" Target="../media/image1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1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9.jpg"/><Relationship Id="rId3" Type="http://schemas.openxmlformats.org/officeDocument/2006/relationships/image" Target="../media/image1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1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0.jpg"/><Relationship Id="rId3" Type="http://schemas.openxmlformats.org/officeDocument/2006/relationships/image" Target="../media/image2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0.jpg"/><Relationship Id="rId3" Type="http://schemas.openxmlformats.org/officeDocument/2006/relationships/image" Target="../media/image1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3.png"/><Relationship Id="rId4" Type="http://schemas.openxmlformats.org/officeDocument/2006/relationships/image" Target="../media/image5.png"/><Relationship Id="rId5" Type="http://schemas.openxmlformats.org/officeDocument/2006/relationships/image" Target="../media/image4.png"/><Relationship Id="rId6" Type="http://schemas.openxmlformats.org/officeDocument/2006/relationships/image" Target="../media/image8.png"/><Relationship Id="rId7" Type="http://schemas.openxmlformats.org/officeDocument/2006/relationships/image" Target="../media/image2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5.png"/><Relationship Id="rId4" Type="http://schemas.openxmlformats.org/officeDocument/2006/relationships/image" Target="../media/image4.png"/><Relationship Id="rId11" Type="http://schemas.openxmlformats.org/officeDocument/2006/relationships/image" Target="../media/image2.png"/><Relationship Id="rId10" Type="http://schemas.openxmlformats.org/officeDocument/2006/relationships/image" Target="../media/image12.png"/><Relationship Id="rId9" Type="http://schemas.openxmlformats.org/officeDocument/2006/relationships/image" Target="../media/image13.png"/><Relationship Id="rId5" Type="http://schemas.openxmlformats.org/officeDocument/2006/relationships/image" Target="../media/image8.png"/><Relationship Id="rId6" Type="http://schemas.openxmlformats.org/officeDocument/2006/relationships/image" Target="../media/image46.png"/><Relationship Id="rId7" Type="http://schemas.openxmlformats.org/officeDocument/2006/relationships/image" Target="../media/image15.png"/><Relationship Id="rId8" Type="http://schemas.openxmlformats.org/officeDocument/2006/relationships/image" Target="../media/image14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8.png"/><Relationship Id="rId4" Type="http://schemas.openxmlformats.org/officeDocument/2006/relationships/image" Target="../media/image47.png"/><Relationship Id="rId5" Type="http://schemas.openxmlformats.org/officeDocument/2006/relationships/image" Target="../media/image15.png"/><Relationship Id="rId6" Type="http://schemas.openxmlformats.org/officeDocument/2006/relationships/image" Target="../media/image2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9" Type="http://schemas.openxmlformats.org/officeDocument/2006/relationships/image" Target="../media/image2.png"/><Relationship Id="rId5" Type="http://schemas.openxmlformats.org/officeDocument/2006/relationships/image" Target="../media/image8.png"/><Relationship Id="rId6" Type="http://schemas.openxmlformats.org/officeDocument/2006/relationships/image" Target="../media/image17.png"/><Relationship Id="rId7" Type="http://schemas.openxmlformats.org/officeDocument/2006/relationships/image" Target="../media/image19.png"/><Relationship Id="rId8" Type="http://schemas.openxmlformats.org/officeDocument/2006/relationships/image" Target="../media/image21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11" Type="http://schemas.openxmlformats.org/officeDocument/2006/relationships/image" Target="../media/image24.png"/><Relationship Id="rId10" Type="http://schemas.openxmlformats.org/officeDocument/2006/relationships/image" Target="../media/image23.png"/><Relationship Id="rId12" Type="http://schemas.openxmlformats.org/officeDocument/2006/relationships/image" Target="../media/image2.png"/><Relationship Id="rId9" Type="http://schemas.openxmlformats.org/officeDocument/2006/relationships/image" Target="../media/image14.png"/><Relationship Id="rId5" Type="http://schemas.openxmlformats.org/officeDocument/2006/relationships/image" Target="../media/image5.png"/><Relationship Id="rId6" Type="http://schemas.openxmlformats.org/officeDocument/2006/relationships/image" Target="../media/image34.png"/><Relationship Id="rId7" Type="http://schemas.openxmlformats.org/officeDocument/2006/relationships/image" Target="../media/image22.png"/><Relationship Id="rId8" Type="http://schemas.openxmlformats.org/officeDocument/2006/relationships/image" Target="../media/image15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8.png"/><Relationship Id="rId5" Type="http://schemas.openxmlformats.org/officeDocument/2006/relationships/image" Target="../media/image2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5.jpg"/><Relationship Id="rId3" Type="http://schemas.openxmlformats.org/officeDocument/2006/relationships/image" Target="../media/image2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jpg"/><Relationship Id="rId3" Type="http://schemas.openxmlformats.org/officeDocument/2006/relationships/image" Target="../media/image1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5.jpg"/><Relationship Id="rId3" Type="http://schemas.openxmlformats.org/officeDocument/2006/relationships/image" Target="../media/image1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Networking 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 1">
  <p:cSld name="TITLE_AND_BODY_4_2_1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51" name="Google Shape;5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Short Title">
  <p:cSld name="TITLE_AND_BODY_4_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54" name="Google Shape;54;p12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55" name="Google Shape;55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1">
  <p:cSld name="TITLE_AND_BODY_3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3"/>
          <p:cNvSpPr txBox="1"/>
          <p:nvPr>
            <p:ph type="title"/>
          </p:nvPr>
        </p:nvSpPr>
        <p:spPr>
          <a:xfrm>
            <a:off x="653550" y="2632600"/>
            <a:ext cx="7836900" cy="20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2" type="title"/>
          </p:nvPr>
        </p:nvSpPr>
        <p:spPr>
          <a:xfrm>
            <a:off x="653550" y="513100"/>
            <a:ext cx="79287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lt Title Slide">
  <p:cSld name="TITLE_AND_BODY_3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653550" y="2632600"/>
            <a:ext cx="5506200" cy="5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2" type="title"/>
          </p:nvPr>
        </p:nvSpPr>
        <p:spPr>
          <a:xfrm>
            <a:off x="653550" y="513100"/>
            <a:ext cx="55611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62" name="Google Shape;62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71019" y="4531675"/>
            <a:ext cx="1053156" cy="3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WHITE">
  <p:cSld name="TITLE_AND_BODY_2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EF7D2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BLACK">
  <p:cSld name="TITLE_AND_BODY_2_1">
    <p:bg>
      <p:bgPr>
        <a:solidFill>
          <a:srgbClr val="151515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BLACK">
  <p:cSld name="TITLE_AND_BODY_1">
    <p:bg>
      <p:bgPr>
        <a:solidFill>
          <a:srgbClr val="151515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3" name="Google Shape;73;p17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74" name="Google Shape;74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BLACK RT">
  <p:cSld name="CUSTOM"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8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>
            <a:off x="308750" y="593625"/>
            <a:ext cx="3874500" cy="406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4">
    <p:bg>
      <p:bgPr>
        <a:solidFill>
          <a:srgbClr val="FFFFF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9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2" name="Google Shape;82;p19"/>
          <p:cNvSpPr txBox="1"/>
          <p:nvPr>
            <p:ph idx="1" type="body"/>
          </p:nvPr>
        </p:nvSpPr>
        <p:spPr>
          <a:xfrm>
            <a:off x="308750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3_1"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0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0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6" name="Google Shape;86;p20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General 1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">
  <p:cSld name="CUSTOM_3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1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0" name="Google Shape;90;p21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91" name="Google Shape;91;p21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 Narrow">
  <p:cSld name="CUSTOM_3_1_1_1">
    <p:bg>
      <p:bgPr>
        <a:solidFill>
          <a:srgbClr val="FFFFF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/>
          <p:nvPr/>
        </p:nvSpPr>
        <p:spPr>
          <a:xfrm>
            <a:off x="0" y="0"/>
            <a:ext cx="27102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5" name="Google Shape;95;p22"/>
          <p:cNvSpPr/>
          <p:nvPr/>
        </p:nvSpPr>
        <p:spPr>
          <a:xfrm>
            <a:off x="0" y="66410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">
  <p:cSld name="CUSTOM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3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98" name="Google Shape;9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3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">
  <p:cSld name="CUSTOM_1_9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4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2" name="Google Shape;10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 1">
  <p:cSld name="CUSTOM_1_9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5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6" name="Google Shape;10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5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">
  <p:cSld name="CUSTOM_1_8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6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0" name="Google Shape;11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6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">
  <p:cSld name="CUSTOM_1_8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7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4" name="Google Shape;11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7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2">
  <p:cSld name="CUSTOM_1_8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8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8" name="Google Shape;11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8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1">
  <p:cSld name="CUSTOM_1_8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9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2" name="Google Shape;12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9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">
  <p:cSld name="CUSTOM_1_7">
    <p:bg>
      <p:bgPr>
        <a:solidFill>
          <a:srgbClr val="151515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6" name="Google Shape;12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2650" y="4461261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loud 1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" name="Google Shape;20;p4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" name="Google Shape;21;p4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">
  <p:cSld name="CUSTOM_1_7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1"/>
          <p:cNvSpPr txBox="1"/>
          <p:nvPr/>
        </p:nvSpPr>
        <p:spPr>
          <a:xfrm>
            <a:off x="1989000" y="1796450"/>
            <a:ext cx="5166000" cy="115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rgbClr val="FFFFFF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EXPERTS AT MAKING YOU AN EXPERT</a:t>
            </a:r>
            <a:endParaRPr baseline="30000" i="1" sz="1800">
              <a:solidFill>
                <a:srgbClr val="FFFFFF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pic>
        <p:nvPicPr>
          <p:cNvPr id="129" name="Google Shape;12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0575" y="3542418"/>
            <a:ext cx="1102850" cy="336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 1">
  <p:cSld name="CUSTOM_1_7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6325" y="2313829"/>
            <a:ext cx="1691351" cy="51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1">
  <p:cSld name="CUSTOM_1_6">
    <p:bg>
      <p:bgPr>
        <a:solidFill>
          <a:srgbClr val="151515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/>
          <p:nvPr>
            <p:ph type="title"/>
          </p:nvPr>
        </p:nvSpPr>
        <p:spPr>
          <a:xfrm>
            <a:off x="2547175" y="1053000"/>
            <a:ext cx="58272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cxnSp>
        <p:nvCxnSpPr>
          <p:cNvPr id="134" name="Google Shape;134;p33"/>
          <p:cNvCxnSpPr/>
          <p:nvPr/>
        </p:nvCxnSpPr>
        <p:spPr>
          <a:xfrm>
            <a:off x="2191650" y="1894650"/>
            <a:ext cx="0" cy="138420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5" name="Google Shape;135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5700" y="2384361"/>
            <a:ext cx="1177775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ESTION: 4 LINES">
  <p:cSld name="CUSTOM_1_5">
    <p:bg>
      <p:bgPr>
        <a:solidFill>
          <a:srgbClr val="151515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4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138" name="Google Shape;138;p3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UE">
  <p:cSld name="CUSTOM_1_3">
    <p:bg>
      <p:bgPr>
        <a:gradFill>
          <a:gsLst>
            <a:gs pos="0">
              <a:srgbClr val="EF7D22"/>
            </a:gs>
            <a:gs pos="100000">
              <a:srgbClr val="EE3B00"/>
            </a:gs>
          </a:gsLst>
          <a:lin ang="2700006" scaled="0"/>
        </a:gra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5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">
  <p:cSld name="CUSTOM_1_3_1_1_1">
    <p:bg>
      <p:bgPr>
        <a:solidFill>
          <a:srgbClr val="FFFFFF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2" name="Google Shape;142;p36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3" name="Google Shape;143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 w/text">
  <p:cSld name="CUSTOM_1_3_1_1_1_1">
    <p:bg>
      <p:bgPr>
        <a:solidFill>
          <a:srgbClr val="FFFFF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5" name="Google Shape;145;p37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6" name="Google Shape;146;p37"/>
          <p:cNvSpPr txBox="1"/>
          <p:nvPr>
            <p:ph type="title"/>
          </p:nvPr>
        </p:nvSpPr>
        <p:spPr>
          <a:xfrm>
            <a:off x="4636125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47" name="Google Shape;147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White">
  <p:cSld name="BLANK_1_1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Image">
  <p:cSld name="BLANK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w/ Title">
  <p:cSld name="BLANK_1_1_1_1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0"/>
          <p:cNvSpPr txBox="1"/>
          <p:nvPr>
            <p:ph type="title"/>
          </p:nvPr>
        </p:nvSpPr>
        <p:spPr>
          <a:xfrm>
            <a:off x="421450" y="1038000"/>
            <a:ext cx="58659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54" name="Google Shape;154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71981" y="2431595"/>
            <a:ext cx="919044" cy="28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Networking">
  <p:cSld name="TITLE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" name="Google Shape;25;p5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7" name="Google Shape;2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eith Bogart">
  <p:cSld name="BLANK_1_1_1_1_2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1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41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Keith Bogart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58" name="Google Shape;158;p41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#4923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9" name="Google Shape;159;p41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kbogart@ine.co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@keithbogart1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linkedin.com/in/keith-bogart-2a75042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0" name="Google Shape;160;p41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7375" y="359793"/>
            <a:ext cx="4447552" cy="4886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3" name="Google Shape;163;p41"/>
          <p:cNvGrpSpPr/>
          <p:nvPr/>
        </p:nvGrpSpPr>
        <p:grpSpPr>
          <a:xfrm>
            <a:off x="6891250" y="3763036"/>
            <a:ext cx="1897800" cy="1169089"/>
            <a:chOff x="6748550" y="3763036"/>
            <a:chExt cx="1897800" cy="1169089"/>
          </a:xfrm>
        </p:grpSpPr>
        <p:sp>
          <p:nvSpPr>
            <p:cNvPr id="164" name="Google Shape;164;p41"/>
            <p:cNvSpPr txBox="1"/>
            <p:nvPr/>
          </p:nvSpPr>
          <p:spPr>
            <a:xfrm>
              <a:off x="6748550" y="4538825"/>
              <a:ext cx="1897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151515"/>
                  </a:solidFill>
                  <a:latin typeface="Nunito Light"/>
                  <a:ea typeface="Nunito Light"/>
                  <a:cs typeface="Nunito Light"/>
                  <a:sym typeface="Nunito Light"/>
                </a:rPr>
                <a:t>CCIE Routing &amp; Switching</a:t>
              </a:r>
              <a:endParaRPr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endParaRPr>
            </a:p>
          </p:txBody>
        </p:sp>
        <p:pic>
          <p:nvPicPr>
            <p:cNvPr id="165" name="Google Shape;165;p4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84975" y="3763036"/>
              <a:ext cx="824950" cy="8249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6" name="Google Shape;166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hit Pardasani">
  <p:cSld name="BLANK_1_1_1_1_2_3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2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42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Rohit Pardasani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72" name="Google Shape;172;p42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CCIEx5 #21282, CCSI #34999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3" name="Google Shape;173;p42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rpardasani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RohitPardasani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linkedin.com/in/rohit21282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4" name="Google Shape;174;p42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9827" y="1883857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26225" y="243325"/>
            <a:ext cx="4509873" cy="4975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09554" y="1877247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992169" y="2625992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4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132427" y="2625983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4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562687" y="3433710"/>
            <a:ext cx="859725" cy="669754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42"/>
          <p:cNvSpPr txBox="1"/>
          <p:nvPr/>
        </p:nvSpPr>
        <p:spPr>
          <a:xfrm>
            <a:off x="7139206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Voice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Collaboration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85" name="Google Shape;185;p4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otr Kaluzny">
  <p:cSld name="BLANK_1_1_1_1_2_3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3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43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Piotr Kaluzny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89" name="Google Shape;189;p43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#25665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0" name="Google Shape;190;p43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pkaluzny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linkedin.com/in/piotrkaluzny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1" name="Google Shape;191;p43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3"/>
          <p:cNvSpPr txBox="1"/>
          <p:nvPr/>
        </p:nvSpPr>
        <p:spPr>
          <a:xfrm>
            <a:off x="6972600" y="4538825"/>
            <a:ext cx="18978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10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94" name="Google Shape;19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7688" y="2772659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3585" y="66656"/>
            <a:ext cx="438863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9029" y="3756306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cy Wallace">
  <p:cSld name="BLANK_1_1_1_1_2_2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4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0" name="Google Shape;200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438250" y="-218008"/>
            <a:ext cx="7256624" cy="544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44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Tracy Wallace    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02" name="Google Shape;202;p44"/>
          <p:cNvSpPr txBox="1"/>
          <p:nvPr/>
        </p:nvSpPr>
        <p:spPr>
          <a:xfrm>
            <a:off x="4523105" y="1437804"/>
            <a:ext cx="32382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Azure Solutions Architect Expert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3" name="Google Shape;203;p44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twallace@ine.com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@TracyWallaceINE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linkedin.com/in/tracy-wallace-746482a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4" name="Google Shape;204;p44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5" name="Google Shape;20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59610" y="3721703"/>
            <a:ext cx="850116" cy="85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30594" y="3767541"/>
            <a:ext cx="758452" cy="758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40926" y="3767518"/>
            <a:ext cx="758464" cy="75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4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ian McGahan">
  <p:cSld name="BLANK_1_1_1_1_2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5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45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Brian McGahan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15" name="Google Shape;215;p45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CCIEx4 #8593, CCDE #2013::13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6" name="Google Shape;216;p45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bmcgahan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@brianmcgahan</a:t>
            </a:r>
            <a:br>
              <a:rPr lang="en" sz="1200">
                <a:solidFill>
                  <a:srgbClr val="151515"/>
                </a:solidFill>
                <a:highlight>
                  <a:srgbClr val="FFFF00"/>
                </a:highlight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linkedin.com\in\bmcgahan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7" name="Google Shape;217;p45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p4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5"/>
          <p:cNvSpPr txBox="1"/>
          <p:nvPr/>
        </p:nvSpPr>
        <p:spPr>
          <a:xfrm>
            <a:off x="7207681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 - 2002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 - 2006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 - 2007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CCDE Design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Data Center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222" name="Google Shape;222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7516" y="1788953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68221" y="256850"/>
            <a:ext cx="4387574" cy="496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47402" y="3445175"/>
            <a:ext cx="709900" cy="7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089877" y="1782739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220129" y="2563558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4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089877" y="2568484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260691" y="3385909"/>
            <a:ext cx="778600" cy="77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3 Lines">
  <p:cSld name="BLANK_1_1_1_1_2_1_1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6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46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3" name="Google Shape;233;p4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0829" y="33066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6717" y="35747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46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7" name="Google Shape;237;p46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8" name="Google Shape;238;p46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9" name="Google Shape;239;p46"/>
          <p:cNvSpPr txBox="1"/>
          <p:nvPr>
            <p:ph idx="3" type="body"/>
          </p:nvPr>
        </p:nvSpPr>
        <p:spPr>
          <a:xfrm>
            <a:off x="3326203" y="3490925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0" name="Google Shape;240;p46"/>
          <p:cNvSpPr txBox="1"/>
          <p:nvPr>
            <p:ph idx="4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41" name="Google Shape;241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2 Lines">
  <p:cSld name="BLANK_1_1_1_1_2_1_1_1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7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47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4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6717" y="3328247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7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8" name="Google Shape;248;p47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9" name="Google Shape;249;p47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50" name="Google Shape;250;p47"/>
          <p:cNvSpPr txBox="1"/>
          <p:nvPr>
            <p:ph idx="3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51" name="Google Shape;251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White w/ Title">
  <p:cSld name="BLANK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8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4" name="Google Shape;25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110" y="2392147"/>
            <a:ext cx="1177740" cy="35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Carbon w/ Title">
  <p:cSld name="BLANK_1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9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7" name="Google Shape;25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075" y="2392161"/>
            <a:ext cx="1177774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yber Security">
  <p:cSld name="TITLE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" name="Google Shape;31;p6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32" name="Google Shape;3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2">
  <p:cSld name="TITLE_AND_BODY_5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idx="1" type="body"/>
          </p:nvPr>
        </p:nvSpPr>
        <p:spPr>
          <a:xfrm>
            <a:off x="569175" y="1171300"/>
            <a:ext cx="7987500" cy="3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7" name="Google Shape;37;p8"/>
          <p:cNvSpPr/>
          <p:nvPr/>
        </p:nvSpPr>
        <p:spPr>
          <a:xfrm>
            <a:off x="560175" y="794775"/>
            <a:ext cx="8023500" cy="258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" name="Google Shape;38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">
  <p:cSld name="TITLE_AND_BODY_4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2" name="Google Shape;4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">
  <p:cSld name="TITLE_AND_BODY_4_2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6" name="Google Shape;46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"/>
          <p:cNvSpPr/>
          <p:nvPr/>
        </p:nvSpPr>
        <p:spPr>
          <a:xfrm>
            <a:off x="3649350" y="2"/>
            <a:ext cx="1845300" cy="1146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Font typeface="Nunito Light"/>
              <a:buChar char="+"/>
              <a:defRPr sz="18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Font typeface="Nunito Light"/>
              <a:buChar char="+"/>
              <a:defRPr sz="12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10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png"/><Relationship Id="rId4" Type="http://schemas.openxmlformats.org/officeDocument/2006/relationships/image" Target="../media/image3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8.jpg"/><Relationship Id="rId4" Type="http://schemas.openxmlformats.org/officeDocument/2006/relationships/image" Target="../media/image3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0.png"/><Relationship Id="rId4" Type="http://schemas.openxmlformats.org/officeDocument/2006/relationships/image" Target="../media/image33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1.jpg"/><Relationship Id="rId4" Type="http://schemas.openxmlformats.org/officeDocument/2006/relationships/image" Target="../media/image39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0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/>
              <a:t>Case Studies</a:t>
            </a:r>
            <a:endParaRPr/>
          </a:p>
        </p:txBody>
      </p:sp>
      <p:sp>
        <p:nvSpPr>
          <p:cNvPr id="263" name="Google Shape;263;p50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50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7" name="Shape 32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1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Overview</a:t>
            </a:r>
            <a:endParaRPr/>
          </a:p>
        </p:txBody>
      </p:sp>
      <p:sp>
        <p:nvSpPr>
          <p:cNvPr id="270" name="Google Shape;270;p51"/>
          <p:cNvSpPr txBox="1"/>
          <p:nvPr>
            <p:ph idx="4294967295" type="body"/>
          </p:nvPr>
        </p:nvSpPr>
        <p:spPr>
          <a:xfrm>
            <a:off x="3645875" y="593625"/>
            <a:ext cx="52194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Google and Facebook Fake Invoicing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FACC CEO Fraud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Robinhood Vishing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Fake Excel File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HTML Table Windows Logo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FIN7 USB in Mail</a:t>
            </a: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2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Google and Facebook Fake Invoicing</a:t>
            </a:r>
            <a:endParaRPr/>
          </a:p>
        </p:txBody>
      </p:sp>
      <p:sp>
        <p:nvSpPr>
          <p:cNvPr id="276" name="Google Shape;276;p52"/>
          <p:cNvSpPr txBox="1"/>
          <p:nvPr/>
        </p:nvSpPr>
        <p:spPr>
          <a:xfrm>
            <a:off x="4641700" y="1388775"/>
            <a:ext cx="4432500" cy="247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 sz="1350">
                <a:solidFill>
                  <a:schemeClr val="dk1"/>
                </a:solidFill>
              </a:rPr>
              <a:t>2013-2015</a:t>
            </a:r>
            <a:endParaRPr sz="135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</a:endParaRPr>
          </a:p>
          <a:p>
            <a:pPr indent="-31432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Char char="●"/>
            </a:pPr>
            <a:r>
              <a:rPr lang="en" sz="1350">
                <a:solidFill>
                  <a:schemeClr val="dk1"/>
                </a:solidFill>
              </a:rPr>
              <a:t>Impersonated Electronics Manufacturer</a:t>
            </a:r>
            <a:endParaRPr sz="135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</a:endParaRPr>
          </a:p>
          <a:p>
            <a:pPr indent="-31432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Char char="●"/>
            </a:pPr>
            <a:r>
              <a:rPr lang="en" sz="1350">
                <a:solidFill>
                  <a:schemeClr val="dk1"/>
                </a:solidFill>
              </a:rPr>
              <a:t>Fake Invoices with Forged Executive Signatures</a:t>
            </a:r>
            <a:endParaRPr sz="135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</a:endParaRPr>
          </a:p>
          <a:p>
            <a:pPr indent="-31432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Char char="●"/>
            </a:pPr>
            <a:r>
              <a:rPr lang="en" sz="1350">
                <a:solidFill>
                  <a:schemeClr val="dk1"/>
                </a:solidFill>
              </a:rPr>
              <a:t>$100 million USD</a:t>
            </a:r>
            <a:endParaRPr sz="135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</a:endParaRPr>
          </a:p>
          <a:p>
            <a:pPr indent="-31432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Char char="●"/>
            </a:pPr>
            <a:r>
              <a:rPr lang="en" sz="1350">
                <a:solidFill>
                  <a:schemeClr val="dk1"/>
                </a:solidFill>
              </a:rPr>
              <a:t>Culprit Arrested</a:t>
            </a:r>
            <a:endParaRPr sz="1350">
              <a:solidFill>
                <a:schemeClr val="dk1"/>
              </a:solidFill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350">
              <a:solidFill>
                <a:schemeClr val="dk1"/>
              </a:solidFill>
            </a:endParaRPr>
          </a:p>
          <a:p>
            <a:pPr indent="-314325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50"/>
              <a:buChar char="●"/>
            </a:pPr>
            <a:r>
              <a:rPr lang="en" sz="1350">
                <a:solidFill>
                  <a:schemeClr val="dk1"/>
                </a:solidFill>
              </a:rPr>
              <a:t>Funds Recovered</a:t>
            </a:r>
            <a:endParaRPr sz="1350">
              <a:solidFill>
                <a:schemeClr val="dk1"/>
              </a:solidFill>
            </a:endParaRPr>
          </a:p>
        </p:txBody>
      </p:sp>
      <p:pic>
        <p:nvPicPr>
          <p:cNvPr id="277" name="Google Shape;277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87840" y="518575"/>
            <a:ext cx="1393025" cy="1414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78" name="Google Shape;278;p5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87850" y="3213825"/>
            <a:ext cx="1393024" cy="1393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2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Google Shape;283;p53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FACC CEO Fraud</a:t>
            </a:r>
            <a:endParaRPr/>
          </a:p>
        </p:txBody>
      </p:sp>
      <p:sp>
        <p:nvSpPr>
          <p:cNvPr id="284" name="Google Shape;284;p53"/>
          <p:cNvSpPr txBox="1"/>
          <p:nvPr/>
        </p:nvSpPr>
        <p:spPr>
          <a:xfrm>
            <a:off x="1404075" y="2363600"/>
            <a:ext cx="56796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2016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54 million euros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Airplane Parts Manufacturer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3131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 sz="1600">
                <a:solidFill>
                  <a:srgbClr val="3131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Fake-president Fraud</a:t>
            </a:r>
            <a:endParaRPr sz="1600">
              <a:solidFill>
                <a:srgbClr val="3131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3131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313132"/>
              </a:buClr>
              <a:buSzPts val="1600"/>
              <a:buFont typeface="Times New Roman"/>
              <a:buChar char="●"/>
            </a:pPr>
            <a:r>
              <a:rPr lang="en" sz="1600">
                <a:solidFill>
                  <a:srgbClr val="3131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CEO and CFO fired, sued</a:t>
            </a:r>
            <a:endParaRPr sz="1600">
              <a:solidFill>
                <a:srgbClr val="3131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8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4"/>
          <p:cNvSpPr txBox="1"/>
          <p:nvPr>
            <p:ph idx="4294967295"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FACC CEO Fraud</a:t>
            </a:r>
            <a:endParaRPr/>
          </a:p>
        </p:txBody>
      </p:sp>
      <p:sp>
        <p:nvSpPr>
          <p:cNvPr id="290" name="Google Shape;290;p54"/>
          <p:cNvSpPr txBox="1"/>
          <p:nvPr/>
        </p:nvSpPr>
        <p:spPr>
          <a:xfrm>
            <a:off x="1404075" y="2363600"/>
            <a:ext cx="5679600" cy="2247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2016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54 million euros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Airplane Parts Manufacturer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3131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 sz="1600">
                <a:solidFill>
                  <a:srgbClr val="3131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Fake-president Fraud</a:t>
            </a:r>
            <a:endParaRPr sz="1600">
              <a:solidFill>
                <a:srgbClr val="3131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3131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Clr>
                <a:srgbClr val="313132"/>
              </a:buClr>
              <a:buSzPts val="1600"/>
              <a:buFont typeface="Times New Roman"/>
              <a:buChar char="●"/>
            </a:pPr>
            <a:r>
              <a:rPr lang="en" sz="1600">
                <a:solidFill>
                  <a:srgbClr val="313132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CEO and CFO fired, sued</a:t>
            </a:r>
            <a:endParaRPr sz="1600">
              <a:solidFill>
                <a:srgbClr val="31313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91" name="Google Shape;291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1800" y="129625"/>
            <a:ext cx="8140401" cy="48842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5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Robinhood Vishing</a:t>
            </a:r>
            <a:endParaRPr/>
          </a:p>
        </p:txBody>
      </p:sp>
      <p:sp>
        <p:nvSpPr>
          <p:cNvPr id="297" name="Google Shape;297;p55"/>
          <p:cNvSpPr txBox="1"/>
          <p:nvPr/>
        </p:nvSpPr>
        <p:spPr>
          <a:xfrm>
            <a:off x="189575" y="1044125"/>
            <a:ext cx="6906900" cy="23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November 2021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Called Customer Service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○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Keys to System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&gt; 5 Million Emails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2 Million Fullnames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310 PII (birthdays, zip codes)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298" name="Google Shape;298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94124" y="979325"/>
            <a:ext cx="3537651" cy="3537651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26875" y="3579875"/>
            <a:ext cx="1432300" cy="1432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6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Fake Excel File</a:t>
            </a:r>
            <a:endParaRPr/>
          </a:p>
        </p:txBody>
      </p:sp>
      <p:sp>
        <p:nvSpPr>
          <p:cNvPr id="305" name="Google Shape;305;p56"/>
          <p:cNvSpPr txBox="1"/>
          <p:nvPr>
            <p:ph idx="4294967295" type="body"/>
          </p:nvPr>
        </p:nvSpPr>
        <p:spPr>
          <a:xfrm>
            <a:off x="209075" y="2216300"/>
            <a:ext cx="5350800" cy="282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April 2021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Business Email Compromise (BEC)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Looks like Excel file (.xls file extension)</a:t>
            </a:r>
            <a:endParaRPr sz="1400"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</a:pPr>
            <a:r>
              <a:rPr lang="en" sz="1400">
                <a:solidFill>
                  <a:schemeClr val="dk1"/>
                </a:solidFill>
              </a:rPr>
              <a:t>Actually an HTML file</a:t>
            </a:r>
            <a:endParaRPr sz="1400"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</a:pPr>
            <a:r>
              <a:rPr lang="en" sz="1400">
                <a:solidFill>
                  <a:schemeClr val="dk1"/>
                </a:solidFill>
              </a:rPr>
              <a:t>Fake Office 365 Login Page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306" name="Google Shape;306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169000" y="2455325"/>
            <a:ext cx="1930476" cy="1794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14050" y="2911813"/>
            <a:ext cx="881951" cy="881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7"/>
          <p:cNvSpPr txBox="1"/>
          <p:nvPr>
            <p:ph type="title"/>
          </p:nvPr>
        </p:nvSpPr>
        <p:spPr>
          <a:xfrm>
            <a:off x="347625" y="506700"/>
            <a:ext cx="22260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HTML Table Windows Logo</a:t>
            </a:r>
            <a:endParaRPr/>
          </a:p>
        </p:txBody>
      </p:sp>
      <p:sp>
        <p:nvSpPr>
          <p:cNvPr id="313" name="Google Shape;313;p57"/>
          <p:cNvSpPr txBox="1"/>
          <p:nvPr>
            <p:ph idx="4294967295" type="body"/>
          </p:nvPr>
        </p:nvSpPr>
        <p:spPr>
          <a:xfrm>
            <a:off x="3144925" y="537600"/>
            <a:ext cx="25278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April 2021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Email Impersonation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Bypass Email Filters</a:t>
            </a:r>
            <a:endParaRPr sz="1400"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</a:pPr>
            <a:r>
              <a:rPr lang="en" sz="1400">
                <a:solidFill>
                  <a:schemeClr val="dk1"/>
                </a:solidFill>
              </a:rPr>
              <a:t>Catches Images</a:t>
            </a:r>
            <a:endParaRPr sz="1400"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○"/>
            </a:pPr>
            <a:r>
              <a:rPr lang="en" sz="1400">
                <a:solidFill>
                  <a:schemeClr val="dk1"/>
                </a:solidFill>
              </a:rPr>
              <a:t>Allows Tables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314" name="Google Shape;314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455825" y="307625"/>
            <a:ext cx="1964273" cy="196427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15" name="Google Shape;315;p57"/>
          <p:cNvGraphicFramePr/>
          <p:nvPr/>
        </p:nvGraphicFramePr>
        <p:xfrm>
          <a:off x="6455825" y="25135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{650CB66D-E8E4-4B9C-968D-40CE532062A6}</a:tableStyleId>
              </a:tblPr>
              <a:tblGrid>
                <a:gridCol w="982150"/>
                <a:gridCol w="982150"/>
              </a:tblGrid>
              <a:tr h="982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chemeClr val="accent3"/>
                    </a:solidFill>
                  </a:tcPr>
                </a:tc>
              </a:tr>
              <a:tr h="98215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009EDF"/>
                    </a:solidFill>
                  </a:tcPr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>
                    <a:lnL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L>
                    <a:lnR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R>
                    <a:lnT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T>
                    <a:lnB cap="flat" cmpd="sng" w="114300">
                      <a:solidFill>
                        <a:srgbClr val="EFEFEF"/>
                      </a:solidFill>
                      <a:prstDash val="solid"/>
                      <a:round/>
                      <a:headEnd len="sm" w="sm" type="none"/>
                      <a:tailEnd len="sm" w="sm" type="none"/>
                    </a:lnB>
                    <a:solidFill>
                      <a:srgbClr val="FF99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58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FIN7 USB Mail</a:t>
            </a:r>
            <a:endParaRPr/>
          </a:p>
        </p:txBody>
      </p:sp>
      <p:sp>
        <p:nvSpPr>
          <p:cNvPr id="321" name="Google Shape;321;p58"/>
          <p:cNvSpPr txBox="1"/>
          <p:nvPr/>
        </p:nvSpPr>
        <p:spPr>
          <a:xfrm>
            <a:off x="189575" y="1044125"/>
            <a:ext cx="69069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August to November 2021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Packages sent via UPS and US Postal Service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Impersonated Department of Health and Human Services and Amazon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USB stick laced with malicious software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322" name="Google Shape;322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900" y="2883975"/>
            <a:ext cx="3362201" cy="210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23" name="Google Shape;323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11500" y="2889725"/>
            <a:ext cx="3741324" cy="1866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[MASTER] INE Slide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