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</p:sldIdLst>
  <p:sldSz cy="5143500" cx="9144000"/>
  <p:notesSz cx="6858000" cy="9144000"/>
  <p:embeddedFontLst>
    <p:embeddedFont>
      <p:font typeface="Proxima Nova"/>
      <p:regular r:id="rId9"/>
      <p:bold r:id="rId10"/>
      <p:italic r:id="rId11"/>
      <p:boldItalic r:id="rId12"/>
    </p:embeddedFont>
    <p:embeddedFont>
      <p:font typeface="Montserrat"/>
      <p:regular r:id="rId13"/>
      <p:bold r:id="rId14"/>
      <p:italic r:id="rId15"/>
      <p:boldItalic r:id="rId16"/>
    </p:embeddedFont>
    <p:embeddedFont>
      <p:font typeface="Proxima Nova Semibold"/>
      <p:regular r:id="rId17"/>
      <p:bold r:id="rId18"/>
      <p:boldItalic r:id="rId19"/>
    </p:embeddedFont>
    <p:embeddedFont>
      <p:font typeface="Barlow SemiBold"/>
      <p:regular r:id="rId20"/>
      <p:bold r:id="rId21"/>
      <p:italic r:id="rId22"/>
      <p:boldItalic r:id="rId23"/>
    </p:embeddedFont>
    <p:embeddedFont>
      <p:font typeface="Nunito Light"/>
      <p:regular r:id="rId24"/>
      <p:bold r:id="rId25"/>
      <p:italic r:id="rId26"/>
      <p:boldItalic r:id="rId2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font" Target="fonts/ProximaNova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20" Type="http://schemas.openxmlformats.org/officeDocument/2006/relationships/font" Target="fonts/BarlowSemiBold-regular.fntdata"/><Relationship Id="rId22" Type="http://schemas.openxmlformats.org/officeDocument/2006/relationships/font" Target="fonts/BarlowSemiBold-italic.fntdata"/><Relationship Id="rId21" Type="http://schemas.openxmlformats.org/officeDocument/2006/relationships/font" Target="fonts/BarlowSemiBold-bold.fntdata"/><Relationship Id="rId24" Type="http://schemas.openxmlformats.org/officeDocument/2006/relationships/font" Target="fonts/NunitoLight-regular.fntdata"/><Relationship Id="rId23" Type="http://schemas.openxmlformats.org/officeDocument/2006/relationships/font" Target="fonts/BarlowSemiBold-boldItalic.fntdata"/><Relationship Id="rId26" Type="http://schemas.openxmlformats.org/officeDocument/2006/relationships/font" Target="fonts/NunitoLight-italic.fntdata"/><Relationship Id="rId25" Type="http://schemas.openxmlformats.org/officeDocument/2006/relationships/font" Target="fonts/NunitoLight-bold.fntdata"/><Relationship Id="rId27" Type="http://schemas.openxmlformats.org/officeDocument/2006/relationships/font" Target="fonts/NunitoLight-boldItalic.fntdata"/><Relationship Id="rId11" Type="http://schemas.openxmlformats.org/officeDocument/2006/relationships/font" Target="fonts/ProximaNova-italic.fntdata"/><Relationship Id="rId10" Type="http://schemas.openxmlformats.org/officeDocument/2006/relationships/font" Target="fonts/ProximaNova-bold.fntdata"/><Relationship Id="rId13" Type="http://schemas.openxmlformats.org/officeDocument/2006/relationships/font" Target="fonts/Montserrat-regular.fntdata"/><Relationship Id="rId12" Type="http://schemas.openxmlformats.org/officeDocument/2006/relationships/font" Target="fonts/ProximaNova-boldItalic.fntdata"/><Relationship Id="rId15" Type="http://schemas.openxmlformats.org/officeDocument/2006/relationships/font" Target="fonts/Montserrat-italic.fntdata"/><Relationship Id="rId14" Type="http://schemas.openxmlformats.org/officeDocument/2006/relationships/font" Target="fonts/Montserrat-bold.fntdata"/><Relationship Id="rId17" Type="http://schemas.openxmlformats.org/officeDocument/2006/relationships/font" Target="fonts/ProximaNovaSemibold-regular.fntdata"/><Relationship Id="rId16" Type="http://schemas.openxmlformats.org/officeDocument/2006/relationships/font" Target="fonts/Montserrat-boldItalic.fntdata"/><Relationship Id="rId19" Type="http://schemas.openxmlformats.org/officeDocument/2006/relationships/font" Target="fonts/ProximaNovaSemibold-boldItalic.fntdata"/><Relationship Id="rId18" Type="http://schemas.openxmlformats.org/officeDocument/2006/relationships/font" Target="fonts/ProximaNovaSemibold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92e3465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92e3465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6cbd11aa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6cbd11aa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6cbd11aa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e6cbd11aa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e6cbd11a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e6cbd11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jpg"/><Relationship Id="rId3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g"/><Relationship Id="rId3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jpg"/><Relationship Id="rId3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jpg"/><Relationship Id="rId3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1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1.jpg"/><Relationship Id="rId3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4.png"/><Relationship Id="rId5" Type="http://schemas.openxmlformats.org/officeDocument/2006/relationships/image" Target="../media/image6.png"/><Relationship Id="rId6" Type="http://schemas.openxmlformats.org/officeDocument/2006/relationships/image" Target="../media/image9.png"/><Relationship Id="rId7" Type="http://schemas.openxmlformats.org/officeDocument/2006/relationships/image" Target="../media/image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4.png"/><Relationship Id="rId4" Type="http://schemas.openxmlformats.org/officeDocument/2006/relationships/image" Target="../media/image6.png"/><Relationship Id="rId11" Type="http://schemas.openxmlformats.org/officeDocument/2006/relationships/image" Target="../media/image1.png"/><Relationship Id="rId10" Type="http://schemas.openxmlformats.org/officeDocument/2006/relationships/image" Target="../media/image15.png"/><Relationship Id="rId9" Type="http://schemas.openxmlformats.org/officeDocument/2006/relationships/image" Target="../media/image12.png"/><Relationship Id="rId5" Type="http://schemas.openxmlformats.org/officeDocument/2006/relationships/image" Target="../media/image9.png"/><Relationship Id="rId6" Type="http://schemas.openxmlformats.org/officeDocument/2006/relationships/image" Target="../media/image35.png"/><Relationship Id="rId7" Type="http://schemas.openxmlformats.org/officeDocument/2006/relationships/image" Target="../media/image19.png"/><Relationship Id="rId8" Type="http://schemas.openxmlformats.org/officeDocument/2006/relationships/image" Target="../media/image11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37.png"/><Relationship Id="rId5" Type="http://schemas.openxmlformats.org/officeDocument/2006/relationships/image" Target="../media/image19.png"/><Relationship Id="rId6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2.png"/><Relationship Id="rId3" Type="http://schemas.openxmlformats.org/officeDocument/2006/relationships/image" Target="../media/image8.png"/><Relationship Id="rId4" Type="http://schemas.openxmlformats.org/officeDocument/2006/relationships/image" Target="../media/image6.png"/><Relationship Id="rId9" Type="http://schemas.openxmlformats.org/officeDocument/2006/relationships/image" Target="../media/image1.png"/><Relationship Id="rId5" Type="http://schemas.openxmlformats.org/officeDocument/2006/relationships/image" Target="../media/image9.png"/><Relationship Id="rId6" Type="http://schemas.openxmlformats.org/officeDocument/2006/relationships/image" Target="../media/image14.png"/><Relationship Id="rId7" Type="http://schemas.openxmlformats.org/officeDocument/2006/relationships/image" Target="../media/image24.png"/><Relationship Id="rId8" Type="http://schemas.openxmlformats.org/officeDocument/2006/relationships/image" Target="../media/image23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11" Type="http://schemas.openxmlformats.org/officeDocument/2006/relationships/image" Target="../media/image26.png"/><Relationship Id="rId10" Type="http://schemas.openxmlformats.org/officeDocument/2006/relationships/image" Target="../media/image28.png"/><Relationship Id="rId12" Type="http://schemas.openxmlformats.org/officeDocument/2006/relationships/image" Target="../media/image1.png"/><Relationship Id="rId9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31.png"/><Relationship Id="rId7" Type="http://schemas.openxmlformats.org/officeDocument/2006/relationships/image" Target="../media/image25.png"/><Relationship Id="rId8" Type="http://schemas.openxmlformats.org/officeDocument/2006/relationships/image" Target="../media/image19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Relationship Id="rId3" Type="http://schemas.openxmlformats.org/officeDocument/2006/relationships/image" Target="../media/image9.png"/><Relationship Id="rId4" Type="http://schemas.openxmlformats.org/officeDocument/2006/relationships/image" Target="../media/image1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jpg"/><Relationship Id="rId3" Type="http://schemas.openxmlformats.org/officeDocument/2006/relationships/image" Target="../media/image1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3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2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Networking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 1">
  <p:cSld name="TITLE_AND_BODY_4_2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Short Title">
  <p:cSld name="TITLE_AND_BODY_4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54" name="Google Shape;54;p12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55" name="Google Shape;5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1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/>
          <p:nvPr>
            <p:ph type="title"/>
          </p:nvPr>
        </p:nvSpPr>
        <p:spPr>
          <a:xfrm>
            <a:off x="653550" y="2632600"/>
            <a:ext cx="7836900" cy="20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2" type="title"/>
          </p:nvPr>
        </p:nvSpPr>
        <p:spPr>
          <a:xfrm>
            <a:off x="653550" y="513100"/>
            <a:ext cx="79287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 Title Slide">
  <p:cSld name="TITLE_AND_BODY_3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653550" y="2632600"/>
            <a:ext cx="5506200" cy="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title"/>
          </p:nvPr>
        </p:nvSpPr>
        <p:spPr>
          <a:xfrm>
            <a:off x="653550" y="513100"/>
            <a:ext cx="55611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71019" y="4531675"/>
            <a:ext cx="1053156" cy="3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WHITE">
  <p:cSld name="TITLE_AND_BODY_2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F7D2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BLACK">
  <p:cSld name="TITLE_AND_BODY_2_1">
    <p:bg>
      <p:bgPr>
        <a:solidFill>
          <a:srgbClr val="151515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BLACK">
  <p:cSld name="TITLE_AND_BODY_1">
    <p:bg>
      <p:bgPr>
        <a:solidFill>
          <a:srgbClr val="15151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BLACK RT">
  <p:cSld name="CUSTOM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8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4"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3_1"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General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">
  <p:cSld name="CUSTOM_3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91" name="Google Shape;91;p21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 Narrow">
  <p:cSld name="CUSTOM_3_1_1_1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27102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5" name="Google Shape;95;p22"/>
          <p:cNvSpPr/>
          <p:nvPr/>
        </p:nvSpPr>
        <p:spPr>
          <a:xfrm>
            <a:off x="0" y="66410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98" name="Google Shape;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3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">
  <p:cSld name="CUSTOM_1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2" name="Google Shape;10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 1">
  <p:cSld name="CUSTOM_1_9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">
  <p:cSld name="CUSTOM_1_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">
  <p:cSld name="CUSTOM_1_8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4" name="Google Shape;11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2">
  <p:cSld name="CUSTOM_1_8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8" name="Google Shape;1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8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1">
  <p:cSld name="CUSTOM_1_8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2" name="Google Shape;1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9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">
  <p:cSld name="CUSTOM_1_7">
    <p:bg>
      <p:bgPr>
        <a:solidFill>
          <a:srgbClr val="151515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6" name="Google Shape;12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2650" y="4461261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loud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">
  <p:cSld name="CUSTOM_1_7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1"/>
          <p:cNvSpPr txBox="1"/>
          <p:nvPr/>
        </p:nvSpPr>
        <p:spPr>
          <a:xfrm>
            <a:off x="1989000" y="1796450"/>
            <a:ext cx="5166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EXPERTS AT MAKING YOU AN EXPERT</a:t>
            </a:r>
            <a:endParaRPr baseline="30000" i="1" sz="1800">
              <a:solidFill>
                <a:srgbClr val="FFFFFF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pic>
        <p:nvPicPr>
          <p:cNvPr id="129" name="Google Shape;12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575" y="3542418"/>
            <a:ext cx="1102850" cy="33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 1">
  <p:cSld name="CUSTOM_1_7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325" y="2313829"/>
            <a:ext cx="1691351" cy="5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1">
  <p:cSld name="CUSTOM_1_6">
    <p:bg>
      <p:bgPr>
        <a:solidFill>
          <a:srgbClr val="15151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2547175" y="1053000"/>
            <a:ext cx="58272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cxnSp>
        <p:nvCxnSpPr>
          <p:cNvPr id="134" name="Google Shape;134;p33"/>
          <p:cNvCxnSpPr/>
          <p:nvPr/>
        </p:nvCxnSpPr>
        <p:spPr>
          <a:xfrm>
            <a:off x="2191650" y="1894650"/>
            <a:ext cx="0" cy="138420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5" name="Google Shape;13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5700" y="2384361"/>
            <a:ext cx="1177775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: 4 LINES">
  <p:cSld name="CUSTOM_1_5">
    <p:bg>
      <p:bgPr>
        <a:solidFill>
          <a:srgbClr val="15151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138" name="Google Shape;138;p3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UE">
  <p:cSld name="CUSTOM_1_3">
    <p:bg>
      <p:bgPr>
        <a:gradFill>
          <a:gsLst>
            <a:gs pos="0">
              <a:srgbClr val="EF7D22"/>
            </a:gs>
            <a:gs pos="100000">
              <a:srgbClr val="EE3B00"/>
            </a:gs>
          </a:gsLst>
          <a:lin ang="2700006" scaled="0"/>
        </a:gra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">
  <p:cSld name="CUSTOM_1_3_1_1_1"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36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3" name="Google Shape;143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 w/text">
  <p:cSld name="CUSTOM_1_3_1_1_1_1"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37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37"/>
          <p:cNvSpPr txBox="1"/>
          <p:nvPr>
            <p:ph type="title"/>
          </p:nvPr>
        </p:nvSpPr>
        <p:spPr>
          <a:xfrm>
            <a:off x="4636125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47" name="Google Shape;14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White">
  <p:cSld name="BLANK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Image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w/ Title">
  <p:cSld name="BLANK_1_1_1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0"/>
          <p:cNvSpPr txBox="1"/>
          <p:nvPr>
            <p:ph type="title"/>
          </p:nvPr>
        </p:nvSpPr>
        <p:spPr>
          <a:xfrm>
            <a:off x="421450" y="1038000"/>
            <a:ext cx="58659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54" name="Google Shape;1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71981" y="2431595"/>
            <a:ext cx="919044" cy="2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Networking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ith Bogart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1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Keith Bogart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58" name="Google Shape;158;p41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#4923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41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kbogart@ine.co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@keithbogart1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linkedin.com/in/keith-bogart-2a75042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41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375" y="359793"/>
            <a:ext cx="4447552" cy="48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41"/>
          <p:cNvGrpSpPr/>
          <p:nvPr/>
        </p:nvGrpSpPr>
        <p:grpSpPr>
          <a:xfrm>
            <a:off x="6891250" y="3763036"/>
            <a:ext cx="1897800" cy="1169089"/>
            <a:chOff x="6748550" y="3763036"/>
            <a:chExt cx="1897800" cy="1169089"/>
          </a:xfrm>
        </p:grpSpPr>
        <p:sp>
          <p:nvSpPr>
            <p:cNvPr id="164" name="Google Shape;164;p41"/>
            <p:cNvSpPr txBox="1"/>
            <p:nvPr/>
          </p:nvSpPr>
          <p:spPr>
            <a:xfrm>
              <a:off x="6748550" y="4538825"/>
              <a:ext cx="1897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151515"/>
                  </a:solidFill>
                  <a:latin typeface="Nunito Light"/>
                  <a:ea typeface="Nunito Light"/>
                  <a:cs typeface="Nunito Light"/>
                  <a:sym typeface="Nunito Light"/>
                </a:rPr>
                <a:t>CCIE Routing &amp; Switching</a:t>
              </a:r>
              <a:endParaRPr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endParaRPr>
            </a:p>
          </p:txBody>
        </p:sp>
        <p:pic>
          <p:nvPicPr>
            <p:cNvPr id="165" name="Google Shape;165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84975" y="3763036"/>
              <a:ext cx="824950" cy="824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6" name="Google Shape;1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hit Pardasani">
  <p:cSld name="BLANK_1_1_1_1_2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2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Rohit Pardasani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72" name="Google Shape;172;p42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CCIEx5 #21282, CCSI #34999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42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rpardasani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RohitPardasani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linkedin.com/in/rohit21282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42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9827" y="1883857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26225" y="243325"/>
            <a:ext cx="4509873" cy="497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09554" y="1877247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92169" y="2625992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32427" y="2625983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4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2687" y="3433710"/>
            <a:ext cx="859725" cy="66975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2"/>
          <p:cNvSpPr txBox="1"/>
          <p:nvPr/>
        </p:nvSpPr>
        <p:spPr>
          <a:xfrm>
            <a:off x="7139206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Voice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Collaboration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otr Kaluzny">
  <p:cSld name="BLANK_1_1_1_1_2_3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3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Piotr Kaluzny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89" name="Google Shape;189;p43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#25665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43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pkaluzny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linkedin.com/in/piotrkaluzny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43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6972600" y="4538825"/>
            <a:ext cx="18978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10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7688" y="2772659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585" y="66656"/>
            <a:ext cx="438863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9029" y="3756306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cy Wallace">
  <p:cSld name="BLANK_1_1_1_1_2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4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438250" y="-218008"/>
            <a:ext cx="7256624" cy="544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4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Tracy Wallace    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02" name="Google Shape;202;p44"/>
          <p:cNvSpPr txBox="1"/>
          <p:nvPr/>
        </p:nvSpPr>
        <p:spPr>
          <a:xfrm>
            <a:off x="4523105" y="1437804"/>
            <a:ext cx="3238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Azure Solutions Architect Expert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twallace@ine.com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@TracyWallaceINE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linkedin.com/in/tracy-wallace-746482a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4" name="Google Shape;204;p44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59610" y="3721703"/>
            <a:ext cx="850116" cy="8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30594" y="3767541"/>
            <a:ext cx="758452" cy="75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0926" y="3767518"/>
            <a:ext cx="758464" cy="75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ian McGahan">
  <p:cSld name="BLANK_1_1_1_1_2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Brian McGahan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CCIEx4 #8593, CCDE #2013::13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45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bmcgahan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@brianmcgahan</a:t>
            </a:r>
            <a:br>
              <a:rPr lang="en" sz="1200">
                <a:solidFill>
                  <a:srgbClr val="151515"/>
                </a:solidFill>
                <a:highlight>
                  <a:srgbClr val="FFFF00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linkedin.com\in\bmcgahan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7" name="Google Shape;217;p45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5"/>
          <p:cNvSpPr txBox="1"/>
          <p:nvPr/>
        </p:nvSpPr>
        <p:spPr>
          <a:xfrm>
            <a:off x="7207681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 - 2002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 - 2006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 - 2007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CCDE Design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Data Center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7516" y="1788953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8221" y="256850"/>
            <a:ext cx="4387574" cy="49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7402" y="3445175"/>
            <a:ext cx="709900" cy="7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89877" y="1782739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20129" y="2563558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89877" y="2568484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60691" y="3385909"/>
            <a:ext cx="778600" cy="7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3 Lines">
  <p:cSld name="BLANK_1_1_1_1_2_1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6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29" y="33066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6717" y="35747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6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7" name="Google Shape;237;p46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8" name="Google Shape;238;p46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9" name="Google Shape;239;p46"/>
          <p:cNvSpPr txBox="1"/>
          <p:nvPr>
            <p:ph idx="3" type="body"/>
          </p:nvPr>
        </p:nvSpPr>
        <p:spPr>
          <a:xfrm>
            <a:off x="3326203" y="3490925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4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41" name="Google Shape;24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2 Lines">
  <p:cSld name="BLANK_1_1_1_1_2_1_1_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7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6717" y="3328247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7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8" name="Google Shape;248;p47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0" name="Google Shape;250;p47"/>
          <p:cNvSpPr txBox="1"/>
          <p:nvPr>
            <p:ph idx="3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51" name="Google Shape;25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White w/ Title">
  <p:cSld name="BLANK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4" name="Google Shape;25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110" y="2392147"/>
            <a:ext cx="1177740" cy="3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Carbon w/ Title">
  <p:cSld name="BLANK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7" name="Google Shape;25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075" y="2392161"/>
            <a:ext cx="1177774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yber Security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2">
  <p:cSld name="TITLE_AND_BODY_5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idx="1" type="body"/>
          </p:nvPr>
        </p:nvSpPr>
        <p:spPr>
          <a:xfrm>
            <a:off x="569175" y="1171300"/>
            <a:ext cx="7987500" cy="3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560175" y="794775"/>
            <a:ext cx="8023500" cy="258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">
  <p:cSld name="TITLE_AND_BODY_4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2" name="Google Shape;4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">
  <p:cSld name="TITLE_AND_BODY_4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6" name="Google Shape;4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"/>
          <p:cNvSpPr/>
          <p:nvPr/>
        </p:nvSpPr>
        <p:spPr>
          <a:xfrm>
            <a:off x="3649350" y="2"/>
            <a:ext cx="1845300" cy="1146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Font typeface="Nunito Light"/>
              <a:buChar char="+"/>
              <a:defRPr sz="18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Font typeface="Nunito Light"/>
              <a:buChar char="+"/>
              <a:defRPr sz="12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0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Social Engineering</a:t>
            </a:r>
            <a:endParaRPr/>
          </a:p>
        </p:txBody>
      </p:sp>
      <p:sp>
        <p:nvSpPr>
          <p:cNvPr id="263" name="Google Shape;263;p50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Course Conclusion</a:t>
            </a:r>
            <a:endParaRPr/>
          </a:p>
        </p:txBody>
      </p:sp>
      <p:sp>
        <p:nvSpPr>
          <p:cNvPr id="264" name="Google Shape;264;p50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1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Course Topic Overview</a:t>
            </a:r>
            <a:endParaRPr/>
          </a:p>
        </p:txBody>
      </p:sp>
      <p:sp>
        <p:nvSpPr>
          <p:cNvPr id="270" name="Google Shape;270;p51"/>
          <p:cNvSpPr txBox="1"/>
          <p:nvPr>
            <p:ph idx="4294967295" type="body"/>
          </p:nvPr>
        </p:nvSpPr>
        <p:spPr>
          <a:xfrm>
            <a:off x="3645875" y="593625"/>
            <a:ext cx="52194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Social Engineering Fundamentals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Case Studies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Penetration Testing and Social Engineering</a:t>
            </a:r>
            <a:endParaRPr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/>
              <a:t>Labs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>
            <p:ph type="title"/>
          </p:nvPr>
        </p:nvSpPr>
        <p:spPr>
          <a:xfrm>
            <a:off x="328050" y="2098500"/>
            <a:ext cx="2003100" cy="946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Learning Objectives:</a:t>
            </a:r>
            <a:endParaRPr/>
          </a:p>
        </p:txBody>
      </p:sp>
      <p:sp>
        <p:nvSpPr>
          <p:cNvPr id="276" name="Google Shape;276;p52"/>
          <p:cNvSpPr txBox="1"/>
          <p:nvPr/>
        </p:nvSpPr>
        <p:spPr>
          <a:xfrm>
            <a:off x="2989025" y="1509750"/>
            <a:ext cx="58155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Describe Social Engineering core principles.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Identify Social Engineering tactics and techniques.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Recognize real-life scenarios involving social engineering.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Perform a phishing attack.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Perform a watering hole attack.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[MASTER] INE Slid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