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</p:sldIdLst>
  <p:sldSz cy="5143500" cx="9144000"/>
  <p:notesSz cx="6858000" cy="9144000"/>
  <p:embeddedFontLst>
    <p:embeddedFont>
      <p:font typeface="Proxima Nova"/>
      <p:regular r:id="rId26"/>
      <p:bold r:id="rId27"/>
      <p:italic r:id="rId28"/>
      <p:boldItalic r:id="rId29"/>
    </p:embeddedFont>
    <p:embeddedFont>
      <p:font typeface="Nunito"/>
      <p:regular r:id="rId30"/>
      <p:bold r:id="rId31"/>
      <p:italic r:id="rId32"/>
      <p:boldItalic r:id="rId33"/>
    </p:embeddedFont>
    <p:embeddedFont>
      <p:font typeface="Montserrat"/>
      <p:regular r:id="rId34"/>
      <p:bold r:id="rId35"/>
      <p:italic r:id="rId36"/>
      <p:boldItalic r:id="rId37"/>
    </p:embeddedFont>
    <p:embeddedFont>
      <p:font typeface="Proxima Nova Semibold"/>
      <p:regular r:id="rId38"/>
      <p:bold r:id="rId39"/>
      <p:boldItalic r:id="rId40"/>
    </p:embeddedFont>
    <p:embeddedFont>
      <p:font typeface="Barlow SemiBold"/>
      <p:regular r:id="rId41"/>
      <p:bold r:id="rId42"/>
      <p:italic r:id="rId43"/>
      <p:boldItalic r:id="rId44"/>
    </p:embeddedFont>
    <p:embeddedFont>
      <p:font typeface="Nunito Light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roximaNovaSemibold-boldItalic.fntdata"/><Relationship Id="rId42" Type="http://schemas.openxmlformats.org/officeDocument/2006/relationships/font" Target="fonts/BarlowSemiBold-bold.fntdata"/><Relationship Id="rId41" Type="http://schemas.openxmlformats.org/officeDocument/2006/relationships/font" Target="fonts/BarlowSemiBold-regular.fntdata"/><Relationship Id="rId44" Type="http://schemas.openxmlformats.org/officeDocument/2006/relationships/font" Target="fonts/BarlowSemiBold-boldItalic.fntdata"/><Relationship Id="rId43" Type="http://schemas.openxmlformats.org/officeDocument/2006/relationships/font" Target="fonts/BarlowSemiBold-italic.fntdata"/><Relationship Id="rId46" Type="http://schemas.openxmlformats.org/officeDocument/2006/relationships/font" Target="fonts/NunitoLight-bold.fntdata"/><Relationship Id="rId45" Type="http://schemas.openxmlformats.org/officeDocument/2006/relationships/font" Target="fonts/NunitoLight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font" Target="fonts/NunitoLight-boldItalic.fntdata"/><Relationship Id="rId47" Type="http://schemas.openxmlformats.org/officeDocument/2006/relationships/font" Target="fonts/NunitoLight-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Nunito-bold.fntdata"/><Relationship Id="rId30" Type="http://schemas.openxmlformats.org/officeDocument/2006/relationships/font" Target="fonts/Nunito-regular.fntdata"/><Relationship Id="rId33" Type="http://schemas.openxmlformats.org/officeDocument/2006/relationships/font" Target="fonts/Nunito-boldItalic.fntdata"/><Relationship Id="rId32" Type="http://schemas.openxmlformats.org/officeDocument/2006/relationships/font" Target="fonts/Nunito-italic.fntdata"/><Relationship Id="rId35" Type="http://schemas.openxmlformats.org/officeDocument/2006/relationships/font" Target="fonts/Montserrat-bold.fntdata"/><Relationship Id="rId34" Type="http://schemas.openxmlformats.org/officeDocument/2006/relationships/font" Target="fonts/Montserrat-regular.fntdata"/><Relationship Id="rId37" Type="http://schemas.openxmlformats.org/officeDocument/2006/relationships/font" Target="fonts/Montserrat-boldItalic.fntdata"/><Relationship Id="rId36" Type="http://schemas.openxmlformats.org/officeDocument/2006/relationships/font" Target="fonts/Montserrat-italic.fntdata"/><Relationship Id="rId39" Type="http://schemas.openxmlformats.org/officeDocument/2006/relationships/font" Target="fonts/ProximaNovaSemibold-bold.fntdata"/><Relationship Id="rId38" Type="http://schemas.openxmlformats.org/officeDocument/2006/relationships/font" Target="fonts/ProximaNovaSemibold-regular.fntdata"/><Relationship Id="rId20" Type="http://schemas.openxmlformats.org/officeDocument/2006/relationships/slide" Target="slides/slide16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6" Type="http://schemas.openxmlformats.org/officeDocument/2006/relationships/font" Target="fonts/ProximaNova-regular.fntdata"/><Relationship Id="rId25" Type="http://schemas.openxmlformats.org/officeDocument/2006/relationships/slide" Target="slides/slide21.xml"/><Relationship Id="rId28" Type="http://schemas.openxmlformats.org/officeDocument/2006/relationships/font" Target="fonts/ProximaNova-italic.fntdata"/><Relationship Id="rId27" Type="http://schemas.openxmlformats.org/officeDocument/2006/relationships/font" Target="fonts/ProximaNova-bold.fntdata"/><Relationship Id="rId29" Type="http://schemas.openxmlformats.org/officeDocument/2006/relationships/font" Target="fonts/ProximaNova-bold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ic3.gov/Media/PDF/AnnualReport/2021_IC3Report.pdf" TargetMode="Externa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ic3.gov/Media/PDF/AnnualReport/2021_IC3Report.pdf" TargetMode="Externa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ic3.gov/Media/PDF/AnnualReport/2021_IC3Report.pdf" TargetMode="Externa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ecure4.store.apple.com/shop/signIn?ssi=1AAABf8KQtWEgHbh3XlGLZi1Ag_Rc2rJIGrq3F3jRuUXJ4LbofuNJZcUAAAA-aHR0cHM6Ly93d3cuYXBwbGUuY29tL3Nob3AvYmFnfGh0dHBzOi8vd3d3LmFwcGxlLmNvbS9zaG9wL2JhZ3wAAgEADaoizX6rkGRiYYrRworW5wRYI6JKphTJmV5oQ_Xj-A" TargetMode="Externa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ironscales.com/resources/learn/what-is-email-spoofing/" TargetMode="External"/><Relationship Id="rId3" Type="http://schemas.openxmlformats.org/officeDocument/2006/relationships/hyperlink" Target="https://www.verizon.com/business/resources/reports/2019-data-breach-investigations-report.pdf" TargetMode="Externa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3" name="Shape 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" name="Google Shape;324;g11f953f3520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25" name="Google Shape;325;g11f953f3520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g113c0be66f5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2" name="Google Shape;332;g113c0be66f5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https://www.ic3.gov/Media/PDF/AnnualReport/2021_IC3Report.pdf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FBI report on cyber crime</a:t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6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Google Shape;337;g120517ca0da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8" name="Google Shape;338;g120517ca0da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https://www.ic3.gov/Media/PDF/AnnualReport/2021_IC3Report.pdf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FBI report on cyber crime</a:t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g120517ca0da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5" name="Google Shape;345;g120517ca0da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https://www.ic3.gov/Media/PDF/AnnualReport/2021_IC3Report.pdf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FBI report on cyber crime</a:t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g113c0be66f5_0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2" name="Google Shape;352;g113c0be66f5_0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Ironscales login pages comparison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https://secure4.store.apple.com/shop/signIn?ssi=1AAABf8KQtWEgHbh3XlGLZi1Ag_Rc2rJIGrq3F3jRuUXJ4LbofuNJZcUAAAA-aHR0cHM6Ly93d3cuYXBwbGUuY29tL3Nob3AvYmFnfGh0dHBzOi8vd3d3LmFwcGxlLmNvbS9zaG9wL2JhZ3wAAgEADaoizX6rkGRiYYrRworW5wRYI6JKphTJmV5oQ_Xj-A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9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Google Shape;360;g120517ca0da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1" name="Google Shape;361;g120517ca0da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Ironscales image - </a:t>
            </a:r>
            <a:r>
              <a:rPr lang="en" u="sng">
                <a:solidFill>
                  <a:schemeClr val="hlink"/>
                </a:solidFill>
                <a:hlinkClick r:id="rId2"/>
              </a:rPr>
              <a:t>https://ironscales.com/resources/learn/what-is-email-spoofing/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/>
            </a:br>
            <a:r>
              <a:rPr lang="en" u="sng">
                <a:solidFill>
                  <a:schemeClr val="hlink"/>
                </a:solidFill>
                <a:hlinkClick r:id="rId3"/>
              </a:rPr>
              <a:t>https://www.verizon.com/business/resources/reports/2019-data-breach-investigations-report.pdf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g11f953f3520_0_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7" name="Google Shape;367;g11f953f3520_0_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g11f953f3520_0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76" name="Google Shape;376;g11f953f3520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g113c0be66f5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6" name="Google Shape;386;g113c0be66f5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g113c0be66f5_0_5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2" name="Google Shape;392;g113c0be66f5_0_5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g113c0be66f5_0_8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98" name="Google Shape;398;g113c0be66f5_0_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3" name="Google Shape;403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e6cbd11aa0_0_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e6cbd11aa0_0_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14f14f95f9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114f14f95f9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8F8F8F"/>
                </a:solidFill>
              </a:rPr>
              <a:t>Social engineering is a manipulation technique that exploits human error to gain private information, access, or valuables.</a:t>
            </a:r>
            <a:br>
              <a:rPr lang="en" sz="1200">
                <a:solidFill>
                  <a:srgbClr val="8F8F8F"/>
                </a:solidFill>
              </a:rPr>
            </a:br>
            <a:r>
              <a:rPr lang="en" sz="1200">
                <a:solidFill>
                  <a:srgbClr val="8F8F8F"/>
                </a:solidFill>
              </a:rPr>
              <a:t>Hacking human beings.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g114f14f95f9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Google Shape;285;g114f14f95f9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Primarily: Gain access and Gather information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0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g114f14f95f9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2" name="Google Shape;292;g114f14f95f9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8" name="Shape 2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Google Shape;299;g113c0be66f5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0" name="Google Shape;300;g113c0be66f5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1f953f3520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1f953f3520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g11f953f3520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7" name="Google Shape;317;g11f953f3520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4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2.jp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8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2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1.jpg"/><Relationship Id="rId3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3.jpg"/><Relationship Id="rId3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8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8.jpg"/><Relationship Id="rId3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6.jpg"/><Relationship Id="rId3" Type="http://schemas.openxmlformats.org/officeDocument/2006/relationships/image" Target="../media/image2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Relationship Id="rId3" Type="http://schemas.openxmlformats.org/officeDocument/2006/relationships/image" Target="../media/image3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5.png"/><Relationship Id="rId7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6.png"/><Relationship Id="rId4" Type="http://schemas.openxmlformats.org/officeDocument/2006/relationships/image" Target="../media/image4.png"/><Relationship Id="rId11" Type="http://schemas.openxmlformats.org/officeDocument/2006/relationships/image" Target="../media/image1.png"/><Relationship Id="rId10" Type="http://schemas.openxmlformats.org/officeDocument/2006/relationships/image" Target="../media/image11.png"/><Relationship Id="rId9" Type="http://schemas.openxmlformats.org/officeDocument/2006/relationships/image" Target="../media/image15.png"/><Relationship Id="rId5" Type="http://schemas.openxmlformats.org/officeDocument/2006/relationships/image" Target="../media/image5.png"/><Relationship Id="rId6" Type="http://schemas.openxmlformats.org/officeDocument/2006/relationships/image" Target="../media/image66.png"/><Relationship Id="rId7" Type="http://schemas.openxmlformats.org/officeDocument/2006/relationships/image" Target="../media/image14.png"/><Relationship Id="rId8" Type="http://schemas.openxmlformats.org/officeDocument/2006/relationships/image" Target="../media/image13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40.png"/><Relationship Id="rId5" Type="http://schemas.openxmlformats.org/officeDocument/2006/relationships/image" Target="../media/image14.png"/><Relationship Id="rId6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png"/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9" Type="http://schemas.openxmlformats.org/officeDocument/2006/relationships/image" Target="../media/image1.png"/><Relationship Id="rId5" Type="http://schemas.openxmlformats.org/officeDocument/2006/relationships/image" Target="../media/image5.png"/><Relationship Id="rId6" Type="http://schemas.openxmlformats.org/officeDocument/2006/relationships/image" Target="../media/image16.png"/><Relationship Id="rId7" Type="http://schemas.openxmlformats.org/officeDocument/2006/relationships/image" Target="../media/image17.png"/><Relationship Id="rId8" Type="http://schemas.openxmlformats.org/officeDocument/2006/relationships/image" Target="../media/image19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11" Type="http://schemas.openxmlformats.org/officeDocument/2006/relationships/image" Target="../media/image20.png"/><Relationship Id="rId10" Type="http://schemas.openxmlformats.org/officeDocument/2006/relationships/image" Target="../media/image18.png"/><Relationship Id="rId12" Type="http://schemas.openxmlformats.org/officeDocument/2006/relationships/image" Target="../media/image1.png"/><Relationship Id="rId9" Type="http://schemas.openxmlformats.org/officeDocument/2006/relationships/image" Target="../media/image13.png"/><Relationship Id="rId5" Type="http://schemas.openxmlformats.org/officeDocument/2006/relationships/image" Target="../media/image6.png"/><Relationship Id="rId6" Type="http://schemas.openxmlformats.org/officeDocument/2006/relationships/image" Target="../media/image31.png"/><Relationship Id="rId7" Type="http://schemas.openxmlformats.org/officeDocument/2006/relationships/image" Target="../media/image21.png"/><Relationship Id="rId8" Type="http://schemas.openxmlformats.org/officeDocument/2006/relationships/image" Target="../media/image14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Relationship Id="rId4" Type="http://schemas.openxmlformats.org/officeDocument/2006/relationships/image" Target="../media/image5.png"/><Relationship Id="rId5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5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9.jpg"/><Relationship Id="rId3" Type="http://schemas.openxmlformats.org/officeDocument/2006/relationships/image" Target="../media/image1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7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3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5.png"/><Relationship Id="rId4" Type="http://schemas.openxmlformats.org/officeDocument/2006/relationships/image" Target="../media/image5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9.png"/><Relationship Id="rId4" Type="http://schemas.openxmlformats.org/officeDocument/2006/relationships/image" Target="../media/image4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9.png"/><Relationship Id="rId4" Type="http://schemas.openxmlformats.org/officeDocument/2006/relationships/image" Target="../media/image43.png"/><Relationship Id="rId5" Type="http://schemas.openxmlformats.org/officeDocument/2006/relationships/image" Target="../media/image48.png"/><Relationship Id="rId6" Type="http://schemas.openxmlformats.org/officeDocument/2006/relationships/image" Target="../media/image47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51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50.png"/><Relationship Id="rId4" Type="http://schemas.openxmlformats.org/officeDocument/2006/relationships/image" Target="../media/image49.jpg"/><Relationship Id="rId5" Type="http://schemas.openxmlformats.org/officeDocument/2006/relationships/image" Target="../media/image5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65.png"/><Relationship Id="rId4" Type="http://schemas.openxmlformats.org/officeDocument/2006/relationships/image" Target="../media/image60.jpg"/><Relationship Id="rId5" Type="http://schemas.openxmlformats.org/officeDocument/2006/relationships/image" Target="../media/image54.jpg"/><Relationship Id="rId6" Type="http://schemas.openxmlformats.org/officeDocument/2006/relationships/image" Target="../media/image6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4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3.xml"/><Relationship Id="rId2" Type="http://schemas.openxmlformats.org/officeDocument/2006/relationships/notesSlide" Target="../notesSlides/notesSlide20.xml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6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37.jpg"/><Relationship Id="rId4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jpg"/><Relationship Id="rId4" Type="http://schemas.openxmlformats.org/officeDocument/2006/relationships/image" Target="../media/image24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3.png"/><Relationship Id="rId6" Type="http://schemas.openxmlformats.org/officeDocument/2006/relationships/image" Target="../media/image56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2.jpg"/><Relationship Id="rId4" Type="http://schemas.openxmlformats.org/officeDocument/2006/relationships/image" Target="../media/image3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Social Engineering Fundamentals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26" name="Shape 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Google Shape;327;p5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Who Would Fall For That?</a:t>
            </a:r>
            <a:endParaRPr/>
          </a:p>
        </p:txBody>
      </p:sp>
      <p:sp>
        <p:nvSpPr>
          <p:cNvPr id="328" name="Google Shape;328;p59"/>
          <p:cNvSpPr txBox="1"/>
          <p:nvPr/>
        </p:nvSpPr>
        <p:spPr>
          <a:xfrm>
            <a:off x="189575" y="1044125"/>
            <a:ext cx="6906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Pharming - Redirecting web traffic maliciously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Watering Hole - Use a trusted site against you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BEC - Business Email Compromise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Impersonation/Spoofing - Additional tactic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329" name="Google Shape;329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7075" y="1605600"/>
            <a:ext cx="3172317" cy="21013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3" name="Shape 3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Google Shape;334;p60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Effective</a:t>
            </a:r>
            <a:endParaRPr sz="3600"/>
          </a:p>
        </p:txBody>
      </p:sp>
      <p:pic>
        <p:nvPicPr>
          <p:cNvPr id="335" name="Google Shape;335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58900" y="848075"/>
            <a:ext cx="5891375" cy="39906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6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Effective</a:t>
            </a:r>
            <a:endParaRPr sz="3600"/>
          </a:p>
        </p:txBody>
      </p:sp>
      <p:pic>
        <p:nvPicPr>
          <p:cNvPr id="341" name="Google Shape;341;p6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938" y="781750"/>
            <a:ext cx="3106418" cy="3990624"/>
          </a:xfrm>
          <a:prstGeom prst="rect">
            <a:avLst/>
          </a:prstGeom>
          <a:noFill/>
          <a:ln>
            <a:noFill/>
          </a:ln>
        </p:spPr>
      </p:pic>
      <p:pic>
        <p:nvPicPr>
          <p:cNvPr id="342" name="Google Shape;342;p6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24700" y="781750"/>
            <a:ext cx="3758274" cy="399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p62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3600"/>
              <a:t>Effective</a:t>
            </a:r>
            <a:endParaRPr sz="3600"/>
          </a:p>
        </p:txBody>
      </p:sp>
      <p:pic>
        <p:nvPicPr>
          <p:cNvPr id="348" name="Google Shape;348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749" y="848075"/>
            <a:ext cx="4206509" cy="3990623"/>
          </a:xfrm>
          <a:prstGeom prst="rect">
            <a:avLst/>
          </a:prstGeom>
          <a:noFill/>
          <a:ln>
            <a:noFill/>
          </a:ln>
        </p:spPr>
      </p:pic>
      <p:pic>
        <p:nvPicPr>
          <p:cNvPr id="349" name="Google Shape;349;p6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4276" y="1770360"/>
            <a:ext cx="4460025" cy="2146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3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63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Very Effective</a:t>
            </a:r>
            <a:endParaRPr/>
          </a:p>
        </p:txBody>
      </p:sp>
      <p:pic>
        <p:nvPicPr>
          <p:cNvPr id="355" name="Google Shape;355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62088" y="1004538"/>
            <a:ext cx="3129810" cy="191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56" name="Google Shape;356;p6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98275" y="1039850"/>
            <a:ext cx="2874189" cy="1874976"/>
          </a:xfrm>
          <a:prstGeom prst="rect">
            <a:avLst/>
          </a:prstGeom>
          <a:noFill/>
          <a:ln>
            <a:noFill/>
          </a:ln>
        </p:spPr>
      </p:pic>
      <p:pic>
        <p:nvPicPr>
          <p:cNvPr id="357" name="Google Shape;357;p6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91013" y="2993150"/>
            <a:ext cx="3071974" cy="1976974"/>
          </a:xfrm>
          <a:prstGeom prst="rect">
            <a:avLst/>
          </a:prstGeom>
          <a:noFill/>
          <a:ln>
            <a:noFill/>
          </a:ln>
        </p:spPr>
      </p:pic>
      <p:pic>
        <p:nvPicPr>
          <p:cNvPr id="358" name="Google Shape;358;p6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852512" y="2993151"/>
            <a:ext cx="2919967" cy="190624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2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3" name="Google Shape;363;p64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Very Effective</a:t>
            </a:r>
            <a:endParaRPr/>
          </a:p>
        </p:txBody>
      </p:sp>
      <p:pic>
        <p:nvPicPr>
          <p:cNvPr id="364" name="Google Shape;364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33413" y="979325"/>
            <a:ext cx="5477173" cy="3990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65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Super Effective</a:t>
            </a:r>
            <a:endParaRPr/>
          </a:p>
        </p:txBody>
      </p:sp>
      <p:pic>
        <p:nvPicPr>
          <p:cNvPr id="370" name="Google Shape;370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658825" y="2819375"/>
            <a:ext cx="2153549" cy="2030726"/>
          </a:xfrm>
          <a:prstGeom prst="rect">
            <a:avLst/>
          </a:prstGeom>
          <a:noFill/>
          <a:ln>
            <a:noFill/>
          </a:ln>
        </p:spPr>
      </p:pic>
      <p:pic>
        <p:nvPicPr>
          <p:cNvPr id="371" name="Google Shape;371;p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658825" y="238601"/>
            <a:ext cx="2228850" cy="2057400"/>
          </a:xfrm>
          <a:prstGeom prst="rect">
            <a:avLst/>
          </a:prstGeom>
          <a:noFill/>
          <a:ln>
            <a:noFill/>
          </a:ln>
        </p:spPr>
      </p:pic>
      <p:sp>
        <p:nvSpPr>
          <p:cNvPr id="372" name="Google Shape;372;p65"/>
          <p:cNvSpPr txBox="1"/>
          <p:nvPr/>
        </p:nvSpPr>
        <p:spPr>
          <a:xfrm>
            <a:off x="3527775" y="690150"/>
            <a:ext cx="17922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Nunito"/>
                <a:ea typeface="Nunito"/>
                <a:cs typeface="Nunito"/>
                <a:sym typeface="Nunito"/>
              </a:rPr>
              <a:t>USB Autorun</a:t>
            </a:r>
            <a:endParaRPr b="1" sz="2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73" name="Google Shape;373;p6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93288" y="1834450"/>
            <a:ext cx="3061173" cy="22958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" name="Google Shape;378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45475" y="1054800"/>
            <a:ext cx="7387200" cy="4155300"/>
          </a:xfrm>
          <a:prstGeom prst="rect">
            <a:avLst/>
          </a:prstGeom>
          <a:noFill/>
          <a:ln>
            <a:noFill/>
          </a:ln>
        </p:spPr>
      </p:pic>
      <p:sp>
        <p:nvSpPr>
          <p:cNvPr id="379" name="Google Shape;379;p66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Super Effective</a:t>
            </a:r>
            <a:endParaRPr/>
          </a:p>
        </p:txBody>
      </p:sp>
      <p:sp>
        <p:nvSpPr>
          <p:cNvPr id="380" name="Google Shape;380;p66"/>
          <p:cNvSpPr txBox="1"/>
          <p:nvPr/>
        </p:nvSpPr>
        <p:spPr>
          <a:xfrm>
            <a:off x="3711200" y="289300"/>
            <a:ext cx="2236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>
                <a:latin typeface="Nunito"/>
                <a:ea typeface="Nunito"/>
                <a:cs typeface="Nunito"/>
                <a:sym typeface="Nunito"/>
              </a:rPr>
              <a:t>Physical Access</a:t>
            </a:r>
            <a:endParaRPr b="1" sz="2000">
              <a:latin typeface="Nunito"/>
              <a:ea typeface="Nunito"/>
              <a:cs typeface="Nunito"/>
              <a:sym typeface="Nunito"/>
            </a:endParaRPr>
          </a:p>
        </p:txBody>
      </p:sp>
      <p:pic>
        <p:nvPicPr>
          <p:cNvPr id="381" name="Google Shape;381;p66"/>
          <p:cNvPicPr preferRelativeResize="0"/>
          <p:nvPr/>
        </p:nvPicPr>
        <p:blipFill rotWithShape="1">
          <a:blip r:embed="rId4">
            <a:alphaModFix/>
          </a:blip>
          <a:srcRect b="0" l="27254" r="22607" t="0"/>
          <a:stretch/>
        </p:blipFill>
        <p:spPr>
          <a:xfrm>
            <a:off x="7058499" y="232175"/>
            <a:ext cx="1700378" cy="25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82" name="Google Shape;382;p6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566700" y="3038050"/>
            <a:ext cx="2669825" cy="1776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383" name="Google Shape;383;p6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455924" y="1135625"/>
            <a:ext cx="2321749" cy="154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67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does that have to do with cybersecurity?</a:t>
            </a:r>
            <a:endParaRPr/>
          </a:p>
        </p:txBody>
      </p:sp>
      <p:pic>
        <p:nvPicPr>
          <p:cNvPr id="389" name="Google Shape;389;p6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750" y="1160663"/>
            <a:ext cx="4398924" cy="29342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68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Stop the Attack</a:t>
            </a:r>
            <a:endParaRPr/>
          </a:p>
        </p:txBody>
      </p:sp>
      <p:sp>
        <p:nvSpPr>
          <p:cNvPr id="395" name="Google Shape;395;p68"/>
          <p:cNvSpPr txBox="1"/>
          <p:nvPr>
            <p:ph idx="1" type="body"/>
          </p:nvPr>
        </p:nvSpPr>
        <p:spPr>
          <a:xfrm>
            <a:off x="4585950" y="593625"/>
            <a:ext cx="42792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 sz="2200"/>
              <a:t>User Awareness and Training</a:t>
            </a:r>
            <a:endParaRPr sz="2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 sz="2200"/>
              <a:t>Security Controls</a:t>
            </a:r>
            <a:endParaRPr sz="22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/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SzPts val="2200"/>
              <a:buChar char="+"/>
            </a:pPr>
            <a:r>
              <a:rPr lang="en" sz="2200"/>
              <a:t>Defense in Depth</a:t>
            </a:r>
            <a:endParaRPr sz="220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Overview</a:t>
            </a:r>
            <a:endParaRPr/>
          </a:p>
        </p:txBody>
      </p:sp>
      <p:sp>
        <p:nvSpPr>
          <p:cNvPr id="270" name="Google Shape;270;p51"/>
          <p:cNvSpPr txBox="1"/>
          <p:nvPr>
            <p:ph idx="4294967295" type="body"/>
          </p:nvPr>
        </p:nvSpPr>
        <p:spPr>
          <a:xfrm>
            <a:off x="3645875" y="593625"/>
            <a:ext cx="52194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</a:pPr>
            <a:r>
              <a:rPr lang="en" sz="1400">
                <a:solidFill>
                  <a:schemeClr val="dk1"/>
                </a:solidFill>
              </a:rPr>
              <a:t>What is social engineering?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Common Tactics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Effective Techniques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p69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Isn’t this a pentesting course?</a:t>
            </a:r>
            <a:endParaRPr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 social engineering?</a:t>
            </a:r>
            <a:endParaRPr/>
          </a:p>
        </p:txBody>
      </p:sp>
      <p:pic>
        <p:nvPicPr>
          <p:cNvPr id="276" name="Google Shape;276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600" y="1247438"/>
            <a:ext cx="4451850" cy="2648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3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Human Manipulation</a:t>
            </a:r>
            <a:endParaRPr/>
          </a:p>
        </p:txBody>
      </p:sp>
      <p:pic>
        <p:nvPicPr>
          <p:cNvPr id="282" name="Google Shape;28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9675" y="1320000"/>
            <a:ext cx="4650475" cy="252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6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p54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is it used?</a:t>
            </a:r>
            <a:endParaRPr/>
          </a:p>
        </p:txBody>
      </p:sp>
      <p:pic>
        <p:nvPicPr>
          <p:cNvPr id="288" name="Google Shape;288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308475"/>
            <a:ext cx="4769112" cy="26826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89" name="Google Shape;289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306762" y="2308475"/>
            <a:ext cx="3472509" cy="268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5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Manipulating Humans</a:t>
            </a:r>
            <a:endParaRPr/>
          </a:p>
        </p:txBody>
      </p:sp>
      <p:sp>
        <p:nvSpPr>
          <p:cNvPr id="295" name="Google Shape;295;p55"/>
          <p:cNvSpPr txBox="1"/>
          <p:nvPr>
            <p:ph idx="4294967295" type="body"/>
          </p:nvPr>
        </p:nvSpPr>
        <p:spPr>
          <a:xfrm>
            <a:off x="209075" y="2216300"/>
            <a:ext cx="2606700" cy="282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 Light"/>
              <a:buChar char="●"/>
            </a:pPr>
            <a:r>
              <a:rPr lang="en" sz="1400">
                <a:solidFill>
                  <a:schemeClr val="dk1"/>
                </a:solidFill>
              </a:rPr>
              <a:t>Impersonation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Pretexting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Emotional Pull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Urgency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Free stuff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Blackmail/Extortion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Quid pro quo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296" name="Google Shape;296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15775" y="2244975"/>
            <a:ext cx="2746825" cy="18307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7" name="Google Shape;297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07950" y="2578700"/>
            <a:ext cx="2681099" cy="1788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56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Common Tactics</a:t>
            </a:r>
            <a:endParaRPr/>
          </a:p>
        </p:txBody>
      </p:sp>
      <p:sp>
        <p:nvSpPr>
          <p:cNvPr id="303" name="Google Shape;303;p56"/>
          <p:cNvSpPr txBox="1"/>
          <p:nvPr>
            <p:ph idx="4294967295" type="body"/>
          </p:nvPr>
        </p:nvSpPr>
        <p:spPr>
          <a:xfrm>
            <a:off x="3144925" y="537600"/>
            <a:ext cx="22950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Phishing*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Watering Hole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Baiting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Physical Access</a:t>
            </a:r>
            <a:endParaRPr sz="1400">
              <a:solidFill>
                <a:schemeClr val="dk1"/>
              </a:solidFill>
            </a:endParaRPr>
          </a:p>
        </p:txBody>
      </p:sp>
      <p:pic>
        <p:nvPicPr>
          <p:cNvPr id="304" name="Google Shape;304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98725" y="-66300"/>
            <a:ext cx="1879500" cy="1879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5" name="Google Shape;305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531038" y="1979638"/>
            <a:ext cx="1209424" cy="120942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56"/>
          <p:cNvPicPr preferRelativeResize="0"/>
          <p:nvPr/>
        </p:nvPicPr>
        <p:blipFill rotWithShape="1">
          <a:blip r:embed="rId5">
            <a:alphaModFix/>
          </a:blip>
          <a:srcRect b="0" l="0" r="2685" t="0"/>
          <a:stretch/>
        </p:blipFill>
        <p:spPr>
          <a:xfrm>
            <a:off x="6831575" y="637875"/>
            <a:ext cx="2003100" cy="196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6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011325" y="3189050"/>
            <a:ext cx="2398899" cy="17991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57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Explain</a:t>
            </a:r>
            <a:endParaRPr/>
          </a:p>
        </p:txBody>
      </p:sp>
      <p:sp>
        <p:nvSpPr>
          <p:cNvPr id="313" name="Google Shape;313;p57"/>
          <p:cNvSpPr txBox="1"/>
          <p:nvPr/>
        </p:nvSpPr>
        <p:spPr>
          <a:xfrm>
            <a:off x="189575" y="1044125"/>
            <a:ext cx="6906900" cy="212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Phishing - Malicious email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-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Reply with information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-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Click on links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-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Download files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314" name="Google Shape;314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386675" y="1256600"/>
            <a:ext cx="5621674" cy="3654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58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Please Explain</a:t>
            </a:r>
            <a:endParaRPr/>
          </a:p>
        </p:txBody>
      </p:sp>
      <p:sp>
        <p:nvSpPr>
          <p:cNvPr id="320" name="Google Shape;320;p58"/>
          <p:cNvSpPr txBox="1"/>
          <p:nvPr/>
        </p:nvSpPr>
        <p:spPr>
          <a:xfrm>
            <a:off x="189575" y="1044125"/>
            <a:ext cx="6906900" cy="169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Spear Phishing - Targeted phishing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Whaling - Spear phishing of high-value individuals (C-suite, Board Members)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Smishing - Like phishing, but through SMS messaging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Font typeface="Nunito Light"/>
              <a:buChar char="●"/>
            </a:pPr>
            <a:r>
              <a:rPr lang="en">
                <a:latin typeface="Nunito Light"/>
                <a:ea typeface="Nunito Light"/>
                <a:cs typeface="Nunito Light"/>
                <a:sym typeface="Nunito Light"/>
              </a:rPr>
              <a:t>Vishing - Like phishing, but through voice calls</a:t>
            </a:r>
            <a:endParaRPr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321" name="Google Shape;321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08575" y="2933375"/>
            <a:ext cx="3092324" cy="2101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22" name="Google Shape;322;p5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102674" y="2933375"/>
            <a:ext cx="2801834" cy="2101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