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 Mono SemiBold"/>
      <p:regular r:id="rId15"/>
      <p:bold r:id="rId16"/>
      <p:italic r:id="rId17"/>
      <p:boldItalic r:id="rId18"/>
    </p:embeddedFont>
    <p:embeddedFont>
      <p:font typeface="Inria Sans"/>
      <p:regular r:id="rId19"/>
      <p:bold r:id="rId20"/>
      <p:italic r:id="rId21"/>
      <p:boldItalic r:id="rId22"/>
    </p:embeddedFont>
    <p:embeddedFont>
      <p:font typeface="Saira SemiCondensed Medium"/>
      <p:regular r:id="rId23"/>
      <p:bold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Saira SemiCondensed SemiBold"/>
      <p:regular r:id="rId29"/>
      <p:bold r:id="rId30"/>
    </p:embeddedFont>
    <p:embeddedFont>
      <p:font typeface="Bungee"/>
      <p:regular r:id="rId31"/>
    </p:embeddedFont>
    <p:embeddedFont>
      <p:font typeface="Inria Sans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0N2cOLSkkqgBlDZVTC5wsxXhr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ans-bold.fntdata"/><Relationship Id="rId22" Type="http://schemas.openxmlformats.org/officeDocument/2006/relationships/font" Target="fonts/InriaSans-boldItalic.fntdata"/><Relationship Id="rId21" Type="http://schemas.openxmlformats.org/officeDocument/2006/relationships/font" Target="fonts/InriaSans-italic.fntdata"/><Relationship Id="rId24" Type="http://schemas.openxmlformats.org/officeDocument/2006/relationships/font" Target="fonts/SairaSemiCondensedMedium-bold.fntdata"/><Relationship Id="rId23" Type="http://schemas.openxmlformats.org/officeDocument/2006/relationships/font" Target="fonts/SairaSemiCondensed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iraSemiCondensed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ungee-regular.fntdata"/><Relationship Id="rId30" Type="http://schemas.openxmlformats.org/officeDocument/2006/relationships/font" Target="fonts/SairaSemiCondensedSemiBold-bold.fntdata"/><Relationship Id="rId11" Type="http://schemas.openxmlformats.org/officeDocument/2006/relationships/slide" Target="slides/slide7.xml"/><Relationship Id="rId33" Type="http://schemas.openxmlformats.org/officeDocument/2006/relationships/font" Target="fonts/InriaSansLight-bold.fntdata"/><Relationship Id="rId10" Type="http://schemas.openxmlformats.org/officeDocument/2006/relationships/slide" Target="slides/slide6.xml"/><Relationship Id="rId32" Type="http://schemas.openxmlformats.org/officeDocument/2006/relationships/font" Target="fonts/InriaSansLight-regular.fntdata"/><Relationship Id="rId13" Type="http://schemas.openxmlformats.org/officeDocument/2006/relationships/slide" Target="slides/slide9.xml"/><Relationship Id="rId35" Type="http://schemas.openxmlformats.org/officeDocument/2006/relationships/font" Target="fonts/InriaSans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InriaSansLight-italic.fntdata"/><Relationship Id="rId15" Type="http://schemas.openxmlformats.org/officeDocument/2006/relationships/font" Target="fonts/RobotoMonoSemiBold-regular.fntdata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font" Target="fonts/RobotoMonoSemiBold-italic.fntdata"/><Relationship Id="rId16" Type="http://schemas.openxmlformats.org/officeDocument/2006/relationships/font" Target="fonts/RobotoMonoSemiBold-bold.fntdata"/><Relationship Id="rId19" Type="http://schemas.openxmlformats.org/officeDocument/2006/relationships/font" Target="fonts/InriaSans-regular.fntdata"/><Relationship Id="rId18" Type="http://schemas.openxmlformats.org/officeDocument/2006/relationships/font" Target="fonts/RobotoMono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27e93d84e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427e93d84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27e93d84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427e93d8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27e93d84e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427e93d8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27e93d84e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1427e93d84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27e93d8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1427e93d8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27e93d84e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427e93d84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27e93d84e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427e93d84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9000">
                  <a:srgbClr val="FFFFFF">
                    <a:alpha val="44705"/>
                  </a:srgbClr>
                </a:gs>
                <a:gs pos="42000">
                  <a:srgbClr val="FFFFFF">
                    <a:alpha val="44705"/>
                  </a:srgbClr>
                </a:gs>
                <a:gs pos="100000">
                  <a:srgbClr val="FFFFFF">
                    <a:alpha val="44705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github.com/projectdiscovery/interactsh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862775" y="1990663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700"/>
              <a:t>OUT OF BAND SERVERS</a:t>
            </a:r>
            <a:r>
              <a:rPr lang="en" sz="4500"/>
              <a:t> </a:t>
            </a:r>
            <a:endParaRPr sz="47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1764"/>
                </a:srgbClr>
              </a:gs>
              <a:gs pos="100000">
                <a:srgbClr val="00FFEE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5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71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27e93d84e_0_51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SSRF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0" name="Google Shape;280;g1427e93d84e_0_5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g1427e93d84e_0_51"/>
          <p:cNvSpPr txBox="1"/>
          <p:nvPr/>
        </p:nvSpPr>
        <p:spPr>
          <a:xfrm>
            <a:off x="688825" y="1594300"/>
            <a:ext cx="7837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SERVER-SIDE REQUEST FORGERY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MAKE THE SERVER DO A REQUEST FOR US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GIVES US ACCES TO INTERNAL NETWORKS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82" name="Google Shape;282;g1427e93d84e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3"/>
          <p:cNvSpPr txBox="1"/>
          <p:nvPr/>
        </p:nvSpPr>
        <p:spPr>
          <a:xfrm>
            <a:off x="688825" y="1365700"/>
            <a:ext cx="7837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IT?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WHY?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BURP SUITE COLLBORATOR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INTERACT.SH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WEBHOOK.SITE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 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6" name="Google Shape;226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4"/>
          <p:cNvSpPr txBox="1"/>
          <p:nvPr/>
        </p:nvSpPr>
        <p:spPr>
          <a:xfrm>
            <a:off x="688825" y="1365700"/>
            <a:ext cx="7837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SIMPLE WEBSERVER YOU CAN SEND REQUESTS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USED TO SMUGGLE OUT DATA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DNS,HTTP, EMAIL, …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GET REQUEST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PARAMETERS BEING DATA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27e93d84e_0_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 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4" name="Google Shape;234;g1427e93d84e_0_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g1427e93d84e_0_0"/>
          <p:cNvSpPr txBox="1"/>
          <p:nvPr/>
        </p:nvSpPr>
        <p:spPr>
          <a:xfrm>
            <a:off x="688825" y="1365700"/>
            <a:ext cx="7837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ATTACKERS-SERVER.COM/GRAB.PHP?COOKIE=…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CHECK THE ACCESS LOGS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BOOM, OUT OF BAND SERVER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36" name="Google Shape;236;g1427e93d84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27e93d84e_0_7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latin typeface="Bungee"/>
                <a:ea typeface="Bungee"/>
                <a:cs typeface="Bungee"/>
                <a:sym typeface="Bungee"/>
              </a:rPr>
              <a:t>WHy ? </a:t>
            </a:r>
            <a:endParaRPr sz="4000"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42" name="Google Shape;242;g1427e93d84e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425" y="4395600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427e93d84e_0_7"/>
          <p:cNvSpPr txBox="1"/>
          <p:nvPr>
            <p:ph idx="1" type="subTitle"/>
          </p:nvPr>
        </p:nvSpPr>
        <p:spPr>
          <a:xfrm>
            <a:off x="1459975" y="3175300"/>
            <a:ext cx="7998600" cy="10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💠WE MIGHT NEED TO TEST OUT OF BAND INTERACTIONS   SUCH AS SSRF</a:t>
            </a:r>
            <a:endParaRPr>
              <a:solidFill>
                <a:schemeClr val="accent6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27e93d84e_0_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BURP SUITE COLLABORATOR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9" name="Google Shape;249;g1427e93d84e_0_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g1427e93d84e_0_15"/>
          <p:cNvSpPr txBox="1"/>
          <p:nvPr/>
        </p:nvSpPr>
        <p:spPr>
          <a:xfrm>
            <a:off x="688825" y="1365700"/>
            <a:ext cx="7837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FREE VERSION EXISTS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⭕PUBLIC SO BUGGY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PAID VERSION IS PRIVATE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⭕400$ A YEAR ATM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REALLY GOOD OUT OF BAND SERVER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51" name="Google Shape;251;g1427e93d84e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27e93d84e_0_22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INTERACT.SH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7" name="Google Shape;257;g1427e93d84e_0_2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g1427e93d84e_0_22"/>
          <p:cNvSpPr txBox="1"/>
          <p:nvPr/>
        </p:nvSpPr>
        <p:spPr>
          <a:xfrm>
            <a:off x="688825" y="1594300"/>
            <a:ext cx="78378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DNS/HTTP(S)/SMTP(S)/LDAP INTERACTION SUPPORT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NTLM/SMB/FTP/RESPONDER LISTENER SUPPORT (SELF-HOSTED)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WILDCARD INTERACTION SUPPORT (SELF-HOSTED)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CLI / WEB / BURP / ZAP / DOCKER CLIENT SUPPORT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SELF HOSTED INTERACTSH SERVER SUPPORT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AES ENCRYPTION WITH ZERO LOGGING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AUTOMATIC ACME BASED WILDCARD TLS W/ AUTO RENEWAL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DNS ENTRIES FOR CLOUD METADATA SERVICE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59" name="Google Shape;259;g1427e93d84e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27e93d84e_0_36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latin typeface="Bungee"/>
                <a:ea typeface="Bungee"/>
                <a:cs typeface="Bungee"/>
                <a:sym typeface="Bungee"/>
              </a:rPr>
              <a:t>INTERACT.SH</a:t>
            </a:r>
            <a:endParaRPr sz="4000"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65" name="Google Shape;265;g1427e93d84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425" y="4395600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427e93d84e_0_36"/>
          <p:cNvSpPr txBox="1"/>
          <p:nvPr>
            <p:ph idx="1" type="subTitle"/>
          </p:nvPr>
        </p:nvSpPr>
        <p:spPr>
          <a:xfrm>
            <a:off x="1459975" y="3327700"/>
            <a:ext cx="7998600" cy="10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💠</a:t>
            </a:r>
            <a:r>
              <a:rPr lang="en" sz="2000">
                <a:solidFill>
                  <a:schemeClr val="accent6"/>
                </a:solidFill>
                <a:uFill>
                  <a:noFill/>
                </a:uFill>
                <a:latin typeface="Roboto Mono SemiBold"/>
                <a:ea typeface="Roboto Mono SemiBold"/>
                <a:cs typeface="Roboto Mono SemiBold"/>
                <a:sym typeface="Roboto Mono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HTTPS://GITHUB.COM/PROJECTDISCOVERY/INTERACTSH</a:t>
            </a:r>
            <a:endParaRPr sz="2000">
              <a:solidFill>
                <a:schemeClr val="accent6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27e93d84e_0_4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WEBHOOK.SITE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72" name="Google Shape;272;g1427e93d84e_0_4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g1427e93d84e_0_44"/>
          <p:cNvSpPr txBox="1"/>
          <p:nvPr/>
        </p:nvSpPr>
        <p:spPr>
          <a:xfrm>
            <a:off x="688825" y="1594300"/>
            <a:ext cx="7837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UNIQUE RANDOM URL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WEBHOOK AND HTTP REQUESTS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CREATE YOUR OWN WORKFLOWS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74" name="Google Shape;274;g1427e93d84e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