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Inria Sans"/>
      <p:regular r:id="rId13"/>
      <p:bold r:id="rId14"/>
      <p:italic r:id="rId15"/>
      <p:boldItalic r:id="rId16"/>
    </p:embeddedFont>
    <p:embeddedFont>
      <p:font typeface="Saira SemiCondensed Medium"/>
      <p:regular r:id="rId17"/>
      <p:bold r:id="rId18"/>
    </p:embeddedFont>
    <p:embeddedFont>
      <p:font typeface="Fira Code Medium"/>
      <p:regular r:id="rId19"/>
      <p:bold r:id="rId20"/>
    </p:embeddedFont>
    <p:embeddedFont>
      <p:font typeface="Titillium Web"/>
      <p:regular r:id="rId21"/>
      <p:bold r:id="rId22"/>
      <p:italic r:id="rId23"/>
      <p:boldItalic r:id="rId24"/>
    </p:embeddedFont>
    <p:embeddedFont>
      <p:font typeface="Saira SemiCondensed SemiBold"/>
      <p:regular r:id="rId25"/>
      <p:bold r:id="rId26"/>
    </p:embeddedFont>
    <p:embeddedFont>
      <p:font typeface="Bungee"/>
      <p:regular r:id="rId27"/>
    </p:embeddedFont>
    <p:embeddedFont>
      <p:font typeface="Inria Sans Ligh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CodeMedium-bold.fntdata"/><Relationship Id="rId22" Type="http://schemas.openxmlformats.org/officeDocument/2006/relationships/font" Target="fonts/TitilliumWeb-bold.fntdata"/><Relationship Id="rId21" Type="http://schemas.openxmlformats.org/officeDocument/2006/relationships/font" Target="fonts/TitilliumWeb-regular.fntdata"/><Relationship Id="rId24" Type="http://schemas.openxmlformats.org/officeDocument/2006/relationships/font" Target="fonts/TitilliumWeb-boldItalic.fntdata"/><Relationship Id="rId23" Type="http://schemas.openxmlformats.org/officeDocument/2006/relationships/font" Target="fonts/TitilliumWeb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airaSemiCondensedSemiBold-bold.fntdata"/><Relationship Id="rId25" Type="http://schemas.openxmlformats.org/officeDocument/2006/relationships/font" Target="fonts/SairaSemiCondensedSemiBold-regular.fntdata"/><Relationship Id="rId28" Type="http://schemas.openxmlformats.org/officeDocument/2006/relationships/font" Target="fonts/InriaSansLight-regular.fntdata"/><Relationship Id="rId27" Type="http://schemas.openxmlformats.org/officeDocument/2006/relationships/font" Target="fonts/Bunge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InriaSans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InriaSansLight-boldItalic.fntdata"/><Relationship Id="rId30" Type="http://schemas.openxmlformats.org/officeDocument/2006/relationships/font" Target="fonts/InriaSansLight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InriaSans-regular.fntdata"/><Relationship Id="rId12" Type="http://schemas.openxmlformats.org/officeDocument/2006/relationships/slide" Target="slides/slide8.xml"/><Relationship Id="rId15" Type="http://schemas.openxmlformats.org/officeDocument/2006/relationships/font" Target="fonts/InriaSans-italic.fntdata"/><Relationship Id="rId14" Type="http://schemas.openxmlformats.org/officeDocument/2006/relationships/font" Target="fonts/InriaSans-bold.fntdata"/><Relationship Id="rId17" Type="http://schemas.openxmlformats.org/officeDocument/2006/relationships/font" Target="fonts/SairaSemiCondensedMedium-regular.fntdata"/><Relationship Id="rId16" Type="http://schemas.openxmlformats.org/officeDocument/2006/relationships/font" Target="fonts/InriaSans-boldItalic.fntdata"/><Relationship Id="rId19" Type="http://schemas.openxmlformats.org/officeDocument/2006/relationships/font" Target="fonts/FiraCodeMedium-regular.fntdata"/><Relationship Id="rId18" Type="http://schemas.openxmlformats.org/officeDocument/2006/relationships/font" Target="fonts/SairaSemiCondense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ccb3c54a4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ccb3c5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107d9c78e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3107d9c7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1c0601e9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1c0601e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33ca48a45a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33ca48a4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3ca48a45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3ca48a4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ca48a45a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ca48a45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33ca48a45a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33ca48a45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3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 algn="ctr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4" name="Google Shape;104;p6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7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11" name="Google Shape;111;p7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" name="Google Shape;125;p7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6" name="Google Shape;126;p7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7" name="Google Shape;127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" name="Google Shape;128;p7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29" name="Google Shape;129;p7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46" name="Google Shape;146;p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9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2" name="Google Shape;152;p9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9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0" name="Google Shape;170;p9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 algn="ctr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"/>
          <p:cNvSpPr txBox="1"/>
          <p:nvPr>
            <p:ph type="ctrTitle"/>
          </p:nvPr>
        </p:nvSpPr>
        <p:spPr>
          <a:xfrm>
            <a:off x="1859775" y="1984825"/>
            <a:ext cx="7458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Business logic flaws</a:t>
            </a:r>
            <a:endParaRPr sz="5900"/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32400"/>
                </a:srgbClr>
              </a:gs>
              <a:gs pos="100000">
                <a:srgbClr val="00FFEE">
                  <a:alpha val="31764"/>
                  <a:alpha val="324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2" name="Google Shape;202;p12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2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05</a:t>
            </a:r>
            <a:endParaRPr sz="2100"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lang="en" sz="1500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30 min</a:t>
            </a:r>
            <a:endParaRPr sz="1500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1839281" y="2836275"/>
            <a:ext cx="6588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Fira Code Medium"/>
                <a:ea typeface="Fira Code Medium"/>
                <a:cs typeface="Fira Code Medium"/>
                <a:sym typeface="Fira Code Medium"/>
              </a:rPr>
              <a:t>By Uncle RAT 🐀</a:t>
            </a:r>
            <a:endParaRPr sz="1700">
              <a:solidFill>
                <a:schemeClr val="accent6"/>
              </a:solidFill>
              <a:latin typeface="Fira Code Medium"/>
              <a:ea typeface="Fira Code Medium"/>
              <a:cs typeface="Fira Code Medium"/>
              <a:sym typeface="Fira Code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Agenda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8" name="Google Shape;218;p1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13"/>
          <p:cNvSpPr txBox="1"/>
          <p:nvPr/>
        </p:nvSpPr>
        <p:spPr>
          <a:xfrm>
            <a:off x="688825" y="1365700"/>
            <a:ext cx="783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What is it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Impact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Examples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Inria Sans"/>
                <a:ea typeface="Inria Sans"/>
                <a:cs typeface="Inria Sans"/>
                <a:sym typeface="Inria Sans"/>
              </a:rPr>
              <a:t>What is it ?</a:t>
            </a:r>
            <a:endParaRPr sz="520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WHAT IS it?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30" name="Google Shape;230;p1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15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688825" y="1365700"/>
            <a:ext cx="78378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Flawed assumptions about user behavior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Leads to flaws in the design and implementation of the logic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Will not be exposed by normal use of the application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Are normally invisible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By passing unexpected values to the server we try to induce unwanted behavior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Inria Sans"/>
                <a:ea typeface="Inria Sans"/>
                <a:cs typeface="Inria Sans"/>
                <a:sym typeface="Inria Sans"/>
              </a:rPr>
              <a:t>Impact</a:t>
            </a:r>
            <a:endParaRPr sz="520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Impact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43" name="Google Shape;243;p1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688825" y="1365700"/>
            <a:ext cx="7837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Can range from trivial to critical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Depends on the related functionality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I.e. flawed logic in money transactions is much more impactfull than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302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ria Sans"/>
              <a:buChar char="❏"/>
            </a:pPr>
            <a:r>
              <a:rPr b="1" lang="en" sz="16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flawed logic signing up for a newsletter</a:t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/>
          <p:nvPr>
            <p:ph type="ctrTitle"/>
          </p:nvPr>
        </p:nvSpPr>
        <p:spPr>
          <a:xfrm>
            <a:off x="1823925" y="2294969"/>
            <a:ext cx="6634200" cy="6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Inria Sans"/>
                <a:ea typeface="Inria Sans"/>
                <a:cs typeface="Inria Sans"/>
                <a:sym typeface="Inria Sans"/>
              </a:rPr>
              <a:t>Examples</a:t>
            </a:r>
            <a:endParaRPr sz="5200"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Examples</a:t>
            </a:r>
            <a:endParaRPr sz="2600"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56" name="Google Shape;256;p19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688825" y="1365700"/>
            <a:ext cx="783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688825" y="1060900"/>
            <a:ext cx="82488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The best way is to learn by example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Inria Sans"/>
              <a:buChar char="❏"/>
            </a:pPr>
            <a:r>
              <a:rPr b="1" lang="en" sz="1500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rPr>
              <a:t>https://portswigger.net/web-security/logic-flaws/examples</a:t>
            </a:r>
            <a:endParaRPr b="1" sz="15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Client side calculations of prices in a webshop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Existing users return another status code from non-existing ones when user brute forcing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Negative amounts of items on a webshop lead to negative prices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If price = integer and amount = integer and total price = interger we can overflow total price when  we price   * amount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🎯</a:t>
            </a: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Very very long input might get cut off allowing for unintended behaviour when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registering an account</a:t>
            </a:r>
            <a:endParaRPr b="1" sz="13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accent6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