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Titillium Web SemiBold"/>
      <p:regular r:id="rId22"/>
      <p:bold r:id="rId23"/>
      <p:italic r:id="rId24"/>
      <p:boldItalic r:id="rId25"/>
    </p:embeddedFont>
    <p:embeddedFont>
      <p:font typeface="Inria Sans"/>
      <p:regular r:id="rId26"/>
      <p:bold r:id="rId27"/>
      <p:italic r:id="rId28"/>
      <p:boldItalic r:id="rId29"/>
    </p:embeddedFont>
    <p:embeddedFont>
      <p:font typeface="Saira SemiCondensed Medium"/>
      <p:regular r:id="rId30"/>
      <p:bold r:id="rId31"/>
    </p:embeddedFont>
    <p:embeddedFont>
      <p:font typeface="Fira Code Medium"/>
      <p:regular r:id="rId32"/>
      <p:bold r:id="rId33"/>
    </p:embeddedFont>
    <p:embeddedFont>
      <p:font typeface="Titillium Web"/>
      <p:regular r:id="rId34"/>
      <p:bold r:id="rId35"/>
      <p:italic r:id="rId36"/>
      <p:boldItalic r:id="rId37"/>
    </p:embeddedFont>
    <p:embeddedFont>
      <p:font typeface="Saira SemiCondensed SemiBold"/>
      <p:regular r:id="rId38"/>
      <p:bold r:id="rId39"/>
    </p:embeddedFont>
    <p:embeddedFont>
      <p:font typeface="Fira Code SemiBold"/>
      <p:regular r:id="rId40"/>
      <p:bold r:id="rId41"/>
    </p:embeddedFont>
    <p:embeddedFont>
      <p:font typeface="Bungee"/>
      <p:regular r:id="rId42"/>
    </p:embeddedFont>
    <p:embeddedFont>
      <p:font typeface="Inria Sans Light"/>
      <p:regular r:id="rId43"/>
      <p:bold r:id="rId44"/>
      <p:italic r:id="rId45"/>
      <p:boldItalic r:id="rId46"/>
    </p:embeddedFont>
    <p:embeddedFont>
      <p:font typeface="Fira Code"/>
      <p:regular r:id="rId47"/>
      <p:bold r:id="rId48"/>
    </p:embeddedFont>
    <p:embeddedFont>
      <p:font typeface="Saira SemiCondensed Black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CodeSemiBold-regular.fntdata"/><Relationship Id="rId42" Type="http://schemas.openxmlformats.org/officeDocument/2006/relationships/font" Target="fonts/Bungee-regular.fntdata"/><Relationship Id="rId41" Type="http://schemas.openxmlformats.org/officeDocument/2006/relationships/font" Target="fonts/FiraCodeSemiBold-bold.fntdata"/><Relationship Id="rId44" Type="http://schemas.openxmlformats.org/officeDocument/2006/relationships/font" Target="fonts/InriaSansLight-bold.fntdata"/><Relationship Id="rId43" Type="http://schemas.openxmlformats.org/officeDocument/2006/relationships/font" Target="fonts/InriaSansLight-regular.fntdata"/><Relationship Id="rId46" Type="http://schemas.openxmlformats.org/officeDocument/2006/relationships/font" Target="fonts/InriaSansLight-boldItalic.fntdata"/><Relationship Id="rId45" Type="http://schemas.openxmlformats.org/officeDocument/2006/relationships/font" Target="fonts/InriaSans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FiraCode-bold.fntdata"/><Relationship Id="rId47" Type="http://schemas.openxmlformats.org/officeDocument/2006/relationships/font" Target="fonts/FiraCode-regular.fntdata"/><Relationship Id="rId49" Type="http://schemas.openxmlformats.org/officeDocument/2006/relationships/font" Target="fonts/SairaSemiCondensedBlack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airaSemiCondensedMedium-bold.fntdata"/><Relationship Id="rId30" Type="http://schemas.openxmlformats.org/officeDocument/2006/relationships/font" Target="fonts/SairaSemiCondensedMedium-regular.fntdata"/><Relationship Id="rId33" Type="http://schemas.openxmlformats.org/officeDocument/2006/relationships/font" Target="fonts/FiraCodeMedium-bold.fntdata"/><Relationship Id="rId32" Type="http://schemas.openxmlformats.org/officeDocument/2006/relationships/font" Target="fonts/FiraCodeMedium-regular.fntdata"/><Relationship Id="rId35" Type="http://schemas.openxmlformats.org/officeDocument/2006/relationships/font" Target="fonts/TitilliumWeb-bold.fntdata"/><Relationship Id="rId34" Type="http://schemas.openxmlformats.org/officeDocument/2006/relationships/font" Target="fonts/TitilliumWeb-regular.fntdata"/><Relationship Id="rId37" Type="http://schemas.openxmlformats.org/officeDocument/2006/relationships/font" Target="fonts/TitilliumWeb-boldItalic.fntdata"/><Relationship Id="rId36" Type="http://schemas.openxmlformats.org/officeDocument/2006/relationships/font" Target="fonts/TitilliumWeb-italic.fntdata"/><Relationship Id="rId39" Type="http://schemas.openxmlformats.org/officeDocument/2006/relationships/font" Target="fonts/SairaSemiCondensedSemiBold-bold.fntdata"/><Relationship Id="rId38" Type="http://schemas.openxmlformats.org/officeDocument/2006/relationships/font" Target="fonts/SairaSemiCondensedSemiBold-regular.fntdata"/><Relationship Id="rId20" Type="http://schemas.openxmlformats.org/officeDocument/2006/relationships/slide" Target="slides/slide16.xml"/><Relationship Id="rId22" Type="http://schemas.openxmlformats.org/officeDocument/2006/relationships/font" Target="fonts/TitilliumWeb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TitilliumWebSemiBold-italic.fntdata"/><Relationship Id="rId23" Type="http://schemas.openxmlformats.org/officeDocument/2006/relationships/font" Target="fonts/TitilliumWebSemiBold-bold.fntdata"/><Relationship Id="rId26" Type="http://schemas.openxmlformats.org/officeDocument/2006/relationships/font" Target="fonts/InriaSans-regular.fntdata"/><Relationship Id="rId25" Type="http://schemas.openxmlformats.org/officeDocument/2006/relationships/font" Target="fonts/TitilliumWebSemiBold-boldItalic.fntdata"/><Relationship Id="rId28" Type="http://schemas.openxmlformats.org/officeDocument/2006/relationships/font" Target="fonts/InriaSans-italic.fntdata"/><Relationship Id="rId27" Type="http://schemas.openxmlformats.org/officeDocument/2006/relationships/font" Target="fonts/InriaSans-bold.fntdata"/><Relationship Id="rId29" Type="http://schemas.openxmlformats.org/officeDocument/2006/relationships/font" Target="fonts/Inria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1976196d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31976196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1976196d8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1976196d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1976196d8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1976196d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1976196d8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31976196d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1976196d8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31976196d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1976196d8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31976196d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1976196d8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31976196d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1976196d8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1976196d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4684b15d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4684b15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15d52f99e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15d52f99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14945cbdf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14945cbd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15d52f99e_0_2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15d52f99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15d52f99e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315d52f99e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15d52f99e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15d52f99e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15d52f99e_0_2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315d52f99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CSRF </a:t>
            </a:r>
            <a:endParaRPr sz="42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04 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20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39274" y="2760075"/>
            <a:ext cx="73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Build It Yourself</a:t>
            </a:r>
            <a:endParaRPr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AFDB"/>
            </a:gs>
            <a:gs pos="100000">
              <a:srgbClr val="145164"/>
            </a:gs>
          </a:gsLst>
          <a:lin ang="5400012" scaled="0"/>
        </a:gra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3099200" y="2001050"/>
            <a:ext cx="54624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Now let's make it even spookier, since you have that HTML file for the PoC anyway, try to hide the input fields and simply display a text like "click here to win a million $$$"</a:t>
            </a:r>
            <a:endParaRPr>
              <a:solidFill>
                <a:srgbClr val="FFFF00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83" name="Google Shape;2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75" y="496600"/>
            <a:ext cx="3072400" cy="16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925" y="3601075"/>
            <a:ext cx="4836675" cy="85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22"/>
          <p:cNvSpPr txBox="1"/>
          <p:nvPr/>
        </p:nvSpPr>
        <p:spPr>
          <a:xfrm>
            <a:off x="1080825" y="703275"/>
            <a:ext cx="783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rPr>
              <a:t>let’s secure it</a:t>
            </a:r>
            <a:r>
              <a:rPr lang="en" sz="23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endParaRPr sz="2300">
              <a:solidFill>
                <a:schemeClr val="dk1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        🎯 Step 1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: Generate the token 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91" name="Google Shape;2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650" y="866200"/>
            <a:ext cx="4370150" cy="398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2"/>
          <p:cNvCxnSpPr/>
          <p:nvPr/>
        </p:nvCxnSpPr>
        <p:spPr>
          <a:xfrm>
            <a:off x="1345075" y="1250275"/>
            <a:ext cx="249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AFDB"/>
            </a:gs>
            <a:gs pos="100000">
              <a:srgbClr val="145164"/>
            </a:gs>
          </a:gsLst>
          <a:lin ang="5400012" scaled="0"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63976" y="441250"/>
            <a:ext cx="868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rPr>
              <a:t>🎯Now add the token to the form</a:t>
            </a:r>
            <a:endParaRPr b="1" sz="2000">
              <a:solidFill>
                <a:schemeClr val="dk1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rPr>
              <a:t>  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 📌We usually add these tokens in a hidden field so let's do that here as well: </a:t>
            </a:r>
            <a:endParaRPr b="1" sz="1800">
              <a:solidFill>
                <a:schemeClr val="dk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575" y="1603550"/>
            <a:ext cx="5092849" cy="250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23"/>
          <p:cNvCxnSpPr/>
          <p:nvPr/>
        </p:nvCxnSpPr>
        <p:spPr>
          <a:xfrm>
            <a:off x="936000" y="881900"/>
            <a:ext cx="456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BE4B8"/>
            </a:gs>
            <a:gs pos="100000">
              <a:srgbClr val="229A74"/>
            </a:gs>
          </a:gsLst>
          <a:lin ang="5400012" scaled="0"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24"/>
          <p:cNvSpPr txBox="1"/>
          <p:nvPr/>
        </p:nvSpPr>
        <p:spPr>
          <a:xfrm>
            <a:off x="5660400" y="611075"/>
            <a:ext cx="32550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📌</a:t>
            </a:r>
            <a:r>
              <a:rPr lang="en" sz="1700">
                <a:solidFill>
                  <a:schemeClr val="accen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Here you can see a new field</a:t>
            </a:r>
            <a:r>
              <a:rPr lang="en" sz="1500">
                <a:solidFill>
                  <a:schemeClr val="accen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:</a:t>
            </a:r>
            <a:endParaRPr sz="1500">
              <a:solidFill>
                <a:schemeClr val="accen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ria Sans"/>
                <a:ea typeface="Inria Sans"/>
                <a:cs typeface="Inria Sans"/>
                <a:sym typeface="Inria Sans"/>
              </a:rPr>
              <a:t>Which will contain our token when the PHP page is rendered.</a:t>
            </a:r>
            <a:endParaRPr b="1"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307" name="Google Shape;3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00" y="727025"/>
            <a:ext cx="5028875" cy="34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/>
        </p:nvSpPr>
        <p:spPr>
          <a:xfrm>
            <a:off x="5787900" y="1151325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Fira Code"/>
                <a:ea typeface="Fira Code"/>
                <a:cs typeface="Fira Code"/>
                <a:sym typeface="Fira Code"/>
              </a:rPr>
              <a:t>&lt;input name="token" id="token" value="&lt;?php echo $_SESSION['CSRF_TOKEN']; ?&gt;"</a:t>
            </a:r>
            <a:endParaRPr sz="1300">
              <a:solidFill>
                <a:srgbClr val="FF00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Fira Code"/>
                <a:ea typeface="Fira Code"/>
                <a:cs typeface="Fira Code"/>
                <a:sym typeface="Fira Code"/>
              </a:rPr>
              <a:t>hidden&gt;</a:t>
            </a:r>
            <a:endParaRPr sz="1300">
              <a:solidFill>
                <a:srgbClr val="FF00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4">
            <a:alphaModFix/>
          </a:blip>
          <a:srcRect b="0" l="3216" r="19640" t="0"/>
          <a:stretch/>
        </p:blipFill>
        <p:spPr>
          <a:xfrm>
            <a:off x="5665475" y="2972300"/>
            <a:ext cx="3402326" cy="98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24"/>
          <p:cNvCxnSpPr/>
          <p:nvPr/>
        </p:nvCxnSpPr>
        <p:spPr>
          <a:xfrm flipH="1" rot="10800000">
            <a:off x="6062275" y="1009325"/>
            <a:ext cx="2592300" cy="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25"/>
          <p:cNvSpPr txBox="1"/>
          <p:nvPr/>
        </p:nvSpPr>
        <p:spPr>
          <a:xfrm>
            <a:off x="299200" y="2870750"/>
            <a:ext cx="4206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0089" rtl="0" algn="l">
              <a:spcBef>
                <a:spcPts val="522"/>
              </a:spcBef>
              <a:spcAft>
                <a:spcPts val="0"/>
              </a:spcAft>
              <a:buNone/>
            </a:pPr>
            <a:r>
              <a:rPr b="1" lang="en" sz="2250"/>
              <a:t>🧑‍💻</a:t>
            </a:r>
            <a:r>
              <a:rPr lang="en" sz="2250">
                <a:solidFill>
                  <a:schemeClr val="dk1"/>
                </a:solidFill>
                <a:latin typeface="Saira SemiCondensed Black"/>
                <a:ea typeface="Saira SemiCondensed Black"/>
                <a:cs typeface="Saira SemiCondensed Black"/>
                <a:sym typeface="Saira SemiCondensed Black"/>
              </a:rPr>
              <a:t> So what is the solution?</a:t>
            </a:r>
            <a:endParaRPr sz="2250">
              <a:solidFill>
                <a:schemeClr val="dk1"/>
              </a:solidFill>
              <a:latin typeface="Saira SemiCondensed Black"/>
              <a:ea typeface="Saira SemiCondensed Black"/>
              <a:cs typeface="Saira SemiCondensed Black"/>
              <a:sym typeface="Saira SemiCondensed Black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832600" y="1158175"/>
            <a:ext cx="6384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So now that we have a CSRF token, it should be secure right? 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Try the same method of hacking the system as we tried before with the PoC generator. It works right? Why?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18" name="Google Shape;318;p25"/>
          <p:cNvSpPr txBox="1"/>
          <p:nvPr/>
        </p:nvSpPr>
        <p:spPr>
          <a:xfrm>
            <a:off x="304800" y="685800"/>
            <a:ext cx="4206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0089" rtl="0" algn="l">
              <a:spcBef>
                <a:spcPts val="522"/>
              </a:spcBef>
              <a:spcAft>
                <a:spcPts val="0"/>
              </a:spcAft>
              <a:buNone/>
            </a:pPr>
            <a:r>
              <a:rPr b="1" lang="en" sz="2250"/>
              <a:t>🧑‍💻</a:t>
            </a:r>
            <a:r>
              <a:rPr lang="en" sz="2250">
                <a:solidFill>
                  <a:schemeClr val="dk1"/>
                </a:solidFill>
                <a:latin typeface="Saira SemiCondensed Black"/>
                <a:ea typeface="Saira SemiCondensed Black"/>
                <a:cs typeface="Saira SemiCondensed Black"/>
                <a:sym typeface="Saira SemiCondensed Black"/>
              </a:rPr>
              <a:t>Try to hack it </a:t>
            </a:r>
            <a:endParaRPr sz="2250">
              <a:solidFill>
                <a:schemeClr val="dk1"/>
              </a:solidFill>
              <a:latin typeface="Saira SemiCondensed Black"/>
              <a:ea typeface="Saira SemiCondensed Black"/>
              <a:cs typeface="Saira SemiCondensed Black"/>
              <a:sym typeface="Saira SemiCondensed Black"/>
            </a:endParaRPr>
          </a:p>
        </p:txBody>
      </p:sp>
      <p:sp>
        <p:nvSpPr>
          <p:cNvPr id="319" name="Google Shape;319;p25"/>
          <p:cNvSpPr txBox="1"/>
          <p:nvPr/>
        </p:nvSpPr>
        <p:spPr>
          <a:xfrm>
            <a:off x="846525" y="3530950"/>
            <a:ext cx="5846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Of course, you still need to check if the CSRF token is valid so change the code as follows: 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099331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26"/>
          <p:cNvSpPr txBox="1"/>
          <p:nvPr/>
        </p:nvSpPr>
        <p:spPr>
          <a:xfrm>
            <a:off x="5788425" y="555675"/>
            <a:ext cx="3029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You can notice the new IF clause around the action of making a transaction. This is proper CSRF protection but things can still go wrong, this is why I urge you to look at the tips. 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326" name="Google Shape;3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50" y="398275"/>
            <a:ext cx="5663176" cy="434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ungee"/>
                <a:ea typeface="Bungee"/>
                <a:cs typeface="Bungee"/>
                <a:sym typeface="Bungee"/>
              </a:rPr>
              <a:t>TIPS</a:t>
            </a:r>
            <a:endParaRPr sz="23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32" name="Google Shape;332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653100" y="1219350"/>
            <a:ext cx="7837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CSRF can go wrong if there is no token where one is needed, this is the most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overlooked issue because testing existing things is easy but realizing something is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not there when it should be is hard. Use automated tooling to check all the forms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with creating, update or delete actions except for registration forms and things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where a user is not logged in yet.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a hash comperating function because a normal comperator (such as == ) might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open you up to type mismatching attacks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Always use 1 central CSRF generator and validator you include in all pages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Check the full parameter and not just part of it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ungee"/>
                <a:ea typeface="Bungee"/>
                <a:cs typeface="Bungee"/>
                <a:sym typeface="Bungee"/>
              </a:rPr>
              <a:t>Resources</a:t>
            </a:r>
            <a:endParaRPr sz="23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39" name="Google Shape;339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28"/>
          <p:cNvSpPr txBox="1"/>
          <p:nvPr/>
        </p:nvSpPr>
        <p:spPr>
          <a:xfrm>
            <a:off x="653100" y="1219350"/>
            <a:ext cx="7837800" cy="3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https://security.love/CSRF-PoC-Genorator/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https://portswigger.net/burp/documentation/desktop/functions/generate-csrf-poc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https://owasp.org/www-community/attacks/csrf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https://cheatsheetseries.owasp.org/cheatsheets/Cross-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Site_Request_Forgery_Prevention_Cheat_Sheet.html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3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53100" y="990750"/>
            <a:ext cx="78378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Introduction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Make a connection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Let's create a CSRF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Let's hack it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Let's secure it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🧊Step 1: Generate the token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🧊Now add the token to the form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Try to hack it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 what is the solution?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Tips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Inria Sans"/>
              <a:buChar char="❏"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Resources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-286725" y="736275"/>
            <a:ext cx="5243100" cy="32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🧊</a:t>
            </a:r>
            <a:r>
              <a:rPr b="1" lang="en" sz="1900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Introduction</a:t>
            </a:r>
            <a:endParaRPr b="1" sz="1900">
              <a:solidFill>
                <a:srgbClr val="FFFFFF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In this practical guide, you will be building a banking application. You are creating the money transfer form and it has a recipient and amount field. This is very oversimplified and in most cases, you will notice banks add extra security measures such as requiring the user to re-enter their password when making a transaction and the use of MFA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(Multi-factor authentication).</a:t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 our example, an attacker will be able to emulate the form on his own website first before we try to put a stop to it.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6" name="Google Shape;2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650" y="1087250"/>
            <a:ext cx="3941100" cy="28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698975" y="1436600"/>
            <a:ext cx="7837800" cy="23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🎯FTP connection: hackxpert.com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🧊User: </a:t>
            </a: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Training</a:t>
            </a:r>
            <a:endParaRPr b="1" sz="16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🧊Password: test</a:t>
            </a:r>
            <a:endParaRPr b="1" sz="16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🎯Create a new file on the server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📌</a:t>
            </a: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Use “nickname.php” for example “rat.php” where the nickname can be anything, as long as you can copy and paste it</a:t>
            </a:r>
            <a:endParaRPr b="1" sz="16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33" name="Google Shape;233;p15"/>
          <p:cNvSpPr txBox="1"/>
          <p:nvPr>
            <p:ph type="title"/>
          </p:nvPr>
        </p:nvSpPr>
        <p:spPr>
          <a:xfrm>
            <a:off x="1207800" y="940681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Bungee"/>
                <a:ea typeface="Bungee"/>
                <a:cs typeface="Bungee"/>
                <a:sym typeface="Bungee"/>
              </a:rPr>
              <a:t>Make a connection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2191350" y="4390850"/>
            <a:ext cx="47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Fira Code SemiBold"/>
                <a:ea typeface="Fira Code SemiBold"/>
                <a:cs typeface="Fira Code SemiBold"/>
                <a:sym typeface="Fira Code SemiBold"/>
              </a:rPr>
              <a:t>⚠️🚨THE SERVER GETS ERASED EVERY 24 HOURS</a:t>
            </a:r>
            <a:endParaRPr>
              <a:solidFill>
                <a:srgbClr val="FF9900"/>
              </a:solidFill>
              <a:latin typeface="Fira Code SemiBold"/>
              <a:ea typeface="Fira Code SemiBold"/>
              <a:cs typeface="Fira Code SemiBold"/>
              <a:sym typeface="Fira Code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AFDB"/>
            </a:gs>
            <a:gs pos="100000">
              <a:srgbClr val="145164"/>
            </a:gs>
          </a:gsLst>
          <a:lin ang="5400012" scaled="0"/>
        </a:gra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611000" y="3040400"/>
            <a:ext cx="7837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41" name="Google Shape;241;p16"/>
          <p:cNvSpPr txBox="1"/>
          <p:nvPr>
            <p:ph idx="4294967295" type="title"/>
          </p:nvPr>
        </p:nvSpPr>
        <p:spPr>
          <a:xfrm>
            <a:off x="6148225" y="779300"/>
            <a:ext cx="29193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lang="en" sz="1700">
                <a:latin typeface="Bungee"/>
                <a:ea typeface="Bungee"/>
                <a:cs typeface="Bungee"/>
                <a:sym typeface="Bungee"/>
              </a:rPr>
              <a:t>Let's create a CSRF</a:t>
            </a:r>
            <a:endParaRPr sz="1700"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42" name="Google Shape;2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75" y="438975"/>
            <a:ext cx="5513850" cy="42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/>
          <p:nvPr/>
        </p:nvSpPr>
        <p:spPr>
          <a:xfrm>
            <a:off x="5859250" y="1257900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Enter the following code in your file and upload it to the server.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17"/>
          <p:cNvSpPr txBox="1"/>
          <p:nvPr>
            <p:ph type="title"/>
          </p:nvPr>
        </p:nvSpPr>
        <p:spPr>
          <a:xfrm>
            <a:off x="1207800" y="940681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Bungee"/>
                <a:ea typeface="Bungee"/>
                <a:cs typeface="Bungee"/>
                <a:sym typeface="Bungee"/>
              </a:rPr>
              <a:t>Let’s hack it 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775175" y="1436600"/>
            <a:ext cx="82464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Now we are going to surf to our page at hackxpert.com/Training/YOURFILE.php and try to create a CSRF PoC. There are several tools such as burp suite pro's CSRF PoC creator but for the free  option I always prefer: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🎯https://security.love/CSRF-PoC-Genorator/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know it's a POST request from the part: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&lt;form action=YOUR_FILE.php method="POST"&gt;</a:t>
            </a:r>
            <a:endParaRPr b="1">
              <a:solidFill>
                <a:srgbClr val="00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 that should be the easy part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51" name="Google Shape;2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600" y="4160025"/>
            <a:ext cx="4221750" cy="5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AFDB"/>
            </a:gs>
            <a:gs pos="100000">
              <a:srgbClr val="145164"/>
            </a:gs>
          </a:gsLst>
          <a:lin ang="5400012" scaled="0"/>
        </a:gra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18"/>
          <p:cNvSpPr txBox="1"/>
          <p:nvPr>
            <p:ph idx="4294967295" type="title"/>
          </p:nvPr>
        </p:nvSpPr>
        <p:spPr>
          <a:xfrm>
            <a:off x="456525" y="463875"/>
            <a:ext cx="85812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 </a:t>
            </a:r>
            <a:r>
              <a:rPr lang="en" sz="1800">
                <a:latin typeface="Bungee"/>
                <a:ea typeface="Bungee"/>
                <a:cs typeface="Bungee"/>
                <a:sym typeface="Bungee"/>
              </a:rPr>
              <a:t>The rest we can figure out in the developer console, so go to  inspect    the page:</a:t>
            </a:r>
            <a:endParaRPr sz="18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5508925" y="1257900"/>
            <a:ext cx="33504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Go to the network tab and submit the form again but only after going to the network tab because otherwise you request will not be captured.</a:t>
            </a:r>
            <a:r>
              <a:rPr lang="en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📌Here in the "request header" section, you can find the content type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525" y="1070600"/>
            <a:ext cx="4514623" cy="36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AFDB"/>
            </a:gs>
            <a:gs pos="100000">
              <a:srgbClr val="145164"/>
            </a:gs>
          </a:gsLst>
          <a:lin ang="5400012" scaled="0"/>
        </a:gra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19"/>
          <p:cNvSpPr txBox="1"/>
          <p:nvPr/>
        </p:nvSpPr>
        <p:spPr>
          <a:xfrm>
            <a:off x="-247677" y="2608600"/>
            <a:ext cx="691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And in the payload tab we can find the parameters we need.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66" name="Google Shape;2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87" y="467250"/>
            <a:ext cx="3909273" cy="211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99" y="3031198"/>
            <a:ext cx="3739819" cy="1307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9"/>
          <p:cNvSpPr txBox="1"/>
          <p:nvPr/>
        </p:nvSpPr>
        <p:spPr>
          <a:xfrm>
            <a:off x="-369300" y="4297928"/>
            <a:ext cx="95133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Let's fill these in but remember that in our tool, we need to enter parameter=value not  parameter:value like 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     chrome is displaying here.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AFDB"/>
            </a:gs>
            <a:gs pos="100000">
              <a:srgbClr val="145164"/>
            </a:gs>
          </a:gsLst>
          <a:lin ang="5400012" scaled="0"/>
        </a:gra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-88149" y="298100"/>
            <a:ext cx="893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The URI is simply the value of where the original page resides that the attacker wants to emulate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-140700" y="3840728"/>
            <a:ext cx="9513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📌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Now download the PoC, open it from our PC or webserver, click the button and you should see on your training file that a transfer was executed that came from an attacker. 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76" name="Google Shape;2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50" y="901927"/>
            <a:ext cx="4880850" cy="26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