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Inria Sans"/>
      <p:regular r:id="rId12"/>
      <p:bold r:id="rId13"/>
      <p:italic r:id="rId14"/>
      <p:boldItalic r:id="rId15"/>
    </p:embeddedFont>
    <p:embeddedFont>
      <p:font typeface="Saira SemiCondensed Medium"/>
      <p:regular r:id="rId16"/>
      <p:bold r:id="rId17"/>
    </p:embeddedFont>
    <p:embeddedFont>
      <p:font typeface="Titillium Web"/>
      <p:regular r:id="rId18"/>
      <p:bold r:id="rId19"/>
      <p:italic r:id="rId20"/>
      <p:boldItalic r:id="rId21"/>
    </p:embeddedFont>
    <p:embeddedFont>
      <p:font typeface="Saira SemiCondensed SemiBold"/>
      <p:regular r:id="rId22"/>
      <p:bold r:id="rId23"/>
    </p:embeddedFont>
    <p:embeddedFont>
      <p:font typeface="Bungee"/>
      <p:regular r:id="rId24"/>
    </p:embeddedFont>
    <p:embeddedFont>
      <p:font typeface="Inria Sans Light"/>
      <p:regular r:id="rId25"/>
      <p:bold r:id="rId26"/>
      <p:italic r:id="rId27"/>
      <p:boldItalic r:id="rId28"/>
    </p:embeddedFont>
    <p:embeddedFont>
      <p:font typeface="Fira Code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italic.fntdata"/><Relationship Id="rId22" Type="http://schemas.openxmlformats.org/officeDocument/2006/relationships/font" Target="fonts/SairaSemiCondensedSemiBold-regular.fntdata"/><Relationship Id="rId21" Type="http://schemas.openxmlformats.org/officeDocument/2006/relationships/font" Target="fonts/TitilliumWeb-boldItalic.fntdata"/><Relationship Id="rId24" Type="http://schemas.openxmlformats.org/officeDocument/2006/relationships/font" Target="fonts/Bungee-regular.fntdata"/><Relationship Id="rId23" Type="http://schemas.openxmlformats.org/officeDocument/2006/relationships/font" Target="fonts/SairaSemiCondensed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InriaSansLight-bold.fntdata"/><Relationship Id="rId25" Type="http://schemas.openxmlformats.org/officeDocument/2006/relationships/font" Target="fonts/InriaSansLight-regular.fntdata"/><Relationship Id="rId28" Type="http://schemas.openxmlformats.org/officeDocument/2006/relationships/font" Target="fonts/InriaSansLight-boldItalic.fntdata"/><Relationship Id="rId27" Type="http://schemas.openxmlformats.org/officeDocument/2006/relationships/font" Target="fonts/InriaSans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FiraCod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FiraCode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InriaSans-bold.fntdata"/><Relationship Id="rId12" Type="http://schemas.openxmlformats.org/officeDocument/2006/relationships/font" Target="fonts/InriaSans-regular.fntdata"/><Relationship Id="rId15" Type="http://schemas.openxmlformats.org/officeDocument/2006/relationships/font" Target="fonts/InriaSans-boldItalic.fntdata"/><Relationship Id="rId14" Type="http://schemas.openxmlformats.org/officeDocument/2006/relationships/font" Target="fonts/InriaSans-italic.fntdata"/><Relationship Id="rId17" Type="http://schemas.openxmlformats.org/officeDocument/2006/relationships/font" Target="fonts/SairaSemiCondensedMedium-bold.fntdata"/><Relationship Id="rId16" Type="http://schemas.openxmlformats.org/officeDocument/2006/relationships/font" Target="fonts/SairaSemiCondensedMedium-regular.fntdata"/><Relationship Id="rId19" Type="http://schemas.openxmlformats.org/officeDocument/2006/relationships/font" Target="fonts/TitilliumWeb-bold.fntdata"/><Relationship Id="rId18" Type="http://schemas.openxmlformats.org/officeDocument/2006/relationships/font" Target="fonts/TitilliumWeb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ccb3c54a4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1ccb3c54a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ccb3c54a4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1ccb3c54a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ccb3c54a4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1ccb3c54a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ccb3c54a4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1ccb3c54a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"/>
          <p:cNvSpPr txBox="1"/>
          <p:nvPr>
            <p:ph type="ctrTitle"/>
          </p:nvPr>
        </p:nvSpPr>
        <p:spPr>
          <a:xfrm>
            <a:off x="1866950" y="2010463"/>
            <a:ext cx="7458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400"/>
              <a:t>NETWORK PENTESTING – SMB</a:t>
            </a:r>
            <a:endParaRPr sz="4400"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2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03 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15 min</a:t>
            </a:r>
            <a:endParaRPr sz="1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Agenda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710275" y="1780625"/>
            <a:ext cx="78378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492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LISTING SHARED FOLDERS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CONNECT TO SHARED FOLDERS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MOUNTING SHARED FOLDERS AND DOWNLOADING FILES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LISTING SHARED FOLDERS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24" name="Google Shape;224;p1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703200" y="1471575"/>
            <a:ext cx="7837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SMBCLIENT --NO-PASS -L //&lt;IP&gt;</a:t>
            </a:r>
            <a:r>
              <a:rPr b="1" lang="en">
                <a:solidFill>
                  <a:srgbClr val="FF9900"/>
                </a:solidFill>
                <a:latin typeface="Inria Sans"/>
                <a:ea typeface="Inria Sans"/>
                <a:cs typeface="Inria Sans"/>
                <a:sym typeface="Inria Sans"/>
              </a:rPr>
              <a:t> # NULL USER</a:t>
            </a:r>
            <a:endParaRPr b="1">
              <a:solidFill>
                <a:srgbClr val="FF99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rgbClr val="FF9900"/>
                </a:solidFill>
                <a:latin typeface="Inria Sans"/>
                <a:ea typeface="Inria Sans"/>
                <a:cs typeface="Inria Sans"/>
                <a:sym typeface="Inria Sans"/>
              </a:rPr>
              <a:t>SMBCLIENT -U 'USERNAME[%PASSWD]' -L [--PW-NT-HASH] //&lt;IP&gt;</a:t>
            </a: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#IF YOU OMIT THE PWD, IT WILL BE PROMPTED. WITH --PW-NT-HASH, THE PWD PROVIDED IS THE NT HASH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rgbClr val="FF9900"/>
                </a:solidFill>
                <a:latin typeface="Inria Sans"/>
                <a:ea typeface="Inria Sans"/>
                <a:cs typeface="Inria Sans"/>
                <a:sym typeface="Inria Sans"/>
              </a:rPr>
              <a:t>SMBMAP -H &lt;IP&gt; [-P &lt;PORT&gt;]</a:t>
            </a: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#NULL USER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rgbClr val="FF9900"/>
                </a:solidFill>
                <a:latin typeface="Inria Sans"/>
                <a:ea typeface="Inria Sans"/>
                <a:cs typeface="Inria Sans"/>
                <a:sym typeface="Inria Sans"/>
              </a:rPr>
              <a:t>SMBMAP -U "USERNAME" -P "PASSWORD" -H &lt;IP&gt;</a:t>
            </a: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b="1" lang="en">
                <a:solidFill>
                  <a:srgbClr val="FF9900"/>
                </a:solidFill>
                <a:latin typeface="Inria Sans"/>
                <a:ea typeface="Inria Sans"/>
                <a:cs typeface="Inria Sans"/>
                <a:sym typeface="Inria Sans"/>
              </a:rPr>
              <a:t>[-P &lt;PORT&gt;]</a:t>
            </a: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#CREDS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rgbClr val="FF9900"/>
                </a:solidFill>
                <a:latin typeface="Inria Sans"/>
                <a:ea typeface="Inria Sans"/>
                <a:cs typeface="Inria Sans"/>
                <a:sym typeface="Inria Sans"/>
              </a:rPr>
              <a:t>SMBMAP -U "USERNAME" -P "&lt;NT&gt;:&lt;LM&gt;" -H &lt;IP&gt; [-P &lt;PORT&gt;]</a:t>
            </a: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#PASS-THE-HASH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rgbClr val="FF9900"/>
                </a:solidFill>
                <a:latin typeface="Inria Sans"/>
                <a:ea typeface="Inria Sans"/>
                <a:cs typeface="Inria Sans"/>
                <a:sym typeface="Inria Sans"/>
              </a:rPr>
              <a:t>CRACKMAPEXEC SMB &lt;IP&gt; -U '' -P '' --SHARES </a:t>
            </a: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#NULL USER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rgbClr val="FF9900"/>
                </a:solidFill>
                <a:latin typeface="Inria Sans"/>
                <a:ea typeface="Inria Sans"/>
                <a:cs typeface="Inria Sans"/>
                <a:sym typeface="Inria Sans"/>
              </a:rPr>
              <a:t>CRACKMAPEXEC SMB &lt;IP&gt; -U 'USERNAME' -P 'PASSWORD' --SHARES</a:t>
            </a: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#GUEST USER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rgbClr val="FF9900"/>
                </a:solidFill>
                <a:latin typeface="Inria Sans"/>
                <a:ea typeface="Inria Sans"/>
                <a:cs typeface="Inria Sans"/>
                <a:sym typeface="Inria Sans"/>
              </a:rPr>
              <a:t>CRACKMAPEXEC SMB &lt;IP&gt; -U 'USERNAME' -H '&lt;HASH&gt;' --SHARES </a:t>
            </a: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#GUEST USER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CONNECT/LIST SHARED FOLDERS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1" name="Google Shape;231;p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15"/>
          <p:cNvSpPr txBox="1"/>
          <p:nvPr/>
        </p:nvSpPr>
        <p:spPr>
          <a:xfrm>
            <a:off x="703200" y="1471575"/>
            <a:ext cx="7837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SMBCLIENT --NO-PASS //&lt;IP&gt;/&lt;FOLDER&gt;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SMBCLIENT -U 'USERNAME[%PASSWD]' -L [--PW-NT-HASH] //&lt;IP&gt; #IF YOU OMIT THE PWD, IT WILL BE PROMPTED. WITH --PW-NT-HASH, THE PWD PROVIDED IS THE NT HASH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SMBMAP [-U "USERNAME" -P "PASSWORD"] -R [FOLDER] -H &lt;IP&gt; [-P &lt;PORT&gt;] # RECURSIVE LIST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SMBMAP [-U "USERNAME" -P "PASSWORD"] -R [FOLDER] -H &lt;IP&gt; [-P &lt;PORT&gt;] # NON-RECURSIVE LIST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SMBMAP -U "USERNAME" -P "&lt;NT&gt;:&lt;LM&gt;" [-R/-R] [FOLDER] -H &lt;IP&gt; [-P &lt;PORT&gt;] #PASS-THE-HASH</a:t>
            </a:r>
            <a:endParaRPr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ungee"/>
                <a:ea typeface="Bungee"/>
                <a:cs typeface="Bungee"/>
                <a:sym typeface="Bungee"/>
              </a:rPr>
              <a:t>MOUNTING SHARED FOLDERS AND DOWNLOADING FILES</a:t>
            </a:r>
            <a:endParaRPr sz="25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8" name="Google Shape;238;p1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16"/>
          <p:cNvSpPr txBox="1"/>
          <p:nvPr/>
        </p:nvSpPr>
        <p:spPr>
          <a:xfrm>
            <a:off x="710275" y="1780625"/>
            <a:ext cx="78378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492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MOUNT -T CIFS //X.X.X.X/SHARE /MNT/SHARE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92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Inria Sans"/>
              <a:buChar char="❏"/>
            </a:pPr>
            <a:r>
              <a:rPr b="1" lang="en" sz="19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MOUNT -T CIFS -O "USERNAME=USER,PASSWORD=PASSWORD" //X.X.X.X/SHARE /MNT/SHARE</a:t>
            </a:r>
            <a:endParaRPr b="1" sz="19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ungee"/>
                <a:ea typeface="Bungee"/>
                <a:cs typeface="Bungee"/>
                <a:sym typeface="Bungee"/>
              </a:rPr>
              <a:t>MOUNTING SHARED FOLDERS AND DOWNLOADING FILES</a:t>
            </a:r>
            <a:endParaRPr sz="25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45" name="Google Shape;245;p1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653100" y="1524825"/>
            <a:ext cx="78378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9900"/>
                </a:solidFill>
                <a:latin typeface="Inria Sans"/>
                <a:ea typeface="Inria Sans"/>
                <a:cs typeface="Inria Sans"/>
                <a:sym typeface="Inria Sans"/>
              </a:rPr>
              <a:t>🧊DOWNLOAD ALL</a:t>
            </a:r>
            <a:endParaRPr b="1" sz="1900">
              <a:solidFill>
                <a:srgbClr val="FF99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99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SMBCLIENT //&lt;IP&gt;/&lt;SHARE&gt;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&gt; MASK ""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&gt; RECURSE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&gt; PROMPT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&gt; MGET *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#DOWNLOAD EVERYTHING TO CURRENT DIRECTORY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18"/>
          <p:cNvSpPr txBox="1"/>
          <p:nvPr/>
        </p:nvSpPr>
        <p:spPr>
          <a:xfrm>
            <a:off x="1451200" y="923175"/>
            <a:ext cx="5641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rPr>
              <a:t>🤩EXTRA </a:t>
            </a:r>
            <a:endParaRPr sz="4100">
              <a:solidFill>
                <a:schemeClr val="accent4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1326750" y="2101650"/>
            <a:ext cx="78174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Code"/>
                <a:ea typeface="Fira Code"/>
                <a:cs typeface="Fira Code"/>
                <a:sym typeface="Fira Code"/>
              </a:rPr>
              <a:t>👉</a:t>
            </a:r>
            <a:r>
              <a:rPr lang="en" sz="1800">
                <a:latin typeface="Fira Code"/>
                <a:ea typeface="Fira Code"/>
                <a:cs typeface="Fira Code"/>
                <a:sym typeface="Fira Code"/>
              </a:rPr>
              <a:t>https://book.hacktricks.xyz/pentesting/pentesting</a:t>
            </a:r>
            <a:r>
              <a:rPr lang="en" sz="1800">
                <a:latin typeface="Fira Code"/>
                <a:ea typeface="Fira Code"/>
                <a:cs typeface="Fira Code"/>
                <a:sym typeface="Fira Code"/>
              </a:rPr>
              <a:t>-</a:t>
            </a:r>
            <a:r>
              <a:rPr lang="en" sz="1800">
                <a:latin typeface="Fira Code"/>
                <a:ea typeface="Fira Code"/>
                <a:cs typeface="Fira Code"/>
                <a:sym typeface="Fira Code"/>
              </a:rPr>
              <a:t>smb</a:t>
            </a:r>
            <a:endParaRPr sz="1200"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