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Nunito SemiBold"/>
      <p:regular r:id="rId29"/>
      <p:bold r:id="rId30"/>
      <p:italic r:id="rId31"/>
      <p:boldItalic r:id="rId32"/>
    </p:embeddedFont>
    <p:embeddedFont>
      <p:font typeface="Inria Sans"/>
      <p:regular r:id="rId33"/>
      <p:bold r:id="rId34"/>
      <p:italic r:id="rId35"/>
      <p:boldItalic r:id="rId36"/>
    </p:embeddedFont>
    <p:embeddedFont>
      <p:font typeface="Saira SemiCondensed Medium"/>
      <p:regular r:id="rId37"/>
      <p:bold r:id="rId38"/>
    </p:embeddedFont>
    <p:embeddedFont>
      <p:font typeface="Titillium Web"/>
      <p:regular r:id="rId39"/>
      <p:bold r:id="rId40"/>
      <p:italic r:id="rId41"/>
      <p:boldItalic r:id="rId42"/>
    </p:embeddedFont>
    <p:embeddedFont>
      <p:font typeface="Saira SemiCondensed SemiBold"/>
      <p:regular r:id="rId43"/>
      <p:bold r:id="rId44"/>
    </p:embeddedFont>
    <p:embeddedFont>
      <p:font typeface="Saira Semi Condensed"/>
      <p:regular r:id="rId45"/>
      <p:bold r:id="rId46"/>
    </p:embeddedFont>
    <p:embeddedFont>
      <p:font typeface="Bungee"/>
      <p:regular r:id="rId47"/>
    </p:embeddedFont>
    <p:embeddedFont>
      <p:font typeface="Inria Sans Light"/>
      <p:regular r:id="rId48"/>
      <p:bold r:id="rId49"/>
      <p:italic r:id="rId50"/>
      <p:boldItalic r:id="rId51"/>
    </p:embeddedFont>
    <p:embeddedFont>
      <p:font typeface="Fira Code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.fntdata"/><Relationship Id="rId42" Type="http://schemas.openxmlformats.org/officeDocument/2006/relationships/font" Target="fonts/TitilliumWeb-boldItalic.fntdata"/><Relationship Id="rId41" Type="http://schemas.openxmlformats.org/officeDocument/2006/relationships/font" Target="fonts/TitilliumWeb-italic.fntdata"/><Relationship Id="rId44" Type="http://schemas.openxmlformats.org/officeDocument/2006/relationships/font" Target="fonts/SairaSemiCondensedSemiBold-bold.fntdata"/><Relationship Id="rId43" Type="http://schemas.openxmlformats.org/officeDocument/2006/relationships/font" Target="fonts/SairaSemiCondensedSemiBold-regular.fntdata"/><Relationship Id="rId46" Type="http://schemas.openxmlformats.org/officeDocument/2006/relationships/font" Target="fonts/SairaSemiCondensed-bold.fntdata"/><Relationship Id="rId45" Type="http://schemas.openxmlformats.org/officeDocument/2006/relationships/font" Target="fonts/SairaSemi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InriaSansLight-regular.fntdata"/><Relationship Id="rId47" Type="http://schemas.openxmlformats.org/officeDocument/2006/relationships/font" Target="fonts/Bungee-regular.fntdata"/><Relationship Id="rId49" Type="http://schemas.openxmlformats.org/officeDocument/2006/relationships/font" Target="fonts/InriaSans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SemiBold-italic.fntdata"/><Relationship Id="rId30" Type="http://schemas.openxmlformats.org/officeDocument/2006/relationships/font" Target="fonts/NunitoSemiBold-bold.fntdata"/><Relationship Id="rId33" Type="http://schemas.openxmlformats.org/officeDocument/2006/relationships/font" Target="fonts/InriaSans-regular.fntdata"/><Relationship Id="rId32" Type="http://schemas.openxmlformats.org/officeDocument/2006/relationships/font" Target="fonts/NunitoSemiBold-boldItalic.fntdata"/><Relationship Id="rId35" Type="http://schemas.openxmlformats.org/officeDocument/2006/relationships/font" Target="fonts/InriaSans-italic.fntdata"/><Relationship Id="rId34" Type="http://schemas.openxmlformats.org/officeDocument/2006/relationships/font" Target="fonts/InriaSans-bold.fntdata"/><Relationship Id="rId37" Type="http://schemas.openxmlformats.org/officeDocument/2006/relationships/font" Target="fonts/SairaSemiCondensedMedium-regular.fntdata"/><Relationship Id="rId36" Type="http://schemas.openxmlformats.org/officeDocument/2006/relationships/font" Target="fonts/InriaSans-boldItalic.fntdata"/><Relationship Id="rId39" Type="http://schemas.openxmlformats.org/officeDocument/2006/relationships/font" Target="fonts/TitilliumWeb-regular.fntdata"/><Relationship Id="rId38" Type="http://schemas.openxmlformats.org/officeDocument/2006/relationships/font" Target="fonts/SairaSemiCondensedMedium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font" Target="fonts/NunitoSemiBold-regular.fntdata"/><Relationship Id="rId51" Type="http://schemas.openxmlformats.org/officeDocument/2006/relationships/font" Target="fonts/InriaSansLight-boldItalic.fntdata"/><Relationship Id="rId50" Type="http://schemas.openxmlformats.org/officeDocument/2006/relationships/font" Target="fonts/InriaSansLight-italic.fntdata"/><Relationship Id="rId53" Type="http://schemas.openxmlformats.org/officeDocument/2006/relationships/font" Target="fonts/FiraCode-bold.fntdata"/><Relationship Id="rId52" Type="http://schemas.openxmlformats.org/officeDocument/2006/relationships/font" Target="fonts/FiraCod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cd02b121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cd02b12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cd02b1215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cd02b12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cd02b1215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2cd02b121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cd02b1215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2cd02b121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ac5fcf993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ac5fcf99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cd02b1215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cd02b121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cd02b1215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2cd02b121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cd02b1215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2cd02b121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cd02b1215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2cd02b121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cd02b1215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cd02b121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dac60087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dac6008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dac600871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dac6008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dac600871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2dac60087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dac600871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dac6008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dac600871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dac6008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919744202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91974420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d77e224c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d77e224c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c5fcf993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c5fcf9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ac5fcf993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ac5fcf9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92475956d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92475956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cd02b1215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cd02b121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d6a9da240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d6a9da24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72925" y="1991838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OSTMM</a:t>
            </a:r>
            <a:endParaRPr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02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>
            <p:ph idx="4294967295" type="subTitle"/>
          </p:nvPr>
        </p:nvSpPr>
        <p:spPr>
          <a:xfrm>
            <a:off x="1943150" y="2969275"/>
            <a:ext cx="6321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THE OPEN SOURCE SECURITY TESTING METHODOLOGY MANUAL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442" y="1571800"/>
            <a:ext cx="6355200" cy="3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ungee"/>
                <a:ea typeface="Bungee"/>
                <a:cs typeface="Bungee"/>
                <a:sym typeface="Bungee"/>
              </a:rPr>
              <a:t>OBJECTIVES VS CONTROLS</a:t>
            </a:r>
            <a:endParaRPr sz="3600"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type="ctrTitle"/>
          </p:nvPr>
        </p:nvSpPr>
        <p:spPr>
          <a:xfrm>
            <a:off x="1823925" y="2218775"/>
            <a:ext cx="7320000" cy="6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LIMITATION</a:t>
            </a:r>
            <a:endParaRPr sz="4700"/>
          </a:p>
        </p:txBody>
      </p:sp>
      <p:sp>
        <p:nvSpPr>
          <p:cNvPr id="317" name="Google Shape;317;p22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318" name="Google Shape;318;p22"/>
          <p:cNvGrpSpPr/>
          <p:nvPr/>
        </p:nvGrpSpPr>
        <p:grpSpPr>
          <a:xfrm>
            <a:off x="883271" y="2232298"/>
            <a:ext cx="558852" cy="678897"/>
            <a:chOff x="5526246" y="1011207"/>
            <a:chExt cx="592758" cy="720086"/>
          </a:xfrm>
        </p:grpSpPr>
        <p:sp>
          <p:nvSpPr>
            <p:cNvPr id="319" name="Google Shape;319;p2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2"/>
          <p:cNvSpPr txBox="1"/>
          <p:nvPr/>
        </p:nvSpPr>
        <p:spPr>
          <a:xfrm>
            <a:off x="1823925" y="2784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LET’S ADD ANOTHER LAYER</a:t>
            </a:r>
            <a:endParaRPr sz="17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ungee"/>
                <a:ea typeface="Bungee"/>
                <a:cs typeface="Bungee"/>
                <a:sym typeface="Bungee"/>
              </a:rPr>
              <a:t>limitations</a:t>
            </a:r>
            <a:endParaRPr sz="3600"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332" name="Google Shape;3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250" y="1421725"/>
            <a:ext cx="6415499" cy="35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type="ctrTitle"/>
          </p:nvPr>
        </p:nvSpPr>
        <p:spPr>
          <a:xfrm>
            <a:off x="1823925" y="2218775"/>
            <a:ext cx="7320000" cy="6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THE METHODOLOGY</a:t>
            </a:r>
            <a:endParaRPr sz="4700"/>
          </a:p>
        </p:txBody>
      </p:sp>
      <p:sp>
        <p:nvSpPr>
          <p:cNvPr id="338" name="Google Shape;338;p24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339" name="Google Shape;339;p24"/>
          <p:cNvGrpSpPr/>
          <p:nvPr/>
        </p:nvGrpSpPr>
        <p:grpSpPr>
          <a:xfrm>
            <a:off x="883271" y="2232298"/>
            <a:ext cx="558852" cy="678897"/>
            <a:chOff x="5526246" y="1011207"/>
            <a:chExt cx="592758" cy="720086"/>
          </a:xfrm>
        </p:grpSpPr>
        <p:sp>
          <p:nvSpPr>
            <p:cNvPr id="340" name="Google Shape;340;p24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4"/>
          <p:cNvSpPr txBox="1"/>
          <p:nvPr/>
        </p:nvSpPr>
        <p:spPr>
          <a:xfrm>
            <a:off x="1823925" y="2784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BRINGING IT ALL TOGETHER</a:t>
            </a:r>
            <a:endParaRPr sz="17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strike="sngStrike">
              <a:solidFill>
                <a:srgbClr val="B80E0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ungee"/>
                <a:ea typeface="Bungee"/>
                <a:cs typeface="Bungee"/>
                <a:sym typeface="Bungee"/>
              </a:rPr>
              <a:t>THE METHODOLOGY</a:t>
            </a:r>
            <a:endParaRPr sz="3000"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52" name="Google Shape;352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808350" y="1892650"/>
            <a:ext cx="7832100" cy="24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FOR EVERY CONTACT POINT OF ASSET WITH OUTSIDE ACTOR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 FOR EVERY HOLE</a:t>
            </a:r>
            <a:endParaRPr b="1" sz="17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 </a:t>
            </a: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APPLY AT MAX. 10 CONTROLS</a:t>
            </a:r>
            <a:endParaRPr b="1" sz="17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🧊 </a:t>
            </a: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TO COVER 4 LIMITATIONS</a:t>
            </a:r>
            <a:endParaRPr b="1" sz="17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🧊 </a:t>
            </a: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AND BRING SECURITY BACK UP TO 100%</a:t>
            </a:r>
            <a:endParaRPr b="1" sz="17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APPLIES TO A SNAPSHOT AND NEEDS TO BE RE-EVALUATED REGULARLY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/>
          <p:nvPr>
            <p:ph type="ctrTitle"/>
          </p:nvPr>
        </p:nvSpPr>
        <p:spPr>
          <a:xfrm>
            <a:off x="1823925" y="2142575"/>
            <a:ext cx="7320000" cy="6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WHAT YOU HAVE TO DO</a:t>
            </a:r>
            <a:endParaRPr sz="4700"/>
          </a:p>
        </p:txBody>
      </p:sp>
      <p:sp>
        <p:nvSpPr>
          <p:cNvPr id="359" name="Google Shape;359;p26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360" name="Google Shape;360;p26"/>
          <p:cNvGrpSpPr/>
          <p:nvPr/>
        </p:nvGrpSpPr>
        <p:grpSpPr>
          <a:xfrm>
            <a:off x="883271" y="2232298"/>
            <a:ext cx="558852" cy="678897"/>
            <a:chOff x="5526246" y="1011207"/>
            <a:chExt cx="592758" cy="720086"/>
          </a:xfrm>
        </p:grpSpPr>
        <p:sp>
          <p:nvSpPr>
            <p:cNvPr id="361" name="Google Shape;361;p2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26"/>
          <p:cNvSpPr txBox="1"/>
          <p:nvPr/>
        </p:nvSpPr>
        <p:spPr>
          <a:xfrm>
            <a:off x="1823925" y="27078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COVERING THE COVERAGE</a:t>
            </a:r>
            <a:endParaRPr sz="17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strike="sngStrike">
              <a:solidFill>
                <a:srgbClr val="B80E0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ungee"/>
                <a:ea typeface="Bungee"/>
                <a:cs typeface="Bungee"/>
                <a:sym typeface="Bungee"/>
              </a:rPr>
              <a:t>DEFINE A SECURITY TEst</a:t>
            </a:r>
            <a:endParaRPr sz="3000"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73" name="Google Shape;373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648800" y="1892650"/>
            <a:ext cx="90543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" sz="2000">
                <a:solidFill>
                  <a:schemeClr val="accent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📌</a:t>
            </a:r>
            <a:r>
              <a:rPr lang="en" sz="2000">
                <a:solidFill>
                  <a:srgbClr val="FF99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7 STEPS FOR EVERY SECURITY TEST</a:t>
            </a:r>
            <a:endParaRPr sz="2000">
              <a:solidFill>
                <a:srgbClr val="FF99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</a:t>
            </a: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YOUR ASSETS, CONTROLS AND LIMITATIONS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AREAS AROUND THE ASSET, THIS IS THE ENGAGEMENT ZONE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EVERYTHING AROUND ENGAGEMENT ZONE, THIS IS SCOPE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THE INTERACTION OF THE SCOPE WITH THE WORLD, THIS IS THE  VECTORS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EQUIPMENT REQUIRED, THESE ARE THE CHANNELS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TEST TYPE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DEFINE RULES OF ENGAGEMENT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strike="sngStrike">
              <a:solidFill>
                <a:srgbClr val="B80E0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ungee"/>
                <a:ea typeface="Bungee"/>
                <a:cs typeface="Bungee"/>
                <a:sym typeface="Bungee"/>
              </a:rPr>
              <a:t>scope</a:t>
            </a:r>
            <a:endParaRPr sz="3000"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80" name="Google Shape;380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28"/>
          <p:cNvSpPr txBox="1"/>
          <p:nvPr/>
        </p:nvSpPr>
        <p:spPr>
          <a:xfrm>
            <a:off x="648800" y="1892650"/>
            <a:ext cx="90543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" sz="2000">
                <a:solidFill>
                  <a:schemeClr val="accent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👉 </a:t>
            </a:r>
            <a:r>
              <a:rPr lang="en" sz="2000">
                <a:solidFill>
                  <a:srgbClr val="FF99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TOTAL POSSIBLE OPERATING SECURITY ENVIRONMENT </a:t>
            </a:r>
            <a:endParaRPr sz="2000">
              <a:solidFill>
                <a:srgbClr val="FF99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 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FOR ANY INTERACTION WITH ANY ASSET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🧊 </a:t>
            </a:r>
            <a:r>
              <a:rPr b="1" lang="en" sz="15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MAY INCLUDE THE PHYSICAL COMPONENTS OF SECURITY MEASURES AS WELL.</a:t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29"/>
          <p:cNvSpPr txBox="1"/>
          <p:nvPr>
            <p:ph idx="4294967295" type="title"/>
          </p:nvPr>
        </p:nvSpPr>
        <p:spPr>
          <a:xfrm>
            <a:off x="3265250" y="322100"/>
            <a:ext cx="26961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ungee"/>
                <a:ea typeface="Bungee"/>
                <a:cs typeface="Bungee"/>
                <a:sym typeface="Bungee"/>
              </a:rPr>
              <a:t>CHANNELS</a:t>
            </a:r>
            <a:endParaRPr sz="3600"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388" name="Google Shape;3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025" y="928975"/>
            <a:ext cx="6471949" cy="40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099331" scaled="0"/>
        </a:gra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" name="Google Shape;3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50" y="952675"/>
            <a:ext cx="4540674" cy="33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 txBox="1"/>
          <p:nvPr/>
        </p:nvSpPr>
        <p:spPr>
          <a:xfrm>
            <a:off x="5328675" y="892675"/>
            <a:ext cx="4997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400"/>
              <a:buFont typeface="Impact"/>
              <a:buNone/>
            </a:pPr>
            <a:r>
              <a:rPr lang="en" sz="2400">
                <a:solidFill>
                  <a:srgbClr val="082A44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" sz="2400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4 POINT PROCESS</a:t>
            </a:r>
            <a:endParaRPr sz="2400">
              <a:solidFill>
                <a:srgbClr val="FFFFFF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4863175" y="1499500"/>
            <a:ext cx="4302600" cy="24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5"/>
                </a:solidFill>
                <a:latin typeface="Inria Sans"/>
                <a:ea typeface="Inria Sans"/>
                <a:cs typeface="Inria Sans"/>
                <a:sym typeface="Inria Sans"/>
              </a:rPr>
              <a:t>INDUCTION (Z</a:t>
            </a:r>
            <a:r>
              <a:rPr b="1" lang="en" sz="1700">
                <a:solidFill>
                  <a:schemeClr val="accent5"/>
                </a:solidFill>
                <a:latin typeface="Inria Sans"/>
                <a:ea typeface="Inria Sans"/>
                <a:cs typeface="Inria Sans"/>
                <a:sym typeface="Inria Sans"/>
              </a:rPr>
              <a:t>)</a:t>
            </a:r>
            <a:endParaRPr b="1" sz="1700">
              <a:solidFill>
                <a:schemeClr val="accent5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</a:t>
            </a: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700">
                <a:solidFill>
                  <a:srgbClr val="D0E702"/>
                </a:solidFill>
                <a:latin typeface="Inria Sans"/>
                <a:ea typeface="Inria Sans"/>
                <a:cs typeface="Inria Sans"/>
                <a:sym typeface="Inria Sans"/>
              </a:rPr>
              <a:t>UNDERSTANDING WHERE THE </a:t>
            </a:r>
            <a:endParaRPr b="1" sz="1700">
              <a:solidFill>
                <a:srgbClr val="D0E70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D0E702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TARGET RESIDES AND FROM WHERE</a:t>
            </a:r>
            <a:r>
              <a:rPr b="1" lang="en" sz="17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.</a:t>
            </a:r>
            <a:endParaRPr b="1" sz="17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5"/>
                </a:solidFill>
                <a:latin typeface="Inria Sans"/>
                <a:ea typeface="Inria Sans"/>
                <a:cs typeface="Inria Sans"/>
                <a:sym typeface="Inria Sans"/>
              </a:rPr>
              <a:t>INQUEST (C)</a:t>
            </a:r>
            <a:endParaRPr b="1" sz="1700">
              <a:solidFill>
                <a:schemeClr val="accent5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5"/>
                </a:solidFill>
                <a:latin typeface="Inria Sans"/>
                <a:ea typeface="Inria Sans"/>
                <a:cs typeface="Inria Sans"/>
                <a:sym typeface="Inria Sans"/>
              </a:rPr>
              <a:t>INTERACTION (A/B &lt;&gt; B/A)</a:t>
            </a:r>
            <a:endParaRPr b="1" sz="1700">
              <a:solidFill>
                <a:schemeClr val="accent5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5"/>
                </a:solidFill>
                <a:latin typeface="Inria Sans"/>
                <a:ea typeface="Inria Sans"/>
                <a:cs typeface="Inria Sans"/>
                <a:sym typeface="Inria Sans"/>
              </a:rPr>
              <a:t>INTERVENTION (X/Y/Z) </a:t>
            </a:r>
            <a:endParaRPr b="1" sz="1700">
              <a:solidFill>
                <a:schemeClr val="accent5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AGENDA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241750" y="1985275"/>
            <a:ext cx="66813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9250" lvl="0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YOU NEED TO KNOW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SECURITY ANALYSIS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OPERATIONAL SECURITY METRICS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TRUST ANALYSIS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WORKFLOW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20" name="Google Shape;220;p13"/>
          <p:cNvGrpSpPr/>
          <p:nvPr/>
        </p:nvGrpSpPr>
        <p:grpSpPr>
          <a:xfrm>
            <a:off x="7227143" y="4630429"/>
            <a:ext cx="1336824" cy="316035"/>
            <a:chOff x="3042485" y="5594633"/>
            <a:chExt cx="2159652" cy="510557"/>
          </a:xfrm>
        </p:grpSpPr>
        <p:sp>
          <p:nvSpPr>
            <p:cNvPr id="221" name="Google Shape;221;p13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TRIFECTA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02" name="Google Shape;402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1"/>
          <p:cNvSpPr txBox="1"/>
          <p:nvPr/>
        </p:nvSpPr>
        <p:spPr>
          <a:xfrm>
            <a:off x="622750" y="2061475"/>
            <a:ext cx="86574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DO CURRENT OPERATIONS WORK?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DO THEY WORK DIFFERENTLY FROM HOW MANAGEMENT THINKS THEY WORK?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DO THEY NEED TO WORK?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9" name="Google Shape;40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38" y="385642"/>
            <a:ext cx="8096100" cy="4372200"/>
          </a:xfrm>
          <a:prstGeom prst="rect">
            <a:avLst/>
          </a:prstGeom>
          <a:noFill/>
          <a:ln>
            <a:noFill/>
          </a:ln>
          <a:effectLst>
            <a:outerShdw blurRad="542925" rotWithShape="0" algn="bl" dir="13980000" dist="504825">
              <a:schemeClr val="lt1">
                <a:alpha val="0"/>
              </a:scheme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Test results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15" name="Google Shape;415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33"/>
          <p:cNvSpPr txBox="1"/>
          <p:nvPr/>
        </p:nvSpPr>
        <p:spPr>
          <a:xfrm>
            <a:off x="710300" y="1326700"/>
            <a:ext cx="8433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1. DATE AND TIME OF TEST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2. DURATION OF TEST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3. NAMES OF RESPONSIBLE ANALYSTS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4. TEST TYPE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5. SCOPE OF TEST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6. INDEX (METHOD OF TARGET ENUMERATION)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7. CHANNEL TESTED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8. TEST VECTOR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9. ATTACK SURFACE METRIC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10. WHICH TESTS HAVE BEEN COMPLETED, NOT COMPLETED, OR PARTIALLY COMPLETED, AND TO WHAT EXTENT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11. ANY ISSUES REGARDING THE TEST AND THE VALIDITY OF THE RESULTS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12. ANY PROCESSES WHICH INFLUENCE THE SECURITY LIMITATIONS 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b="1" lang="en" sz="12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13. ANY UNKNOWNS OR ANOMALIES</a:t>
            </a:r>
            <a:endParaRPr b="1" sz="12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FALLACIES OF TESTING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22" name="Google Shape;42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34"/>
          <p:cNvSpPr txBox="1"/>
          <p:nvPr/>
        </p:nvSpPr>
        <p:spPr>
          <a:xfrm>
            <a:off x="246050" y="963375"/>
            <a:ext cx="88044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NOTHING IS EVER 100% SECURE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3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 THIS FAILS TO TAKE TIME AND CONDITIONS INTO REGARD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EVEN IF YOU ARE SECURE, IF AN ATTACKER WANTS IN BADLY ENOUGH THEY’LL GET IN.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THIS IMPLIES ATTACKERS DID NOT “WANT IT” BADLY ENOUGH BESIDES, ”GET IN” IS A VERY BROAD UNDERSTANDING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THERE IS NO PERFECT SECURITY.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THERE CAN BE PERFECT SECURITY FOR THE REQUIREMENTS AS COVERED BY TESTS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SECURITY IS A PROCESS NOT A PRODUCT.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🧊IT CAN BE BOTH AND MORE!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METRICS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429" name="Google Shape;429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5"/>
          <p:cNvSpPr txBox="1"/>
          <p:nvPr/>
        </p:nvSpPr>
        <p:spPr>
          <a:xfrm>
            <a:off x="254225" y="1206800"/>
            <a:ext cx="88044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RAV CALC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POROSITY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+ CONTROLS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+ LIMITATIONS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ACTUAL SECURITY %</a:t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ON ITERATIONS, THIS NEEDS TO RISE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SEE EXCEL FILE “006 RAV CALC.XLSX”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type="ctrTitle"/>
          </p:nvPr>
        </p:nvSpPr>
        <p:spPr>
          <a:xfrm>
            <a:off x="1823925" y="2294975"/>
            <a:ext cx="7320000" cy="6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WHAT YOU NEED TO KNOW</a:t>
            </a:r>
            <a:r>
              <a:rPr lang="en"/>
              <a:t> ?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42" name="Google Shape;242;p14"/>
          <p:cNvGrpSpPr/>
          <p:nvPr/>
        </p:nvGrpSpPr>
        <p:grpSpPr>
          <a:xfrm>
            <a:off x="883271" y="2232298"/>
            <a:ext cx="558852" cy="678897"/>
            <a:chOff x="5526246" y="1011207"/>
            <a:chExt cx="592758" cy="720086"/>
          </a:xfrm>
        </p:grpSpPr>
        <p:sp>
          <p:nvSpPr>
            <p:cNvPr id="243" name="Google Shape;243;p14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What you need to know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241750" y="1985275"/>
            <a:ext cx="8804400" cy="30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9250" lvl="0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ALL ABOUT OPSEC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MOVE ASSET AS FAR FROM THREAT AS POSSIBLE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NEUTRALISE THREAT (BY INPUT SANITISATION I.E.)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DESTROY THE THREAT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100% SECURITY IS POSSIBLE IF WE CAN COVER THAT THE THREAD AND ASSET ARE SEPERATED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           </a:t>
            </a:r>
            <a:r>
              <a:rPr lang="en" sz="13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📌</a:t>
            </a:r>
            <a:r>
              <a:rPr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IN PRACTICE, NEARLY IMPOSSIBLE.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  <a:p>
            <a:pPr indent="0" lvl="0" marL="1371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What you need to know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1" name="Google Shape;261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241750" y="1985275"/>
            <a:ext cx="8804400" cy="18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9250" lvl="0" marL="9144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CONTACT BETWEEN ASSET AND OUTSIDE WORLD SOMETIMES REQUIRED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EVERY ENTRY ENTRY POINT INCREASES “POROSITY”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MORE ”POROSITY” = LESS SECURITY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“PORE” CAN BE “VISIBILITY” , “ACCESS” OR “TRUST”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ASSETS CAN BE ACCESS THROUGH PORES WITH VARIOUS CONTROLS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ctrTitle"/>
          </p:nvPr>
        </p:nvSpPr>
        <p:spPr>
          <a:xfrm>
            <a:off x="1823925" y="2218775"/>
            <a:ext cx="7320000" cy="6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 strike="sngStrike">
                <a:solidFill>
                  <a:srgbClr val="B80E0F"/>
                </a:solidFill>
                <a:latin typeface="Inria Sans"/>
                <a:ea typeface="Inria Sans"/>
                <a:cs typeface="Inria Sans"/>
                <a:sym typeface="Inria Sans"/>
              </a:rPr>
              <a:t>12</a:t>
            </a:r>
            <a:r>
              <a:rPr lang="en" sz="4700"/>
              <a:t> 10 CONTROLS</a:t>
            </a:r>
            <a:endParaRPr sz="4700"/>
          </a:p>
        </p:txBody>
      </p:sp>
      <p:sp>
        <p:nvSpPr>
          <p:cNvPr id="268" name="Google Shape;268;p17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69" name="Google Shape;269;p17"/>
          <p:cNvGrpSpPr/>
          <p:nvPr/>
        </p:nvGrpSpPr>
        <p:grpSpPr>
          <a:xfrm>
            <a:off x="883271" y="2232298"/>
            <a:ext cx="558852" cy="678897"/>
            <a:chOff x="5526246" y="1011207"/>
            <a:chExt cx="592758" cy="720086"/>
          </a:xfrm>
        </p:grpSpPr>
        <p:sp>
          <p:nvSpPr>
            <p:cNvPr id="270" name="Google Shape;270;p1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7"/>
          <p:cNvSpPr txBox="1"/>
          <p:nvPr/>
        </p:nvSpPr>
        <p:spPr>
          <a:xfrm>
            <a:off x="1823925" y="2784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WE LOST 2 ALONG THE WAY</a:t>
            </a:r>
            <a:endParaRPr sz="17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strike="sngStrike">
              <a:solidFill>
                <a:srgbClr val="B80E0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sngStrike">
                <a:solidFill>
                  <a:srgbClr val="B80E0F"/>
                </a:solidFill>
                <a:latin typeface="Bungee"/>
                <a:ea typeface="Bungee"/>
                <a:cs typeface="Bungee"/>
                <a:sym typeface="Bungee"/>
              </a:rPr>
              <a:t>12 </a:t>
            </a:r>
            <a:r>
              <a:rPr lang="en" sz="2000">
                <a:latin typeface="Bungee"/>
                <a:ea typeface="Bungee"/>
                <a:cs typeface="Bungee"/>
                <a:sym typeface="Bungee"/>
              </a:rPr>
              <a:t>10 CONTROLS - INTERACTIVE</a:t>
            </a:r>
            <a:endParaRPr sz="5400">
              <a:solidFill>
                <a:srgbClr val="B80E0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2" name="Google Shape;282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808350" y="1892650"/>
            <a:ext cx="7832100" cy="24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AUTHENTICATION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INDEMNIFICATION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”CONTRACT” ENFORCED BETWEEN ASSET AND THE INTERACTING PARTIES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RESILIENCE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SUBJUGATION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ASSURES INTERACTIONS CAN ONLY OCCUR ACCORDING TO DEFINED PROCESS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CONTINUITY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strike="sngStrike">
              <a:solidFill>
                <a:srgbClr val="B80E0F"/>
              </a:solidFill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strike="sngStrike">
                <a:solidFill>
                  <a:srgbClr val="B80E0F"/>
                </a:solidFill>
                <a:latin typeface="Bungee"/>
                <a:ea typeface="Bungee"/>
                <a:cs typeface="Bungee"/>
                <a:sym typeface="Bungee"/>
              </a:rPr>
              <a:t>12 </a:t>
            </a:r>
            <a:r>
              <a:rPr lang="en" sz="2000">
                <a:latin typeface="Bungee"/>
                <a:ea typeface="Bungee"/>
                <a:cs typeface="Bungee"/>
                <a:sym typeface="Bungee"/>
              </a:rPr>
              <a:t>10 CONTROLS - INTERACTIVE</a:t>
            </a:r>
            <a:endParaRPr sz="5400">
              <a:solidFill>
                <a:srgbClr val="B80E0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9" name="Google Shape;289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19"/>
          <p:cNvSpPr txBox="1"/>
          <p:nvPr/>
        </p:nvSpPr>
        <p:spPr>
          <a:xfrm>
            <a:off x="808350" y="1892650"/>
            <a:ext cx="7832100" cy="24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AUTHENTICATION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INDEMNIFICATION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”CONTRACT” ENFORCED BETWEEN ASSET AND THE INTERACTING PARTIES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RESILIENCE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SUBJUGATION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ASSURES INTERACTIONS CAN ONLY OCCUR ACCORDING TO DEFINED PROCESS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CONTINUITY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/>
          <p:nvPr>
            <p:ph type="ctrTitle"/>
          </p:nvPr>
        </p:nvSpPr>
        <p:spPr>
          <a:xfrm>
            <a:off x="1823925" y="22187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OBJECTIVES VS CONTROLS</a:t>
            </a:r>
            <a:endParaRPr sz="4700"/>
          </a:p>
        </p:txBody>
      </p:sp>
      <p:sp>
        <p:nvSpPr>
          <p:cNvPr id="296" name="Google Shape;296;p20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97" name="Google Shape;297;p20"/>
          <p:cNvGrpSpPr/>
          <p:nvPr/>
        </p:nvGrpSpPr>
        <p:grpSpPr>
          <a:xfrm>
            <a:off x="877422" y="2299632"/>
            <a:ext cx="570564" cy="544232"/>
            <a:chOff x="8338678" y="5506443"/>
            <a:chExt cx="720227" cy="686988"/>
          </a:xfrm>
        </p:grpSpPr>
        <p:sp>
          <p:nvSpPr>
            <p:cNvPr id="298" name="Google Shape;298;p2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0"/>
          <p:cNvSpPr txBox="1"/>
          <p:nvPr/>
        </p:nvSpPr>
        <p:spPr>
          <a:xfrm>
            <a:off x="1763475" y="2767675"/>
            <a:ext cx="728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WHAT TO DO WHEN AND WHY</a:t>
            </a:r>
            <a:endParaRPr sz="17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