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Inria Sans"/>
      <p:regular r:id="rId17"/>
      <p:bold r:id="rId18"/>
      <p:italic r:id="rId19"/>
      <p:boldItalic r:id="rId20"/>
    </p:embeddedFont>
    <p:embeddedFont>
      <p:font typeface="Saira SemiCondensed Medium"/>
      <p:regular r:id="rId21"/>
      <p:bold r:id="rId22"/>
    </p:embeddedFont>
    <p:embeddedFont>
      <p:font typeface="Titillium Web"/>
      <p:regular r:id="rId23"/>
      <p:bold r:id="rId24"/>
      <p:italic r:id="rId25"/>
      <p:boldItalic r:id="rId26"/>
    </p:embeddedFont>
    <p:embeddedFont>
      <p:font typeface="Saira SemiCondensed SemiBold"/>
      <p:regular r:id="rId27"/>
      <p:bold r:id="rId28"/>
    </p:embeddedFont>
    <p:embeddedFont>
      <p:font typeface="Bungee"/>
      <p:regular r:id="rId29"/>
    </p:embeddedFont>
    <p:embeddedFont>
      <p:font typeface="Inria Sans Light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-boldItalic.fntdata"/><Relationship Id="rId22" Type="http://schemas.openxmlformats.org/officeDocument/2006/relationships/font" Target="fonts/SairaSemiCondensedMedium-bold.fntdata"/><Relationship Id="rId21" Type="http://schemas.openxmlformats.org/officeDocument/2006/relationships/font" Target="fonts/SairaSemiCondensedMedium-regular.fntdata"/><Relationship Id="rId24" Type="http://schemas.openxmlformats.org/officeDocument/2006/relationships/font" Target="fonts/TitilliumWeb-bold.fntdata"/><Relationship Id="rId23" Type="http://schemas.openxmlformats.org/officeDocument/2006/relationships/font" Target="fonts/TitilliumWeb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TitilliumWeb-boldItalic.fntdata"/><Relationship Id="rId25" Type="http://schemas.openxmlformats.org/officeDocument/2006/relationships/font" Target="fonts/TitilliumWeb-italic.fntdata"/><Relationship Id="rId28" Type="http://schemas.openxmlformats.org/officeDocument/2006/relationships/font" Target="fonts/SairaSemiCondensedSemiBold-bold.fntdata"/><Relationship Id="rId27" Type="http://schemas.openxmlformats.org/officeDocument/2006/relationships/font" Target="fonts/SairaSemiCondensedSemiBo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Bungee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InriaSansLight-bold.fntdata"/><Relationship Id="rId30" Type="http://schemas.openxmlformats.org/officeDocument/2006/relationships/font" Target="fonts/InriaSansLight-regular.fntdata"/><Relationship Id="rId11" Type="http://schemas.openxmlformats.org/officeDocument/2006/relationships/slide" Target="slides/slide7.xml"/><Relationship Id="rId33" Type="http://schemas.openxmlformats.org/officeDocument/2006/relationships/font" Target="fonts/InriaSansLight-boldItalic.fntdata"/><Relationship Id="rId10" Type="http://schemas.openxmlformats.org/officeDocument/2006/relationships/slide" Target="slides/slide6.xml"/><Relationship Id="rId32" Type="http://schemas.openxmlformats.org/officeDocument/2006/relationships/font" Target="fonts/InriaSansLight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InriaSans-regular.fntdata"/><Relationship Id="rId16" Type="http://schemas.openxmlformats.org/officeDocument/2006/relationships/slide" Target="slides/slide12.xml"/><Relationship Id="rId19" Type="http://schemas.openxmlformats.org/officeDocument/2006/relationships/font" Target="fonts/InriaSans-italic.fntdata"/><Relationship Id="rId1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2f531f017d_0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2f531f01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2f531f017d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2f531f017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2f531f017d_0_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2f531f017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2f59b4f4ad_0_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2f59b4f4a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2839de7f4c_0_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2839de7f4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2839de7f4c_0_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2839de7f4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2839de7f4c_0_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2839de7f4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2f531f017d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2f531f01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2f59b4f4ad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2f59b4f4a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2f59b4f4ad_0_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2f59b4f4a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 txBox="1"/>
          <p:nvPr>
            <p:ph type="ctrTitle"/>
          </p:nvPr>
        </p:nvSpPr>
        <p:spPr>
          <a:xfrm>
            <a:off x="1823925" y="1991825"/>
            <a:ext cx="70281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PTES - Intelligence gathering</a:t>
            </a:r>
            <a:endParaRPr/>
          </a:p>
        </p:txBody>
      </p:sp>
      <p:pic>
        <p:nvPicPr>
          <p:cNvPr id="199" name="Google Shape;199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2"/>
          <p:cNvSpPr/>
          <p:nvPr/>
        </p:nvSpPr>
        <p:spPr>
          <a:xfrm rot="10800000">
            <a:off x="3593200" y="3263150"/>
            <a:ext cx="2168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1" name="Google Shape;201;p12"/>
          <p:cNvGrpSpPr/>
          <p:nvPr/>
        </p:nvGrpSpPr>
        <p:grpSpPr>
          <a:xfrm>
            <a:off x="3382706" y="3151623"/>
            <a:ext cx="328471" cy="594764"/>
            <a:chOff x="4556125" y="630237"/>
            <a:chExt cx="3081338" cy="5568950"/>
          </a:xfrm>
        </p:grpSpPr>
        <p:sp>
          <p:nvSpPr>
            <p:cNvPr id="202" name="Google Shape;202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2"/>
          <p:cNvSpPr txBox="1"/>
          <p:nvPr/>
        </p:nvSpPr>
        <p:spPr>
          <a:xfrm>
            <a:off x="3711175" y="3195050"/>
            <a:ext cx="2488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02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Covert gathering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71" name="Google Shape;271;p2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2" name="Google Shape;272;p21"/>
          <p:cNvSpPr txBox="1"/>
          <p:nvPr/>
        </p:nvSpPr>
        <p:spPr>
          <a:xfrm>
            <a:off x="1033875" y="2146000"/>
            <a:ext cx="66813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On-site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Off-site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Footprinting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78" name="Google Shape;278;p22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9" name="Google Shape;279;p22"/>
          <p:cNvSpPr txBox="1"/>
          <p:nvPr/>
        </p:nvSpPr>
        <p:spPr>
          <a:xfrm>
            <a:off x="1033875" y="2146000"/>
            <a:ext cx="6681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External footprints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Passive (WHOIS lookup for example)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Active (Port scan for example)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Internal footprints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Passive (Packet sniffing)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Active (VoIP monitoring)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3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Identify protection mechanisms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85" name="Google Shape;285;p2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6" name="Google Shape;286;p23"/>
          <p:cNvSpPr txBox="1"/>
          <p:nvPr/>
        </p:nvSpPr>
        <p:spPr>
          <a:xfrm>
            <a:off x="1033875" y="2146000"/>
            <a:ext cx="66813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Network based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Host based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App. level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Storage level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User protections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Levels of gathering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5" name="Google Shape;215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6" name="Google Shape;216;p13"/>
          <p:cNvSpPr txBox="1"/>
          <p:nvPr/>
        </p:nvSpPr>
        <p:spPr>
          <a:xfrm>
            <a:off x="651600" y="2267650"/>
            <a:ext cx="6681300" cy="2547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1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Compliance driven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Mainly automated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2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Best practice level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Distilled from level 1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Requires business understanding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3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Levels of gathering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22" name="Google Shape;222;p1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3" name="Google Shape;223;p14"/>
          <p:cNvSpPr txBox="1"/>
          <p:nvPr/>
        </p:nvSpPr>
        <p:spPr>
          <a:xfrm>
            <a:off x="651600" y="2267650"/>
            <a:ext cx="6681300" cy="2547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1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2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Level 3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State sponsored level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Much more advanced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Distilled from level 1 and 2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Intelligence gathering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29" name="Google Shape;229;p1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0" name="Google Shape;230;p15"/>
          <p:cNvSpPr txBox="1"/>
          <p:nvPr/>
        </p:nvSpPr>
        <p:spPr>
          <a:xfrm>
            <a:off x="660300" y="2015675"/>
            <a:ext cx="6681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What is it?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Perform recon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Gather information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Why do it?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Determine entry points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What is it not?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May not be accurate or timely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Target selection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36" name="Google Shape;236;p1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7" name="Google Shape;237;p16"/>
          <p:cNvSpPr txBox="1"/>
          <p:nvPr/>
        </p:nvSpPr>
        <p:spPr>
          <a:xfrm>
            <a:off x="1033875" y="2146000"/>
            <a:ext cx="66813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We need to name and identify our targets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Identify all </a:t>
            </a: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auxiliary</a:t>
            </a: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 TLDs and branches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Consider target limitations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Consider the length of a test 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Consider the end goal of a test 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OSINT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43" name="Google Shape;243;p1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4" name="Google Shape;244;p17"/>
          <p:cNvSpPr txBox="1"/>
          <p:nvPr/>
        </p:nvSpPr>
        <p:spPr>
          <a:xfrm>
            <a:off x="1033875" y="2146000"/>
            <a:ext cx="6681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Passive information gathering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Semi-passive information gathering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Active information gathering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/>
        </p:nvSpPr>
        <p:spPr>
          <a:xfrm>
            <a:off x="1033875" y="2146000"/>
            <a:ext cx="66813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Physical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Locations (L1)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Perseverance (L1)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Relationships (L1)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Logical (L1-3)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50" name="Google Shape;250;p18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OSINT on corp level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51" name="Google Shape;251;p1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"/>
          <p:cNvSpPr txBox="1"/>
          <p:nvPr/>
        </p:nvSpPr>
        <p:spPr>
          <a:xfrm>
            <a:off x="1033875" y="2146000"/>
            <a:ext cx="6681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Electronic (L1-2)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Infrastructure assets (L1-2)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Financial (L1-3)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57" name="Google Shape;257;p19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OSINT on corp level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58" name="Google Shape;258;p1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 txBox="1"/>
          <p:nvPr/>
        </p:nvSpPr>
        <p:spPr>
          <a:xfrm>
            <a:off x="1033875" y="2146000"/>
            <a:ext cx="6681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Look for employees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History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Social networks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Internet presence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Physical info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Mobile footprints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1" marL="13716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20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“For pay” Services</a:t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64" name="Google Shape;264;p20"/>
          <p:cNvSpPr txBox="1"/>
          <p:nvPr>
            <p:ph type="title"/>
          </p:nvPr>
        </p:nvSpPr>
        <p:spPr>
          <a:xfrm>
            <a:off x="1207850" y="855500"/>
            <a:ext cx="7619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OSINT on Individual level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65" name="Google Shape;265;p2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