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Inria Sans"/>
      <p:regular r:id="rId24"/>
      <p:bold r:id="rId25"/>
      <p:italic r:id="rId26"/>
      <p:boldItalic r:id="rId27"/>
    </p:embeddedFont>
    <p:embeddedFont>
      <p:font typeface="Saira SemiCondensed Medium"/>
      <p:regular r:id="rId28"/>
      <p:bold r:id="rId29"/>
    </p:embeddedFont>
    <p:embeddedFont>
      <p:font typeface="Titillium Web"/>
      <p:regular r:id="rId30"/>
      <p:bold r:id="rId31"/>
      <p:italic r:id="rId32"/>
      <p:boldItalic r:id="rId33"/>
    </p:embeddedFont>
    <p:embeddedFont>
      <p:font typeface="Saira SemiCondensed SemiBold"/>
      <p:regular r:id="rId34"/>
      <p:bold r:id="rId35"/>
    </p:embeddedFont>
    <p:embeddedFont>
      <p:font typeface="Bungee"/>
      <p:regular r:id="rId36"/>
    </p:embeddedFont>
    <p:embeddedFont>
      <p:font typeface="Inria Sans Ligh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riaSansLight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InriaSans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InriaSans-italic.fntdata"/><Relationship Id="rId25" Type="http://schemas.openxmlformats.org/officeDocument/2006/relationships/font" Target="fonts/InriaSans-bold.fntdata"/><Relationship Id="rId28" Type="http://schemas.openxmlformats.org/officeDocument/2006/relationships/font" Target="fonts/SairaSemiCondensedMedium-regular.fntdata"/><Relationship Id="rId27" Type="http://schemas.openxmlformats.org/officeDocument/2006/relationships/font" Target="fonts/Inria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airaSemiCondensed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TitilliumWeb-bold.fntdata"/><Relationship Id="rId30" Type="http://schemas.openxmlformats.org/officeDocument/2006/relationships/font" Target="fonts/TitilliumWeb-regular.fntdata"/><Relationship Id="rId11" Type="http://schemas.openxmlformats.org/officeDocument/2006/relationships/slide" Target="slides/slide7.xml"/><Relationship Id="rId33" Type="http://schemas.openxmlformats.org/officeDocument/2006/relationships/font" Target="fonts/TitilliumWeb-boldItalic.fntdata"/><Relationship Id="rId10" Type="http://schemas.openxmlformats.org/officeDocument/2006/relationships/slide" Target="slides/slide6.xml"/><Relationship Id="rId32" Type="http://schemas.openxmlformats.org/officeDocument/2006/relationships/font" Target="fonts/TitilliumWeb-italic.fntdata"/><Relationship Id="rId13" Type="http://schemas.openxmlformats.org/officeDocument/2006/relationships/slide" Target="slides/slide9.xml"/><Relationship Id="rId35" Type="http://schemas.openxmlformats.org/officeDocument/2006/relationships/font" Target="fonts/SairaSemiCondensedSemiBold-bold.fntdata"/><Relationship Id="rId12" Type="http://schemas.openxmlformats.org/officeDocument/2006/relationships/slide" Target="slides/slide8.xml"/><Relationship Id="rId34" Type="http://schemas.openxmlformats.org/officeDocument/2006/relationships/font" Target="fonts/SairaSemiCondensedSemiBold-regular.fntdata"/><Relationship Id="rId15" Type="http://schemas.openxmlformats.org/officeDocument/2006/relationships/slide" Target="slides/slide11.xml"/><Relationship Id="rId37" Type="http://schemas.openxmlformats.org/officeDocument/2006/relationships/font" Target="fonts/InriaSansLight-regular.fntdata"/><Relationship Id="rId14" Type="http://schemas.openxmlformats.org/officeDocument/2006/relationships/slide" Target="slides/slide10.xml"/><Relationship Id="rId36" Type="http://schemas.openxmlformats.org/officeDocument/2006/relationships/font" Target="fonts/Bungee-regular.fntdata"/><Relationship Id="rId17" Type="http://schemas.openxmlformats.org/officeDocument/2006/relationships/slide" Target="slides/slide13.xml"/><Relationship Id="rId39" Type="http://schemas.openxmlformats.org/officeDocument/2006/relationships/font" Target="fonts/InriaSansLight-italic.fntdata"/><Relationship Id="rId16" Type="http://schemas.openxmlformats.org/officeDocument/2006/relationships/slide" Target="slides/slide12.xml"/><Relationship Id="rId38" Type="http://schemas.openxmlformats.org/officeDocument/2006/relationships/font" Target="fonts/InriaSansLigh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f531f017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2f531f017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f531f017d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2f531f017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f531f017d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2f531f017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2f531f017d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2f531f017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f531f017d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2f531f017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f531f017d_0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2f531f017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2f531f017d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2f531f017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2f531f017d_0_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2f531f017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2f531f017d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2f531f017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2f531f017d_0_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2f531f017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839de7f4c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839de7f4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839de7f4c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839de7f4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839de7f4c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2839de7f4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f531f017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2f531f01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f531f017d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2f531f017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f531f017d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f531f017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f531f017d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2f531f017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>
            <p:ph type="ctrTitle"/>
          </p:nvPr>
        </p:nvSpPr>
        <p:spPr>
          <a:xfrm>
            <a:off x="1823925" y="1991825"/>
            <a:ext cx="7028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PTES - Pré-engagement</a:t>
            </a:r>
            <a:endParaRPr/>
          </a:p>
        </p:txBody>
      </p:sp>
      <p:pic>
        <p:nvPicPr>
          <p:cNvPr id="199" name="Google Shape;19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/>
          <p:nvPr/>
        </p:nvSpPr>
        <p:spPr>
          <a:xfrm rot="10800000">
            <a:off x="3593200" y="3263150"/>
            <a:ext cx="2168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12"/>
          <p:cNvGrpSpPr/>
          <p:nvPr/>
        </p:nvGrpSpPr>
        <p:grpSpPr>
          <a:xfrm>
            <a:off x="3382706" y="3151623"/>
            <a:ext cx="328471" cy="594764"/>
            <a:chOff x="4556125" y="630237"/>
            <a:chExt cx="3081338" cy="5568950"/>
          </a:xfrm>
        </p:grpSpPr>
        <p:sp>
          <p:nvSpPr>
            <p:cNvPr id="202" name="Google Shape;202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2"/>
          <p:cNvSpPr txBox="1"/>
          <p:nvPr/>
        </p:nvSpPr>
        <p:spPr>
          <a:xfrm>
            <a:off x="3711175" y="3195050"/>
            <a:ext cx="248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01 / INTRO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Social engineering pretexts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71" name="Google Shape;271;p2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21"/>
          <p:cNvSpPr txBox="1"/>
          <p:nvPr/>
        </p:nvSpPr>
        <p:spPr>
          <a:xfrm>
            <a:off x="1033875" y="2146000"/>
            <a:ext cx="66813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Determine what is allowed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Sex, Drugs and rock &amp; work best for social engineering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Might not be appropriate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DOS testing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78" name="Google Shape;278;p2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22"/>
          <p:cNvSpPr txBox="1"/>
          <p:nvPr/>
        </p:nvSpPr>
        <p:spPr>
          <a:xfrm>
            <a:off x="1033875" y="2146000"/>
            <a:ext cx="6681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Make sure you are allowed to test for DoS attacks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Payment terms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85" name="Google Shape;285;p2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23"/>
          <p:cNvSpPr txBox="1"/>
          <p:nvPr/>
        </p:nvSpPr>
        <p:spPr>
          <a:xfrm>
            <a:off x="1033875" y="2146000"/>
            <a:ext cx="66813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By default, payment follows 30 days after report delivery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Usually a % fine per month not paid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Recurring payments are an option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Usually long term engagements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 deposit might be agreed upon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Up to 50% of bill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Goals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92" name="Google Shape;292;p2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24"/>
          <p:cNvSpPr txBox="1"/>
          <p:nvPr/>
        </p:nvSpPr>
        <p:spPr>
          <a:xfrm>
            <a:off x="1033875" y="2146000"/>
            <a:ext cx="6681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Primary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Always organisation focussed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Secondary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Compliance focussed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Business goals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Lines of communication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99" name="Google Shape;299;p2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25"/>
          <p:cNvSpPr txBox="1"/>
          <p:nvPr/>
        </p:nvSpPr>
        <p:spPr>
          <a:xfrm>
            <a:off x="1033875" y="2146000"/>
            <a:ext cx="66813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Emergency contact info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All pentesters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Test managers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2 tech contacts at the client and every sub-organisation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Upper management or a business contact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Incident reporting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06" name="Google Shape;306;p2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26"/>
          <p:cNvSpPr txBox="1"/>
          <p:nvPr/>
        </p:nvSpPr>
        <p:spPr>
          <a:xfrm>
            <a:off x="1033875" y="2146000"/>
            <a:ext cx="66813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Think of incident response as well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Define an incident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“a violation or imminent threat of violation of computer security policies, acceptable use policies, or standard security practices.”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According to NIST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Status reporting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13" name="Google Shape;313;p2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27"/>
          <p:cNvSpPr txBox="1"/>
          <p:nvPr/>
        </p:nvSpPr>
        <p:spPr>
          <a:xfrm>
            <a:off x="1033875" y="2146000"/>
            <a:ext cx="66813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Frequency and manner of reporting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Based on length of engagement usually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Very important, do not chronically postpone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Skipping is very unprofessional 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Secure communications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20" name="Google Shape;320;p2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28"/>
          <p:cNvSpPr txBox="1"/>
          <p:nvPr/>
        </p:nvSpPr>
        <p:spPr>
          <a:xfrm>
            <a:off x="1033875" y="2146000"/>
            <a:ext cx="6681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Use PGP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Add passwords to files or put in AEG encrypted ZIP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Secure mailboxes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Don’t text, call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Face-2-Face </a:t>
            </a: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preferred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9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Rules of engagement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27" name="Google Shape;327;p2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9"/>
          <p:cNvSpPr txBox="1"/>
          <p:nvPr/>
        </p:nvSpPr>
        <p:spPr>
          <a:xfrm>
            <a:off x="1033875" y="2146000"/>
            <a:ext cx="6681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Define HOW to hack instead of WHAT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Timeline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Locations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Evidence handling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Status meetings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Rules of engagement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334" name="Google Shape;334;p3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30"/>
          <p:cNvSpPr txBox="1"/>
          <p:nvPr/>
        </p:nvSpPr>
        <p:spPr>
          <a:xfrm>
            <a:off x="1033875" y="2146000"/>
            <a:ext cx="668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Time of day of testing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Permissions to test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Legal considerations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Scope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5" name="Google Shape;215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651600" y="2267650"/>
            <a:ext cx="6681300" cy="174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55600" lvl="0" marL="9144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If not well-defined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Scope creep is an issue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Legal trouble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Unsatisfied customers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Time estimation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22" name="Google Shape;222;p1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660300" y="2015675"/>
            <a:ext cx="668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Largely experience based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When done, add 20% buffer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If buffer not needed, simply do not bill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Define an end date 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Scoping meeting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29" name="Google Shape;229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15"/>
          <p:cNvSpPr txBox="1"/>
          <p:nvPr/>
        </p:nvSpPr>
        <p:spPr>
          <a:xfrm>
            <a:off x="1033875" y="2146000"/>
            <a:ext cx="6681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Takes place after contract signing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Discussion of what will be tested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Verify assumptions made during HLE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Determine geographic laws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Additional hourly charge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6" name="Google Shape;236;p1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16"/>
          <p:cNvSpPr txBox="1"/>
          <p:nvPr/>
        </p:nvSpPr>
        <p:spPr>
          <a:xfrm>
            <a:off x="1033875" y="2146000"/>
            <a:ext cx="66813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Scope creep should be charged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Ad hoc additions might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Be documented poorly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Contain an incomplete risk analysis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Might not be analyzed legally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Questionares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43" name="Google Shape;243;p1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1033875" y="2146000"/>
            <a:ext cx="6681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 list of questions that should be asked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See addition documentation in course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Scope creep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0" name="Google Shape;250;p1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18"/>
          <p:cNvSpPr txBox="1"/>
          <p:nvPr/>
        </p:nvSpPr>
        <p:spPr>
          <a:xfrm>
            <a:off x="1033875" y="2146000"/>
            <a:ext cx="66813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How to react when it happens?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Requests for a</a:t>
            </a: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dditional</a:t>
            </a: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 work is a compliment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Don’t be afraid to ask for compensation beforehand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Treat existing customers well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2" marL="18288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Give them a discount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2" marL="18288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Value long term relationships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Specify start and end date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7" name="Google Shape;257;p1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" name="Google Shape;258;p19"/>
          <p:cNvSpPr txBox="1"/>
          <p:nvPr/>
        </p:nvSpPr>
        <p:spPr>
          <a:xfrm>
            <a:off x="1033875" y="2146000"/>
            <a:ext cx="66813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Validate timeframe before attacking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The work is not paid for until it is done!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1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This includes retests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Add simple timeboxes to restesting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/>
          <p:nvPr>
            <p:ph type="title"/>
          </p:nvPr>
        </p:nvSpPr>
        <p:spPr>
          <a:xfrm>
            <a:off x="1207850" y="855500"/>
            <a:ext cx="7619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ungee"/>
                <a:ea typeface="Bungee"/>
                <a:cs typeface="Bungee"/>
                <a:sym typeface="Bungee"/>
              </a:rPr>
              <a:t>Third parties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64" name="Google Shape;264;p2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1033875" y="2146000"/>
            <a:ext cx="66813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Cloud providers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ISPs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MSSps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Country laws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