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14"/>
  </p:notesMasterIdLst>
  <p:sldIdLst>
    <p:sldId id="256" r:id="rId2"/>
    <p:sldId id="297" r:id="rId3"/>
    <p:sldId id="305" r:id="rId4"/>
    <p:sldId id="300" r:id="rId5"/>
    <p:sldId id="299" r:id="rId6"/>
    <p:sldId id="301" r:id="rId7"/>
    <p:sldId id="302" r:id="rId8"/>
    <p:sldId id="303" r:id="rId9"/>
    <p:sldId id="304" r:id="rId10"/>
    <p:sldId id="306" r:id="rId11"/>
    <p:sldId id="298" r:id="rId12"/>
    <p:sldId id="296" r:id="rId13"/>
  </p:sldIdLst>
  <p:sldSz cx="9144000" cy="5143500" type="screen16x9"/>
  <p:notesSz cx="6858000" cy="9144000"/>
  <p:embeddedFontLst>
    <p:embeddedFont>
      <p:font typeface="Roboto Condensed" panose="020B0604020202020204" charset="0"/>
      <p:regular r:id="rId15"/>
      <p:bold r:id="rId16"/>
      <p:italic r:id="rId17"/>
      <p:boldItalic r:id="rId18"/>
    </p:embeddedFont>
    <p:embeddedFont>
      <p:font typeface="Roboto Condensed Light" panose="020B0604020202020204" charset="0"/>
      <p:regular r:id="rId19"/>
      <p:bold r:id="rId20"/>
      <p:italic r:id="rId21"/>
      <p:boldItalic r:id="rId22"/>
    </p:embeddedFont>
    <p:embeddedFont>
      <p:font typeface="Arvo" panose="020B0604020202020204" charset="0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11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font" Target="fonts/font12.fntdata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font" Target="fonts/font11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0.fntdata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8739218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712529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5cfa8a52aa_1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5cfa8a52aa_1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615872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5cffffb1af_0_1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0" name="Google Shape;290;g5cffffb1af_0_1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667994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5" name="Google Shape;645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04403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5cfa8a52aa_1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5cfa8a52aa_1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55401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5cfa8a52aa_1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5cfa8a52aa_1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081836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5cfa8a52aa_1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5cfa8a52aa_1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488534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5cfa8a52aa_1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5cfa8a52aa_1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037265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5cfa8a52aa_1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5cfa8a52aa_1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562044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5cfa8a52aa_1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5cfa8a52aa_1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659606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5cfa8a52aa_1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5cfa8a52aa_1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210752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5cfa8a52aa_1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5cfa8a52aa_1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10124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544483" y="657775"/>
            <a:ext cx="1299300" cy="432900"/>
          </a:xfrm>
          <a:prstGeom prst="triangle">
            <a:avLst>
              <a:gd name="adj" fmla="val 32425"/>
            </a:avLst>
          </a:prstGeom>
          <a:solidFill>
            <a:srgbClr val="2632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12" name="Google Shape;12;p2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4" name="Google Shape;14;p2"/>
          <p:cNvGrpSpPr/>
          <p:nvPr/>
        </p:nvGrpSpPr>
        <p:grpSpPr>
          <a:xfrm rot="10800000" flipH="1">
            <a:off x="1" y="1090763"/>
            <a:ext cx="8847502" cy="2961975"/>
            <a:chOff x="-8178042" y="-4493254"/>
            <a:chExt cx="19483598" cy="6522736"/>
          </a:xfrm>
        </p:grpSpPr>
        <p:sp>
          <p:nvSpPr>
            <p:cNvPr id="15" name="Google Shape;15;p2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7" name="Google Shape;17;p2"/>
          <p:cNvGrpSpPr/>
          <p:nvPr/>
        </p:nvGrpSpPr>
        <p:grpSpPr>
          <a:xfrm>
            <a:off x="3677236" y="4278349"/>
            <a:ext cx="5480829" cy="432996"/>
            <a:chOff x="5582265" y="4646738"/>
            <a:chExt cx="5480829" cy="432996"/>
          </a:xfrm>
        </p:grpSpPr>
        <p:sp>
          <p:nvSpPr>
            <p:cNvPr id="18" name="Google Shape;18;p2"/>
            <p:cNvSpPr/>
            <p:nvPr/>
          </p:nvSpPr>
          <p:spPr>
            <a:xfrm rot="10800000">
              <a:off x="5582265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" name="Google Shape;19;p2"/>
            <p:cNvGrpSpPr/>
            <p:nvPr/>
          </p:nvGrpSpPr>
          <p:grpSpPr>
            <a:xfrm flipH="1">
              <a:off x="5585232" y="4646738"/>
              <a:ext cx="5477861" cy="304551"/>
              <a:chOff x="-24158748" y="330075"/>
              <a:chExt cx="30568423" cy="1699506"/>
            </a:xfrm>
          </p:grpSpPr>
          <p:sp>
            <p:nvSpPr>
              <p:cNvPr id="20" name="Google Shape;20;p2"/>
              <p:cNvSpPr/>
              <p:nvPr/>
            </p:nvSpPr>
            <p:spPr>
              <a:xfrm>
                <a:off x="-24158748" y="330081"/>
                <a:ext cx="289080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4710175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685800" y="1090750"/>
            <a:ext cx="5367900" cy="296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/>
          <p:nvPr/>
        </p:nvSpPr>
        <p:spPr>
          <a:xfrm>
            <a:off x="5697214" y="2635519"/>
            <a:ext cx="889200" cy="296400"/>
          </a:xfrm>
          <a:prstGeom prst="triangle">
            <a:avLst>
              <a:gd name="adj" fmla="val 32425"/>
            </a:avLst>
          </a:prstGeom>
          <a:solidFill>
            <a:srgbClr val="2632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25" name="Google Shape;25;p3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26" name="Google Shape;26;p3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28" name="Google Shape;28;p3"/>
          <p:cNvGrpSpPr/>
          <p:nvPr/>
        </p:nvGrpSpPr>
        <p:grpSpPr>
          <a:xfrm rot="10800000" flipH="1">
            <a:off x="-2" y="2924826"/>
            <a:ext cx="6589087" cy="2027268"/>
            <a:chOff x="-9894852" y="-4493254"/>
            <a:chExt cx="21200407" cy="6522740"/>
          </a:xfrm>
        </p:grpSpPr>
        <p:sp>
          <p:nvSpPr>
            <p:cNvPr id="29" name="Google Shape;29;p3"/>
            <p:cNvSpPr/>
            <p:nvPr/>
          </p:nvSpPr>
          <p:spPr>
            <a:xfrm>
              <a:off x="-9894852" y="-4493114"/>
              <a:ext cx="14685300" cy="6522600"/>
            </a:xfrm>
            <a:prstGeom prst="rect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31" name="Google Shape;31;p3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32" name="Google Shape;32;p3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3" name="Google Shape;33;p3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34" name="Google Shape;34;p3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3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6" name="Google Shape;36;p3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37" name="Google Shape;37;p3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38;p3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9" name="Google Shape;39;p3"/>
          <p:cNvSpPr txBox="1">
            <a:spLocks noGrp="1"/>
          </p:cNvSpPr>
          <p:nvPr>
            <p:ph type="ctrTitle"/>
          </p:nvPr>
        </p:nvSpPr>
        <p:spPr>
          <a:xfrm>
            <a:off x="463525" y="2871148"/>
            <a:ext cx="4094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40" name="Google Shape;40;p3"/>
          <p:cNvSpPr txBox="1">
            <a:spLocks noGrp="1"/>
          </p:cNvSpPr>
          <p:nvPr>
            <p:ph type="subTitle" idx="1"/>
          </p:nvPr>
        </p:nvSpPr>
        <p:spPr>
          <a:xfrm>
            <a:off x="463525" y="3975449"/>
            <a:ext cx="4094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1pPr>
            <a:lvl2pPr lvl="1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2pPr>
            <a:lvl3pPr lvl="2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3pPr>
            <a:lvl4pPr lvl="3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4pPr>
            <a:lvl5pPr lvl="4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5pPr>
            <a:lvl6pPr lvl="5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6pPr>
            <a:lvl7pPr lvl="6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7pPr>
            <a:lvl8pPr lvl="7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8pPr>
            <a:lvl9pPr lvl="8" rtl="0">
              <a:spcBef>
                <a:spcPts val="1000"/>
              </a:spcBef>
              <a:spcAft>
                <a:spcPts val="100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3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63" name="Google Shape;63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Google Shape;64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71" name="Google Shape;71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2" name="Google Shape;72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81000" rtl="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 rtl="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 rtl="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 rtl="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 rtl="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 rtl="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 rtl="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 rtl="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 rtl="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" name="Google Shape;144;p9"/>
          <p:cNvGrpSpPr/>
          <p:nvPr/>
        </p:nvGrpSpPr>
        <p:grpSpPr>
          <a:xfrm>
            <a:off x="2466138" y="4472723"/>
            <a:ext cx="6686825" cy="670795"/>
            <a:chOff x="5589288" y="4472723"/>
            <a:chExt cx="6686825" cy="670795"/>
          </a:xfrm>
        </p:grpSpPr>
        <p:sp>
          <p:nvSpPr>
            <p:cNvPr id="145" name="Google Shape;145;p9"/>
            <p:cNvSpPr/>
            <p:nvPr/>
          </p:nvSpPr>
          <p:spPr>
            <a:xfrm rot="10800000">
              <a:off x="5589288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6" name="Google Shape;146;p9"/>
            <p:cNvGrpSpPr/>
            <p:nvPr/>
          </p:nvGrpSpPr>
          <p:grpSpPr>
            <a:xfrm flipH="1">
              <a:off x="5748896" y="4472723"/>
              <a:ext cx="6527217" cy="670795"/>
              <a:chOff x="-10101302" y="330075"/>
              <a:chExt cx="16532971" cy="1699506"/>
            </a:xfrm>
          </p:grpSpPr>
          <p:sp>
            <p:nvSpPr>
              <p:cNvPr id="147" name="Google Shape;147;p9"/>
              <p:cNvSpPr/>
              <p:nvPr/>
            </p:nvSpPr>
            <p:spPr>
              <a:xfrm>
                <a:off x="-10101302" y="330081"/>
                <a:ext cx="148464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" name="Google Shape;148;p9"/>
              <p:cNvSpPr/>
              <p:nvPr/>
            </p:nvSpPr>
            <p:spPr>
              <a:xfrm>
                <a:off x="4732169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9" name="Google Shape;149;p9"/>
            <p:cNvGrpSpPr/>
            <p:nvPr/>
          </p:nvGrpSpPr>
          <p:grpSpPr>
            <a:xfrm flipH="1">
              <a:off x="5592255" y="4646738"/>
              <a:ext cx="6682918" cy="304563"/>
              <a:chOff x="-30922586" y="330075"/>
              <a:chExt cx="37293070" cy="1699569"/>
            </a:xfrm>
          </p:grpSpPr>
          <p:sp>
            <p:nvSpPr>
              <p:cNvPr id="150" name="Google Shape;150;p9"/>
              <p:cNvSpPr/>
              <p:nvPr/>
            </p:nvSpPr>
            <p:spPr>
              <a:xfrm>
                <a:off x="-30922586" y="330144"/>
                <a:ext cx="355881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9"/>
              <p:cNvSpPr/>
              <p:nvPr/>
            </p:nvSpPr>
            <p:spPr>
              <a:xfrm>
                <a:off x="4670984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52" name="Google Shape;152;p9"/>
          <p:cNvSpPr txBox="1">
            <a:spLocks noGrp="1"/>
          </p:cNvSpPr>
          <p:nvPr>
            <p:ph type="body" idx="1"/>
          </p:nvPr>
        </p:nvSpPr>
        <p:spPr>
          <a:xfrm>
            <a:off x="2682800" y="4636500"/>
            <a:ext cx="60042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rtl="0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1pPr>
          </a:lstStyle>
          <a:p>
            <a:endParaRPr/>
          </a:p>
        </p:txBody>
      </p:sp>
      <p:sp>
        <p:nvSpPr>
          <p:cNvPr id="153" name="Google Shape;153;p9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54" name="Google Shape;154;p9"/>
          <p:cNvGrpSpPr/>
          <p:nvPr/>
        </p:nvGrpSpPr>
        <p:grpSpPr>
          <a:xfrm rot="10800000">
            <a:off x="-8" y="-2"/>
            <a:ext cx="2202830" cy="670795"/>
            <a:chOff x="5575242" y="4472723"/>
            <a:chExt cx="2202830" cy="670795"/>
          </a:xfrm>
        </p:grpSpPr>
        <p:sp>
          <p:nvSpPr>
            <p:cNvPr id="155" name="Google Shape;155;p9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6" name="Google Shape;156;p9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57" name="Google Shape;157;p9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158;p9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9" name="Google Shape;159;p9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60" name="Google Shape;160;p9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" name="Google Shape;161;p9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0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64" name="Google Shape;164;p10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165" name="Google Shape;165;p10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6" name="Google Shape;166;p10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67" name="Google Shape;167;p10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" name="Google Shape;168;p10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9" name="Google Shape;169;p10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70" name="Google Shape;170;p10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171;p10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72" name="Google Shape;172;p10"/>
          <p:cNvGrpSpPr/>
          <p:nvPr/>
        </p:nvGrpSpPr>
        <p:grpSpPr>
          <a:xfrm rot="10800000">
            <a:off x="-8" y="-2"/>
            <a:ext cx="2202830" cy="670795"/>
            <a:chOff x="5575242" y="4472723"/>
            <a:chExt cx="2202830" cy="670795"/>
          </a:xfrm>
        </p:grpSpPr>
        <p:sp>
          <p:nvSpPr>
            <p:cNvPr id="173" name="Google Shape;173;p10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4" name="Google Shape;174;p10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75" name="Google Shape;175;p10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76;p10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7" name="Google Shape;177;p10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78" name="Google Shape;178;p10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" name="Google Shape;179;p10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blipFill dpi="0" rotWithShape="1">
          <a:blip r:embed="rId7">
            <a:alphaModFix amt="10000"/>
            <a:lum/>
          </a:blip>
          <a:srcRect/>
          <a:stretch>
            <a:fillRect l="24000" t="21000" r="28000" b="-4000"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81000" rtl="0">
              <a:spcBef>
                <a:spcPts val="6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▰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lvl="1" indent="-381000" rtl="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lvl="2" indent="-381000" rtl="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lvl="3" indent="-381000" rtl="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lvl="4" indent="-381000" rtl="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lvl="5" indent="-381000" rtl="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lvl="6" indent="-381000" rtl="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lvl="7" indent="-381000" rtl="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lvl="8" indent="-381000" rtl="0">
              <a:spcBef>
                <a:spcPts val="1000"/>
              </a:spcBef>
              <a:spcAft>
                <a:spcPts val="100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 rtl="0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 rtl="0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 rtl="0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 rtl="0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 rtl="0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 rtl="0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 rtl="0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 rtl="0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5" r:id="rId4"/>
    <p:sldLayoutId id="2147483656" r:id="rId5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1"/>
          <p:cNvSpPr txBox="1">
            <a:spLocks noGrp="1"/>
          </p:cNvSpPr>
          <p:nvPr>
            <p:ph type="ctrTitle"/>
          </p:nvPr>
        </p:nvSpPr>
        <p:spPr>
          <a:xfrm>
            <a:off x="685800" y="1090750"/>
            <a:ext cx="5367900" cy="296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dirty="0" smtClean="0"/>
              <a:t>Introduction to Bash Shell/Scripting</a:t>
            </a:r>
            <a:endParaRPr dirty="0"/>
          </a:p>
        </p:txBody>
      </p:sp>
      <p:sp>
        <p:nvSpPr>
          <p:cNvPr id="185" name="Google Shape;185;p11"/>
          <p:cNvSpPr txBox="1"/>
          <p:nvPr/>
        </p:nvSpPr>
        <p:spPr>
          <a:xfrm>
            <a:off x="7523825" y="4227700"/>
            <a:ext cx="1620175" cy="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latin typeface="Roboto Condensed"/>
                <a:ea typeface="Roboto Condensed"/>
                <a:cs typeface="Roboto Condensed"/>
                <a:sym typeface="Roboto Condensed"/>
              </a:rPr>
              <a:t>Ansh </a:t>
            </a:r>
            <a:r>
              <a:rPr lang="en" sz="1800" b="1" dirty="0" smtClean="0">
                <a:latin typeface="Roboto Condensed"/>
                <a:ea typeface="Roboto Condensed"/>
                <a:cs typeface="Roboto Condensed"/>
                <a:sym typeface="Roboto Condensed"/>
              </a:rPr>
              <a:t>Bhawnani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7094" y="0"/>
            <a:ext cx="316906" cy="3169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What is Bash</a:t>
            </a:r>
            <a:endParaRPr dirty="0"/>
          </a:p>
        </p:txBody>
      </p:sp>
      <p:sp>
        <p:nvSpPr>
          <p:cNvPr id="234" name="Google Shape;234;p16"/>
          <p:cNvSpPr txBox="1">
            <a:spLocks noGrp="1"/>
          </p:cNvSpPr>
          <p:nvPr>
            <p:ph type="body" idx="1"/>
          </p:nvPr>
        </p:nvSpPr>
        <p:spPr>
          <a:xfrm>
            <a:off x="768226" y="1648800"/>
            <a:ext cx="7908485" cy="314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2000" b="1" dirty="0" smtClean="0"/>
              <a:t>Prerequisites</a:t>
            </a:r>
            <a:endParaRPr lang="en-US" sz="2000" dirty="0" smtClean="0"/>
          </a:p>
          <a:p>
            <a:pPr lvl="1"/>
            <a:r>
              <a:rPr lang="en-US" sz="1600" dirty="0" smtClean="0"/>
              <a:t>Basics of Linux/Unix environment!</a:t>
            </a:r>
          </a:p>
          <a:p>
            <a:pPr lvl="1"/>
            <a:r>
              <a:rPr lang="en-US" sz="1600" dirty="0" smtClean="0"/>
              <a:t>Basics of terminal</a:t>
            </a:r>
          </a:p>
          <a:p>
            <a:pPr lvl="1"/>
            <a:r>
              <a:rPr lang="en-US" sz="1600" dirty="0" smtClean="0"/>
              <a:t>Basic shell commands</a:t>
            </a:r>
            <a:endParaRPr lang="en-US" sz="1600" dirty="0"/>
          </a:p>
          <a:p>
            <a:pPr lvl="1">
              <a:spcBef>
                <a:spcPts val="600"/>
              </a:spcBef>
            </a:pPr>
            <a:endParaRPr sz="1800" dirty="0">
              <a:solidFill>
                <a:srgbClr val="FF0000"/>
              </a:solidFill>
            </a:endParaRPr>
          </a:p>
        </p:txBody>
      </p:sp>
      <p:sp>
        <p:nvSpPr>
          <p:cNvPr id="235" name="Google Shape;235;p16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grpSp>
        <p:nvGrpSpPr>
          <p:cNvPr id="236" name="Google Shape;236;p16"/>
          <p:cNvGrpSpPr/>
          <p:nvPr/>
        </p:nvGrpSpPr>
        <p:grpSpPr>
          <a:xfrm>
            <a:off x="282216" y="590918"/>
            <a:ext cx="369505" cy="369505"/>
            <a:chOff x="2594050" y="1631825"/>
            <a:chExt cx="439625" cy="439625"/>
          </a:xfrm>
        </p:grpSpPr>
        <p:sp>
          <p:nvSpPr>
            <p:cNvPr id="237" name="Google Shape;237;p16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16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16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16"/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7094" y="0"/>
            <a:ext cx="316906" cy="316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02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22"/>
          <p:cNvSpPr txBox="1">
            <a:spLocks noGrp="1"/>
          </p:cNvSpPr>
          <p:nvPr>
            <p:ph type="ctrTitle"/>
          </p:nvPr>
        </p:nvSpPr>
        <p:spPr>
          <a:xfrm>
            <a:off x="463524" y="2908798"/>
            <a:ext cx="4355055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Terminal vs Shell?</a:t>
            </a:r>
            <a:endParaRPr dirty="0"/>
          </a:p>
        </p:txBody>
      </p:sp>
      <p:sp>
        <p:nvSpPr>
          <p:cNvPr id="293" name="Google Shape;293;p22"/>
          <p:cNvSpPr txBox="1">
            <a:spLocks noGrp="1"/>
          </p:cNvSpPr>
          <p:nvPr>
            <p:ph type="subTitle" idx="1"/>
          </p:nvPr>
        </p:nvSpPr>
        <p:spPr>
          <a:xfrm>
            <a:off x="463525" y="3975449"/>
            <a:ext cx="4094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00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294" name="Google Shape;294;p2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  <p:sp>
        <p:nvSpPr>
          <p:cNvPr id="295" name="Google Shape;295;p22"/>
          <p:cNvSpPr txBox="1"/>
          <p:nvPr/>
        </p:nvSpPr>
        <p:spPr>
          <a:xfrm>
            <a:off x="463525" y="0"/>
            <a:ext cx="2181600" cy="31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1" dirty="0">
              <a:solidFill>
                <a:srgbClr val="3F5378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7094" y="0"/>
            <a:ext cx="316906" cy="316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5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" name="Google Shape;647;p51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  <p:sp>
        <p:nvSpPr>
          <p:cNvPr id="648" name="Google Shape;648;p51"/>
          <p:cNvSpPr txBox="1">
            <a:spLocks noGrp="1"/>
          </p:cNvSpPr>
          <p:nvPr>
            <p:ph type="ctrTitle" idx="4294967295"/>
          </p:nvPr>
        </p:nvSpPr>
        <p:spPr>
          <a:xfrm>
            <a:off x="1275150" y="2364400"/>
            <a:ext cx="65937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rgbClr val="FF9800"/>
                </a:solidFill>
              </a:rPr>
              <a:t>THANKS!</a:t>
            </a:r>
            <a:endParaRPr sz="6000">
              <a:solidFill>
                <a:srgbClr val="FF9800"/>
              </a:solidFill>
            </a:endParaRPr>
          </a:p>
        </p:txBody>
      </p:sp>
      <p:sp>
        <p:nvSpPr>
          <p:cNvPr id="649" name="Google Shape;649;p51"/>
          <p:cNvSpPr txBox="1">
            <a:spLocks noGrp="1"/>
          </p:cNvSpPr>
          <p:nvPr>
            <p:ph type="subTitle" idx="4294967295"/>
          </p:nvPr>
        </p:nvSpPr>
        <p:spPr>
          <a:xfrm>
            <a:off x="1275150" y="3230000"/>
            <a:ext cx="6593700" cy="1342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/>
              <a:t>Any questions?</a:t>
            </a:r>
            <a:endParaRPr sz="20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000" b="1"/>
          </a:p>
        </p:txBody>
      </p:sp>
      <p:grpSp>
        <p:nvGrpSpPr>
          <p:cNvPr id="650" name="Google Shape;650;p51"/>
          <p:cNvGrpSpPr/>
          <p:nvPr/>
        </p:nvGrpSpPr>
        <p:grpSpPr>
          <a:xfrm>
            <a:off x="3996210" y="966817"/>
            <a:ext cx="1197664" cy="1126777"/>
            <a:chOff x="5972700" y="2330200"/>
            <a:chExt cx="411625" cy="387275"/>
          </a:xfrm>
        </p:grpSpPr>
        <p:sp>
          <p:nvSpPr>
            <p:cNvPr id="651" name="Google Shape;651;p51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9050" cap="rnd" cmpd="sng">
              <a:solidFill>
                <a:srgbClr val="3F537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51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9050" cap="rnd" cmpd="sng">
              <a:solidFill>
                <a:srgbClr val="3F537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7094" y="0"/>
            <a:ext cx="316906" cy="3169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What is Bash?</a:t>
            </a:r>
            <a:endParaRPr dirty="0"/>
          </a:p>
        </p:txBody>
      </p:sp>
      <p:sp>
        <p:nvSpPr>
          <p:cNvPr id="234" name="Google Shape;234;p16"/>
          <p:cNvSpPr txBox="1">
            <a:spLocks noGrp="1"/>
          </p:cNvSpPr>
          <p:nvPr>
            <p:ph type="body" idx="1"/>
          </p:nvPr>
        </p:nvSpPr>
        <p:spPr>
          <a:xfrm>
            <a:off x="814275" y="1491000"/>
            <a:ext cx="7908485" cy="314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2000" b="1" dirty="0"/>
              <a:t>Bash</a:t>
            </a:r>
            <a:r>
              <a:rPr lang="en-US" sz="2000" dirty="0"/>
              <a:t> is a </a:t>
            </a:r>
            <a:r>
              <a:rPr lang="en-US" sz="2000" dirty="0">
                <a:solidFill>
                  <a:srgbClr val="FF0000"/>
                </a:solidFill>
              </a:rPr>
              <a:t>Unix</a:t>
            </a:r>
            <a:r>
              <a:rPr lang="en-US" sz="2000" dirty="0"/>
              <a:t> shell and </a:t>
            </a:r>
            <a:r>
              <a:rPr lang="en-US" sz="2000" dirty="0">
                <a:solidFill>
                  <a:srgbClr val="FF0000"/>
                </a:solidFill>
              </a:rPr>
              <a:t>command language </a:t>
            </a:r>
            <a:r>
              <a:rPr lang="en-US" sz="2000" dirty="0"/>
              <a:t>written by </a:t>
            </a:r>
            <a:r>
              <a:rPr lang="en-US" sz="2000" i="1" dirty="0"/>
              <a:t>Brian Fox </a:t>
            </a:r>
            <a:r>
              <a:rPr lang="en-US" sz="2000" dirty="0"/>
              <a:t>for the </a:t>
            </a:r>
            <a:r>
              <a:rPr lang="en-US" sz="2000" i="1" dirty="0"/>
              <a:t>GNU </a:t>
            </a:r>
            <a:r>
              <a:rPr lang="en-US" sz="2000" i="1" dirty="0" smtClean="0"/>
              <a:t>Project </a:t>
            </a:r>
            <a:r>
              <a:rPr lang="en-US" sz="2000" dirty="0"/>
              <a:t>as a </a:t>
            </a:r>
            <a:r>
              <a:rPr lang="en-US" sz="2000" dirty="0">
                <a:solidFill>
                  <a:srgbClr val="FF0000"/>
                </a:solidFill>
              </a:rPr>
              <a:t>free</a:t>
            </a:r>
            <a:r>
              <a:rPr lang="en-US" sz="2000" dirty="0"/>
              <a:t> software </a:t>
            </a:r>
            <a:r>
              <a:rPr lang="en-US" sz="2000" dirty="0">
                <a:solidFill>
                  <a:srgbClr val="FF0000"/>
                </a:solidFill>
              </a:rPr>
              <a:t>replacement</a:t>
            </a:r>
            <a:r>
              <a:rPr lang="en-US" sz="2000" dirty="0"/>
              <a:t> for the </a:t>
            </a:r>
            <a:r>
              <a:rPr lang="en-US" sz="2000" i="1" dirty="0"/>
              <a:t>Bourne</a:t>
            </a:r>
            <a:r>
              <a:rPr lang="en-US" sz="2000" dirty="0"/>
              <a:t> </a:t>
            </a:r>
            <a:r>
              <a:rPr lang="en-US" sz="2000" dirty="0" smtClean="0"/>
              <a:t>shell</a:t>
            </a:r>
          </a:p>
          <a:p>
            <a:pPr lvl="0"/>
            <a:r>
              <a:rPr lang="en-US" sz="2000" dirty="0"/>
              <a:t>A </a:t>
            </a:r>
            <a:r>
              <a:rPr lang="en-US" sz="2000" i="1" dirty="0"/>
              <a:t>shell program</a:t>
            </a:r>
            <a:r>
              <a:rPr lang="en-US" sz="2000" dirty="0"/>
              <a:t> is typically an executable </a:t>
            </a:r>
            <a:r>
              <a:rPr lang="en-US" sz="2000" b="1" dirty="0"/>
              <a:t>binary</a:t>
            </a:r>
            <a:r>
              <a:rPr lang="en-US" sz="2000" dirty="0"/>
              <a:t> that takes commands that you </a:t>
            </a:r>
            <a:r>
              <a:rPr lang="en-US" sz="2000" dirty="0" smtClean="0"/>
              <a:t>type</a:t>
            </a:r>
          </a:p>
          <a:p>
            <a:pPr lvl="0"/>
            <a:r>
              <a:rPr lang="en-US" sz="2000" dirty="0" smtClean="0"/>
              <a:t>Typically </a:t>
            </a:r>
            <a:r>
              <a:rPr lang="en-US" sz="2000" dirty="0"/>
              <a:t>runs in a </a:t>
            </a:r>
            <a:r>
              <a:rPr lang="en-US" sz="2000" dirty="0">
                <a:solidFill>
                  <a:srgbClr val="FF0000"/>
                </a:solidFill>
              </a:rPr>
              <a:t>text window </a:t>
            </a:r>
            <a:r>
              <a:rPr lang="en-US" sz="2000" dirty="0"/>
              <a:t>where user can </a:t>
            </a:r>
            <a:r>
              <a:rPr lang="en-US" sz="2000" dirty="0">
                <a:solidFill>
                  <a:srgbClr val="FF0000"/>
                </a:solidFill>
              </a:rPr>
              <a:t>interpret</a:t>
            </a:r>
            <a:r>
              <a:rPr lang="en-US" sz="2000" dirty="0"/>
              <a:t> commands to carry out various actions</a:t>
            </a:r>
            <a:r>
              <a:rPr lang="en-US" sz="2000" dirty="0" smtClean="0"/>
              <a:t>.</a:t>
            </a:r>
          </a:p>
          <a:p>
            <a:pPr lvl="0"/>
            <a:r>
              <a:rPr lang="en-US" sz="2000" dirty="0"/>
              <a:t>Most </a:t>
            </a:r>
            <a:r>
              <a:rPr lang="en-US" sz="2000" dirty="0">
                <a:solidFill>
                  <a:srgbClr val="FF0000"/>
                </a:solidFill>
              </a:rPr>
              <a:t>modern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FF0000"/>
                </a:solidFill>
              </a:rPr>
              <a:t>Linux</a:t>
            </a:r>
            <a:r>
              <a:rPr lang="en-US" sz="2000" dirty="0"/>
              <a:t> and </a:t>
            </a:r>
            <a:r>
              <a:rPr lang="en-US" sz="2000" dirty="0">
                <a:solidFill>
                  <a:srgbClr val="FF0000"/>
                </a:solidFill>
              </a:rPr>
              <a:t>Unix</a:t>
            </a:r>
            <a:r>
              <a:rPr lang="en-US" sz="2000" dirty="0"/>
              <a:t> distributions provide a Bash shell by </a:t>
            </a:r>
            <a:r>
              <a:rPr lang="en-US" sz="2000" dirty="0">
                <a:solidFill>
                  <a:srgbClr val="FF0000"/>
                </a:solidFill>
              </a:rPr>
              <a:t>default</a:t>
            </a:r>
            <a:r>
              <a:rPr lang="en-US" sz="2000" dirty="0"/>
              <a:t>.</a:t>
            </a:r>
            <a:endParaRPr lang="en-US" sz="2000" dirty="0" smtClean="0"/>
          </a:p>
          <a:p>
            <a:pPr lvl="0">
              <a:spcBef>
                <a:spcPts val="0"/>
              </a:spcBef>
            </a:pPr>
            <a:endParaRPr sz="2000" b="1" dirty="0"/>
          </a:p>
        </p:txBody>
      </p:sp>
      <p:sp>
        <p:nvSpPr>
          <p:cNvPr id="235" name="Google Shape;235;p16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grpSp>
        <p:nvGrpSpPr>
          <p:cNvPr id="236" name="Google Shape;236;p16"/>
          <p:cNvGrpSpPr/>
          <p:nvPr/>
        </p:nvGrpSpPr>
        <p:grpSpPr>
          <a:xfrm>
            <a:off x="282216" y="590918"/>
            <a:ext cx="369505" cy="369505"/>
            <a:chOff x="2594050" y="1631825"/>
            <a:chExt cx="439625" cy="439625"/>
          </a:xfrm>
        </p:grpSpPr>
        <p:sp>
          <p:nvSpPr>
            <p:cNvPr id="237" name="Google Shape;237;p16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16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16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16"/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7094" y="0"/>
            <a:ext cx="316906" cy="316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77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What is Bash?</a:t>
            </a:r>
            <a:endParaRPr dirty="0"/>
          </a:p>
        </p:txBody>
      </p:sp>
      <p:sp>
        <p:nvSpPr>
          <p:cNvPr id="235" name="Google Shape;235;p16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grpSp>
        <p:nvGrpSpPr>
          <p:cNvPr id="236" name="Google Shape;236;p16"/>
          <p:cNvGrpSpPr/>
          <p:nvPr/>
        </p:nvGrpSpPr>
        <p:grpSpPr>
          <a:xfrm>
            <a:off x="282216" y="590918"/>
            <a:ext cx="369505" cy="369505"/>
            <a:chOff x="2594050" y="1631825"/>
            <a:chExt cx="439625" cy="439625"/>
          </a:xfrm>
        </p:grpSpPr>
        <p:sp>
          <p:nvSpPr>
            <p:cNvPr id="237" name="Google Shape;237;p16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16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16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16"/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792" y="1591738"/>
            <a:ext cx="5476738" cy="320667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7094" y="0"/>
            <a:ext cx="316906" cy="316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58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What is Bash?</a:t>
            </a:r>
            <a:endParaRPr dirty="0"/>
          </a:p>
        </p:txBody>
      </p:sp>
      <p:sp>
        <p:nvSpPr>
          <p:cNvPr id="235" name="Google Shape;235;p16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grpSp>
        <p:nvGrpSpPr>
          <p:cNvPr id="236" name="Google Shape;236;p16"/>
          <p:cNvGrpSpPr/>
          <p:nvPr/>
        </p:nvGrpSpPr>
        <p:grpSpPr>
          <a:xfrm>
            <a:off x="282216" y="590918"/>
            <a:ext cx="369505" cy="369505"/>
            <a:chOff x="2594050" y="1631825"/>
            <a:chExt cx="439625" cy="439625"/>
          </a:xfrm>
        </p:grpSpPr>
        <p:sp>
          <p:nvSpPr>
            <p:cNvPr id="237" name="Google Shape;237;p16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16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16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16"/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040" y="1447427"/>
            <a:ext cx="4282666" cy="350467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7094" y="0"/>
            <a:ext cx="316906" cy="316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78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What is Bash?</a:t>
            </a:r>
            <a:endParaRPr dirty="0"/>
          </a:p>
        </p:txBody>
      </p:sp>
      <p:sp>
        <p:nvSpPr>
          <p:cNvPr id="234" name="Google Shape;234;p16"/>
          <p:cNvSpPr txBox="1">
            <a:spLocks noGrp="1"/>
          </p:cNvSpPr>
          <p:nvPr>
            <p:ph type="body" idx="1"/>
          </p:nvPr>
        </p:nvSpPr>
        <p:spPr>
          <a:xfrm>
            <a:off x="758696" y="155360"/>
            <a:ext cx="7908485" cy="314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2000" b="1" dirty="0" smtClean="0"/>
              <a:t>History of Bash</a:t>
            </a:r>
            <a:endParaRPr lang="en-US" sz="2000" dirty="0" smtClean="0"/>
          </a:p>
          <a:p>
            <a:pPr lvl="0">
              <a:spcBef>
                <a:spcPts val="0"/>
              </a:spcBef>
            </a:pPr>
            <a:endParaRPr sz="2000" b="1" dirty="0"/>
          </a:p>
        </p:txBody>
      </p:sp>
      <p:sp>
        <p:nvSpPr>
          <p:cNvPr id="235" name="Google Shape;235;p16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grpSp>
        <p:nvGrpSpPr>
          <p:cNvPr id="236" name="Google Shape;236;p16"/>
          <p:cNvGrpSpPr/>
          <p:nvPr/>
        </p:nvGrpSpPr>
        <p:grpSpPr>
          <a:xfrm>
            <a:off x="282216" y="590918"/>
            <a:ext cx="369505" cy="369505"/>
            <a:chOff x="2594050" y="1631825"/>
            <a:chExt cx="439625" cy="439625"/>
          </a:xfrm>
        </p:grpSpPr>
        <p:sp>
          <p:nvSpPr>
            <p:cNvPr id="237" name="Google Shape;237;p16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16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16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16"/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4415" y="1952428"/>
            <a:ext cx="5208408" cy="291254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7094" y="0"/>
            <a:ext cx="316906" cy="316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22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Terminal vs Shell?</a:t>
            </a:r>
            <a:endParaRPr dirty="0"/>
          </a:p>
        </p:txBody>
      </p:sp>
      <p:sp>
        <p:nvSpPr>
          <p:cNvPr id="234" name="Google Shape;234;p16"/>
          <p:cNvSpPr txBox="1">
            <a:spLocks noGrp="1"/>
          </p:cNvSpPr>
          <p:nvPr>
            <p:ph type="body" idx="1"/>
          </p:nvPr>
        </p:nvSpPr>
        <p:spPr>
          <a:xfrm>
            <a:off x="814275" y="1036965"/>
            <a:ext cx="7908485" cy="314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2000" b="1" dirty="0" smtClean="0"/>
              <a:t>Terminal</a:t>
            </a:r>
            <a:endParaRPr lang="en-US" sz="2000" dirty="0" smtClean="0"/>
          </a:p>
          <a:p>
            <a:pPr lvl="1">
              <a:spcBef>
                <a:spcPts val="600"/>
              </a:spcBef>
            </a:pPr>
            <a:r>
              <a:rPr lang="en-US" sz="1800" dirty="0" smtClean="0"/>
              <a:t>A </a:t>
            </a:r>
            <a:r>
              <a:rPr lang="en-US" sz="1800" dirty="0"/>
              <a:t>piece of </a:t>
            </a:r>
            <a:r>
              <a:rPr lang="en-US" sz="1800" dirty="0">
                <a:solidFill>
                  <a:srgbClr val="FF0000"/>
                </a:solidFill>
              </a:rPr>
              <a:t>equipment</a:t>
            </a:r>
            <a:r>
              <a:rPr lang="en-US" sz="1800" dirty="0"/>
              <a:t> through which you could </a:t>
            </a:r>
            <a:r>
              <a:rPr lang="en-US" sz="1800" dirty="0">
                <a:solidFill>
                  <a:srgbClr val="FF0000"/>
                </a:solidFill>
              </a:rPr>
              <a:t>interact</a:t>
            </a:r>
            <a:r>
              <a:rPr lang="en-US" sz="1800" dirty="0"/>
              <a:t> with a </a:t>
            </a:r>
            <a:r>
              <a:rPr lang="en-US" sz="1800" dirty="0" smtClean="0"/>
              <a:t>computer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Today's </a:t>
            </a:r>
            <a:r>
              <a:rPr lang="en-US" sz="1800" i="1" dirty="0"/>
              <a:t>terminals</a:t>
            </a:r>
            <a:r>
              <a:rPr lang="en-US" sz="1800" dirty="0"/>
              <a:t> are </a:t>
            </a:r>
            <a:r>
              <a:rPr lang="en-US" sz="1800" dirty="0">
                <a:solidFill>
                  <a:srgbClr val="FF0000"/>
                </a:solidFill>
              </a:rPr>
              <a:t>software representations </a:t>
            </a:r>
            <a:r>
              <a:rPr lang="en-US" sz="1800" dirty="0"/>
              <a:t>of the old physical </a:t>
            </a:r>
            <a:r>
              <a:rPr lang="en-US" sz="1800" i="1" dirty="0"/>
              <a:t>terminals</a:t>
            </a:r>
            <a:r>
              <a:rPr lang="en-US" sz="1800" dirty="0"/>
              <a:t>, often running on a </a:t>
            </a:r>
            <a:r>
              <a:rPr lang="en-US" sz="1800" dirty="0" smtClean="0"/>
              <a:t>GUI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/>
              <a:t>Mainly helps in </a:t>
            </a:r>
            <a:r>
              <a:rPr lang="en-US" sz="1800" dirty="0" smtClean="0">
                <a:solidFill>
                  <a:srgbClr val="FF0000"/>
                </a:solidFill>
              </a:rPr>
              <a:t>transmission</a:t>
            </a:r>
            <a:r>
              <a:rPr lang="en-US" sz="1800" dirty="0" smtClean="0"/>
              <a:t> of commands</a:t>
            </a:r>
            <a:endParaRPr sz="1800" dirty="0"/>
          </a:p>
        </p:txBody>
      </p:sp>
      <p:sp>
        <p:nvSpPr>
          <p:cNvPr id="235" name="Google Shape;235;p16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grpSp>
        <p:nvGrpSpPr>
          <p:cNvPr id="236" name="Google Shape;236;p16"/>
          <p:cNvGrpSpPr/>
          <p:nvPr/>
        </p:nvGrpSpPr>
        <p:grpSpPr>
          <a:xfrm>
            <a:off x="282216" y="590918"/>
            <a:ext cx="369505" cy="369505"/>
            <a:chOff x="2594050" y="1631825"/>
            <a:chExt cx="439625" cy="439625"/>
          </a:xfrm>
        </p:grpSpPr>
        <p:sp>
          <p:nvSpPr>
            <p:cNvPr id="237" name="Google Shape;237;p16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16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16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16"/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7094" y="0"/>
            <a:ext cx="316906" cy="316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15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Terminal vs Shell?</a:t>
            </a:r>
            <a:endParaRPr dirty="0"/>
          </a:p>
        </p:txBody>
      </p:sp>
      <p:sp>
        <p:nvSpPr>
          <p:cNvPr id="234" name="Google Shape;234;p16"/>
          <p:cNvSpPr txBox="1">
            <a:spLocks noGrp="1"/>
          </p:cNvSpPr>
          <p:nvPr>
            <p:ph type="body" idx="1"/>
          </p:nvPr>
        </p:nvSpPr>
        <p:spPr>
          <a:xfrm>
            <a:off x="814275" y="1227739"/>
            <a:ext cx="7908485" cy="314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2000" b="1" dirty="0" smtClean="0"/>
              <a:t>Shell</a:t>
            </a:r>
            <a:endParaRPr lang="en-US" sz="2000" dirty="0" smtClean="0"/>
          </a:p>
          <a:p>
            <a:pPr lvl="1">
              <a:spcBef>
                <a:spcPts val="600"/>
              </a:spcBef>
            </a:pPr>
            <a:r>
              <a:rPr lang="en-US" sz="1800" dirty="0" smtClean="0"/>
              <a:t>Command </a:t>
            </a:r>
            <a:r>
              <a:rPr lang="en-US" sz="1800" i="1" dirty="0" smtClean="0"/>
              <a:t>interpreter</a:t>
            </a:r>
            <a:r>
              <a:rPr lang="en-US" sz="1800" dirty="0" smtClean="0"/>
              <a:t> whose main </a:t>
            </a:r>
            <a:r>
              <a:rPr lang="en-US" sz="1800" dirty="0" smtClean="0">
                <a:solidFill>
                  <a:srgbClr val="FF0000"/>
                </a:solidFill>
              </a:rPr>
              <a:t>purpose</a:t>
            </a:r>
            <a:r>
              <a:rPr lang="en-US" sz="1800" dirty="0" smtClean="0"/>
              <a:t> is to </a:t>
            </a:r>
            <a:r>
              <a:rPr lang="en-US" sz="1800" dirty="0" smtClean="0">
                <a:solidFill>
                  <a:srgbClr val="FF0000"/>
                </a:solidFill>
              </a:rPr>
              <a:t>run other programs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>
                <a:solidFill>
                  <a:srgbClr val="FF0000"/>
                </a:solidFill>
              </a:rPr>
              <a:t>Converts</a:t>
            </a:r>
            <a:r>
              <a:rPr lang="en-US" sz="1800" dirty="0" smtClean="0"/>
              <a:t> </a:t>
            </a:r>
            <a:r>
              <a:rPr lang="en-US" sz="1800" dirty="0"/>
              <a:t>the command Into a </a:t>
            </a:r>
            <a:r>
              <a:rPr lang="en-US" sz="1800" dirty="0">
                <a:solidFill>
                  <a:srgbClr val="FF0000"/>
                </a:solidFill>
              </a:rPr>
              <a:t>kernel-understandable</a:t>
            </a:r>
            <a:r>
              <a:rPr lang="en-US" sz="1800" dirty="0"/>
              <a:t> form and passes it to the kernel</a:t>
            </a:r>
            <a:r>
              <a:rPr lang="en-US" sz="1800" dirty="0" smtClean="0"/>
              <a:t>.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>
                <a:solidFill>
                  <a:srgbClr val="FF0000"/>
                </a:solidFill>
              </a:rPr>
              <a:t>Terminal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rgbClr val="FF0000"/>
                </a:solidFill>
              </a:rPr>
              <a:t>passes</a:t>
            </a:r>
            <a:r>
              <a:rPr lang="en-US" sz="1800" dirty="0" smtClean="0"/>
              <a:t> the typed commands to shell, which </a:t>
            </a:r>
            <a:r>
              <a:rPr lang="en-US" sz="1800" dirty="0" smtClean="0">
                <a:solidFill>
                  <a:srgbClr val="FF0000"/>
                </a:solidFill>
              </a:rPr>
              <a:t>understands</a:t>
            </a:r>
            <a:r>
              <a:rPr lang="en-US" sz="1800" dirty="0" smtClean="0"/>
              <a:t> them and </a:t>
            </a:r>
            <a:r>
              <a:rPr lang="en-US" sz="1800" dirty="0" smtClean="0">
                <a:solidFill>
                  <a:srgbClr val="FF0000"/>
                </a:solidFill>
              </a:rPr>
              <a:t>tells</a:t>
            </a:r>
            <a:r>
              <a:rPr lang="en-US" sz="1800" dirty="0" smtClean="0"/>
              <a:t> the </a:t>
            </a:r>
            <a:r>
              <a:rPr lang="en-US" sz="1800" dirty="0" smtClean="0">
                <a:solidFill>
                  <a:srgbClr val="FF0000"/>
                </a:solidFill>
              </a:rPr>
              <a:t>kernel</a:t>
            </a:r>
            <a:r>
              <a:rPr lang="en-US" sz="1800" dirty="0" smtClean="0"/>
              <a:t> what to do.</a:t>
            </a:r>
          </a:p>
          <a:p>
            <a:pPr lvl="1">
              <a:spcBef>
                <a:spcPts val="600"/>
              </a:spcBef>
            </a:pPr>
            <a:endParaRPr sz="1800" dirty="0">
              <a:solidFill>
                <a:srgbClr val="FF0000"/>
              </a:solidFill>
            </a:endParaRPr>
          </a:p>
        </p:txBody>
      </p:sp>
      <p:sp>
        <p:nvSpPr>
          <p:cNvPr id="235" name="Google Shape;235;p16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grpSp>
        <p:nvGrpSpPr>
          <p:cNvPr id="236" name="Google Shape;236;p16"/>
          <p:cNvGrpSpPr/>
          <p:nvPr/>
        </p:nvGrpSpPr>
        <p:grpSpPr>
          <a:xfrm>
            <a:off x="282216" y="590918"/>
            <a:ext cx="369505" cy="369505"/>
            <a:chOff x="2594050" y="1631825"/>
            <a:chExt cx="439625" cy="439625"/>
          </a:xfrm>
        </p:grpSpPr>
        <p:sp>
          <p:nvSpPr>
            <p:cNvPr id="237" name="Google Shape;237;p16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16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16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16"/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7094" y="0"/>
            <a:ext cx="316906" cy="316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72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What is Bash</a:t>
            </a:r>
            <a:endParaRPr dirty="0"/>
          </a:p>
        </p:txBody>
      </p:sp>
      <p:sp>
        <p:nvSpPr>
          <p:cNvPr id="234" name="Google Shape;234;p16"/>
          <p:cNvSpPr txBox="1">
            <a:spLocks noGrp="1"/>
          </p:cNvSpPr>
          <p:nvPr>
            <p:ph type="body" idx="1"/>
          </p:nvPr>
        </p:nvSpPr>
        <p:spPr>
          <a:xfrm>
            <a:off x="651721" y="1648800"/>
            <a:ext cx="7908485" cy="314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2000" b="1" dirty="0" smtClean="0"/>
              <a:t>Features of Bash</a:t>
            </a:r>
            <a:endParaRPr lang="en-US" sz="2000" dirty="0" smtClean="0"/>
          </a:p>
          <a:p>
            <a:pPr lvl="1"/>
            <a:r>
              <a:rPr lang="en-US" sz="1600" dirty="0"/>
              <a:t>Bash is </a:t>
            </a:r>
            <a:r>
              <a:rPr lang="en-US" sz="1600" b="1" dirty="0" err="1" smtClean="0"/>
              <a:t>sh</a:t>
            </a:r>
            <a:r>
              <a:rPr lang="en-US" sz="1600" b="1" dirty="0" smtClean="0"/>
              <a:t>-compatible</a:t>
            </a:r>
            <a:r>
              <a:rPr lang="en-US" sz="1600" dirty="0" smtClean="0"/>
              <a:t>. </a:t>
            </a:r>
            <a:r>
              <a:rPr lang="en-US" sz="1600" dirty="0"/>
              <a:t>It is incorporated with the best and useful features of the </a:t>
            </a:r>
            <a:r>
              <a:rPr lang="en-US" sz="1600" dirty="0" err="1">
                <a:solidFill>
                  <a:srgbClr val="FF0000"/>
                </a:solidFill>
              </a:rPr>
              <a:t>Korn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/>
              <a:t>and </a:t>
            </a:r>
            <a:r>
              <a:rPr lang="en-US" sz="1600" dirty="0">
                <a:solidFill>
                  <a:srgbClr val="FF0000"/>
                </a:solidFill>
              </a:rPr>
              <a:t>C</a:t>
            </a:r>
            <a:r>
              <a:rPr lang="en-US" sz="1600" dirty="0"/>
              <a:t> shell like </a:t>
            </a:r>
            <a:r>
              <a:rPr lang="en-US" sz="1600" i="1" dirty="0"/>
              <a:t>directory manipulation</a:t>
            </a:r>
            <a:r>
              <a:rPr lang="en-US" sz="1600" dirty="0"/>
              <a:t>, </a:t>
            </a:r>
            <a:r>
              <a:rPr lang="en-US" sz="1600" i="1" dirty="0"/>
              <a:t>job control</a:t>
            </a:r>
            <a:r>
              <a:rPr lang="en-US" sz="1600" dirty="0"/>
              <a:t>, </a:t>
            </a:r>
            <a:r>
              <a:rPr lang="en-US" sz="1600" i="1" dirty="0"/>
              <a:t>aliases</a:t>
            </a:r>
            <a:r>
              <a:rPr lang="en-US" sz="1600" dirty="0"/>
              <a:t>, etc.</a:t>
            </a:r>
          </a:p>
          <a:p>
            <a:pPr lvl="1"/>
            <a:r>
              <a:rPr lang="en-US" sz="1600" dirty="0"/>
              <a:t>Bash can be </a:t>
            </a:r>
            <a:r>
              <a:rPr lang="en-US" sz="1600" b="1" dirty="0"/>
              <a:t>invoked by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FF0000"/>
                </a:solidFill>
              </a:rPr>
              <a:t>single-character</a:t>
            </a:r>
            <a:r>
              <a:rPr lang="en-US" sz="1600" dirty="0"/>
              <a:t> command line options (</a:t>
            </a:r>
            <a:r>
              <a:rPr lang="en-US" sz="1600" b="1" dirty="0"/>
              <a:t>-a, -b, -c, -</a:t>
            </a:r>
            <a:r>
              <a:rPr lang="en-US" sz="1600" b="1" dirty="0" err="1"/>
              <a:t>i</a:t>
            </a:r>
            <a:r>
              <a:rPr lang="en-US" sz="1600" b="1" dirty="0"/>
              <a:t>, -l, -r, etc. </a:t>
            </a:r>
            <a:r>
              <a:rPr lang="en-US" sz="1600" dirty="0"/>
              <a:t>) as well as by </a:t>
            </a:r>
            <a:r>
              <a:rPr lang="en-US" sz="1600" dirty="0">
                <a:solidFill>
                  <a:srgbClr val="FF0000"/>
                </a:solidFill>
              </a:rPr>
              <a:t>multi-character</a:t>
            </a:r>
            <a:r>
              <a:rPr lang="en-US" sz="1600" dirty="0"/>
              <a:t> command line options also like --debugger, --help, --login, etc.</a:t>
            </a:r>
          </a:p>
          <a:p>
            <a:pPr lvl="1"/>
            <a:r>
              <a:rPr lang="en-US" sz="1600" dirty="0"/>
              <a:t>Bash </a:t>
            </a:r>
            <a:r>
              <a:rPr lang="en-US" sz="1600" b="1" dirty="0"/>
              <a:t>Start-up files</a:t>
            </a:r>
            <a:r>
              <a:rPr lang="en-US" sz="1600" dirty="0"/>
              <a:t> are the scripts that Bash </a:t>
            </a:r>
            <a:r>
              <a:rPr lang="en-US" sz="1600" dirty="0">
                <a:solidFill>
                  <a:srgbClr val="FF0000"/>
                </a:solidFill>
              </a:rPr>
              <a:t>reads and executes </a:t>
            </a:r>
            <a:r>
              <a:rPr lang="en-US" sz="1600" dirty="0"/>
              <a:t>when it </a:t>
            </a:r>
            <a:r>
              <a:rPr lang="en-US" sz="1600" dirty="0">
                <a:solidFill>
                  <a:srgbClr val="FF0000"/>
                </a:solidFill>
              </a:rPr>
              <a:t>starts</a:t>
            </a:r>
            <a:r>
              <a:rPr lang="en-US" sz="1600" dirty="0"/>
              <a:t>. Each file has its specific use, and the </a:t>
            </a:r>
            <a:r>
              <a:rPr lang="en-US" sz="1600" dirty="0">
                <a:solidFill>
                  <a:srgbClr val="FF0000"/>
                </a:solidFill>
              </a:rPr>
              <a:t>collection</a:t>
            </a:r>
            <a:r>
              <a:rPr lang="en-US" sz="1600" dirty="0"/>
              <a:t> of these files is used to help create </a:t>
            </a:r>
            <a:r>
              <a:rPr lang="en-US" sz="1600" dirty="0" smtClean="0"/>
              <a:t>an </a:t>
            </a:r>
            <a:r>
              <a:rPr lang="en-US" sz="1600" i="1" dirty="0"/>
              <a:t>environment</a:t>
            </a:r>
            <a:r>
              <a:rPr lang="en-US" sz="1600" dirty="0" smtClean="0"/>
              <a:t>.</a:t>
            </a:r>
            <a:endParaRPr lang="en-US" sz="1600" dirty="0"/>
          </a:p>
          <a:p>
            <a:pPr lvl="1"/>
            <a:r>
              <a:rPr lang="en-US" sz="1600" dirty="0"/>
              <a:t>Bash consists of </a:t>
            </a:r>
            <a:r>
              <a:rPr lang="en-US" sz="1600" b="1" dirty="0"/>
              <a:t>Key bindings</a:t>
            </a:r>
            <a:r>
              <a:rPr lang="en-US" sz="1600" dirty="0"/>
              <a:t> by which one can set up </a:t>
            </a:r>
            <a:r>
              <a:rPr lang="en-US" sz="1600" dirty="0">
                <a:solidFill>
                  <a:srgbClr val="FF0000"/>
                </a:solidFill>
              </a:rPr>
              <a:t>customized</a:t>
            </a:r>
            <a:r>
              <a:rPr lang="en-US" sz="1600" dirty="0"/>
              <a:t> editing key sequences.</a:t>
            </a:r>
          </a:p>
          <a:p>
            <a:pPr lvl="1">
              <a:spcBef>
                <a:spcPts val="600"/>
              </a:spcBef>
            </a:pPr>
            <a:endParaRPr sz="1800" dirty="0">
              <a:solidFill>
                <a:srgbClr val="FF0000"/>
              </a:solidFill>
            </a:endParaRPr>
          </a:p>
        </p:txBody>
      </p:sp>
      <p:sp>
        <p:nvSpPr>
          <p:cNvPr id="235" name="Google Shape;235;p16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grpSp>
        <p:nvGrpSpPr>
          <p:cNvPr id="236" name="Google Shape;236;p16"/>
          <p:cNvGrpSpPr/>
          <p:nvPr/>
        </p:nvGrpSpPr>
        <p:grpSpPr>
          <a:xfrm>
            <a:off x="282216" y="590918"/>
            <a:ext cx="369505" cy="369505"/>
            <a:chOff x="2594050" y="1631825"/>
            <a:chExt cx="439625" cy="439625"/>
          </a:xfrm>
        </p:grpSpPr>
        <p:sp>
          <p:nvSpPr>
            <p:cNvPr id="237" name="Google Shape;237;p16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16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16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16"/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7094" y="0"/>
            <a:ext cx="316906" cy="316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59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What is Bash</a:t>
            </a:r>
            <a:endParaRPr dirty="0"/>
          </a:p>
        </p:txBody>
      </p:sp>
      <p:sp>
        <p:nvSpPr>
          <p:cNvPr id="234" name="Google Shape;234;p16"/>
          <p:cNvSpPr txBox="1">
            <a:spLocks noGrp="1"/>
          </p:cNvSpPr>
          <p:nvPr>
            <p:ph type="body" idx="1"/>
          </p:nvPr>
        </p:nvSpPr>
        <p:spPr>
          <a:xfrm>
            <a:off x="768226" y="1648800"/>
            <a:ext cx="7908485" cy="314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2000" b="1" dirty="0" smtClean="0"/>
              <a:t>Features of Bash</a:t>
            </a:r>
            <a:endParaRPr lang="en-US" sz="2000" dirty="0" smtClean="0"/>
          </a:p>
          <a:p>
            <a:pPr lvl="1"/>
            <a:r>
              <a:rPr lang="en-US" sz="1600" dirty="0" smtClean="0"/>
              <a:t>Bash </a:t>
            </a:r>
            <a:r>
              <a:rPr lang="en-US" sz="1600" dirty="0"/>
              <a:t>contains </a:t>
            </a:r>
            <a:r>
              <a:rPr lang="en-US" sz="1600" b="1" dirty="0"/>
              <a:t>one-dimensional arrays</a:t>
            </a:r>
            <a:r>
              <a:rPr lang="en-US" sz="1600" dirty="0"/>
              <a:t> using which you can easily </a:t>
            </a:r>
            <a:r>
              <a:rPr lang="en-US" sz="1600" dirty="0">
                <a:solidFill>
                  <a:srgbClr val="FF0000"/>
                </a:solidFill>
              </a:rPr>
              <a:t>reference</a:t>
            </a:r>
            <a:r>
              <a:rPr lang="en-US" sz="1600" dirty="0"/>
              <a:t> and </a:t>
            </a:r>
            <a:r>
              <a:rPr lang="en-US" sz="1600" dirty="0">
                <a:solidFill>
                  <a:srgbClr val="FF0000"/>
                </a:solidFill>
              </a:rPr>
              <a:t>manipulate</a:t>
            </a:r>
            <a:r>
              <a:rPr lang="en-US" sz="1600" dirty="0"/>
              <a:t> the lists of data.</a:t>
            </a:r>
          </a:p>
          <a:p>
            <a:pPr lvl="1"/>
            <a:r>
              <a:rPr lang="en-US" sz="1600" dirty="0"/>
              <a:t>Bash comprised of </a:t>
            </a:r>
            <a:r>
              <a:rPr lang="en-US" sz="1600" b="1" dirty="0"/>
              <a:t>Control Structures</a:t>
            </a:r>
            <a:r>
              <a:rPr lang="en-US" sz="1600" dirty="0"/>
              <a:t> like the </a:t>
            </a:r>
            <a:r>
              <a:rPr lang="en-US" sz="1600" b="1" dirty="0"/>
              <a:t>select construct</a:t>
            </a:r>
            <a:r>
              <a:rPr lang="en-US" sz="1600" dirty="0"/>
              <a:t> that specially used for </a:t>
            </a:r>
            <a:r>
              <a:rPr lang="en-US" sz="1600" dirty="0">
                <a:solidFill>
                  <a:srgbClr val="FF0000"/>
                </a:solidFill>
              </a:rPr>
              <a:t>menu generation</a:t>
            </a:r>
            <a:r>
              <a:rPr lang="en-US" sz="1600" dirty="0"/>
              <a:t>.</a:t>
            </a:r>
          </a:p>
          <a:p>
            <a:pPr lvl="1"/>
            <a:r>
              <a:rPr lang="en-US" sz="1600" i="1" dirty="0"/>
              <a:t>Directory Stack </a:t>
            </a:r>
            <a:r>
              <a:rPr lang="en-US" sz="1600" dirty="0"/>
              <a:t>in Bash specifies the history of </a:t>
            </a:r>
            <a:r>
              <a:rPr lang="en-US" sz="1600" dirty="0">
                <a:solidFill>
                  <a:srgbClr val="FF0000"/>
                </a:solidFill>
              </a:rPr>
              <a:t>recently-visited</a:t>
            </a:r>
            <a:r>
              <a:rPr lang="en-US" sz="1600" dirty="0"/>
              <a:t> directories within a </a:t>
            </a:r>
            <a:r>
              <a:rPr lang="en-US" sz="1600" dirty="0">
                <a:solidFill>
                  <a:srgbClr val="FF0000"/>
                </a:solidFill>
              </a:rPr>
              <a:t>list</a:t>
            </a:r>
            <a:r>
              <a:rPr lang="en-US" sz="1600" dirty="0"/>
              <a:t>. Example: </a:t>
            </a:r>
            <a:r>
              <a:rPr lang="en-US" sz="1600" b="1" dirty="0" err="1"/>
              <a:t>pushd</a:t>
            </a:r>
            <a:r>
              <a:rPr lang="en-US" sz="1600" dirty="0"/>
              <a:t> </a:t>
            </a:r>
            <a:r>
              <a:rPr lang="en-US" sz="1600" dirty="0" err="1"/>
              <a:t>builtin</a:t>
            </a:r>
            <a:r>
              <a:rPr lang="en-US" sz="1600" dirty="0"/>
              <a:t> is used to </a:t>
            </a:r>
            <a:r>
              <a:rPr lang="en-US" sz="1600" dirty="0">
                <a:solidFill>
                  <a:srgbClr val="FF0000"/>
                </a:solidFill>
              </a:rPr>
              <a:t>add</a:t>
            </a:r>
            <a:r>
              <a:rPr lang="en-US" sz="1600" dirty="0"/>
              <a:t> the directory to the stack, </a:t>
            </a:r>
            <a:r>
              <a:rPr lang="en-US" sz="1600" b="1" dirty="0" err="1"/>
              <a:t>popd</a:t>
            </a:r>
            <a:r>
              <a:rPr lang="en-US" sz="1600" dirty="0"/>
              <a:t> is to </a:t>
            </a:r>
            <a:r>
              <a:rPr lang="en-US" sz="1600" dirty="0">
                <a:solidFill>
                  <a:srgbClr val="FF0000"/>
                </a:solidFill>
              </a:rPr>
              <a:t>remove </a:t>
            </a:r>
            <a:r>
              <a:rPr lang="en-US" sz="1600" dirty="0"/>
              <a:t>directory from the stack and </a:t>
            </a:r>
            <a:r>
              <a:rPr lang="en-US" sz="1600" b="1" dirty="0" err="1"/>
              <a:t>dirs</a:t>
            </a:r>
            <a:r>
              <a:rPr lang="en-US" sz="1600" dirty="0"/>
              <a:t> </a:t>
            </a:r>
            <a:r>
              <a:rPr lang="en-US" sz="1600" dirty="0" err="1"/>
              <a:t>builtin</a:t>
            </a:r>
            <a:r>
              <a:rPr lang="en-US" sz="1600" dirty="0"/>
              <a:t> is to </a:t>
            </a:r>
            <a:r>
              <a:rPr lang="en-US" sz="1600" dirty="0">
                <a:solidFill>
                  <a:srgbClr val="FF0000"/>
                </a:solidFill>
              </a:rPr>
              <a:t>display</a:t>
            </a:r>
            <a:r>
              <a:rPr lang="en-US" sz="1600" dirty="0"/>
              <a:t> content of the directory stack.</a:t>
            </a:r>
          </a:p>
          <a:p>
            <a:pPr lvl="1"/>
            <a:r>
              <a:rPr lang="en-US" sz="1600" dirty="0"/>
              <a:t>Bash also comprised of </a:t>
            </a:r>
            <a:r>
              <a:rPr lang="en-US" sz="1600" dirty="0">
                <a:solidFill>
                  <a:srgbClr val="FF0000"/>
                </a:solidFill>
              </a:rPr>
              <a:t>restricted mode </a:t>
            </a:r>
            <a:r>
              <a:rPr lang="en-US" sz="1600" dirty="0"/>
              <a:t>for the environment </a:t>
            </a:r>
            <a:r>
              <a:rPr lang="en-US" sz="1600" dirty="0">
                <a:solidFill>
                  <a:srgbClr val="FF0000"/>
                </a:solidFill>
              </a:rPr>
              <a:t>security</a:t>
            </a:r>
            <a:r>
              <a:rPr lang="en-US" sz="1600" dirty="0"/>
              <a:t>. A shell gets restricted if bash starts with name </a:t>
            </a:r>
            <a:r>
              <a:rPr lang="en-US" sz="1600" b="1" dirty="0" err="1"/>
              <a:t>rbash</a:t>
            </a:r>
            <a:r>
              <a:rPr lang="en-US" sz="1600" dirty="0"/>
              <a:t>, or the bash --restricted, or bash -r option passed at invocation. </a:t>
            </a:r>
          </a:p>
          <a:p>
            <a:pPr lvl="1">
              <a:spcBef>
                <a:spcPts val="600"/>
              </a:spcBef>
            </a:pPr>
            <a:endParaRPr sz="1800" dirty="0">
              <a:solidFill>
                <a:srgbClr val="FF0000"/>
              </a:solidFill>
            </a:endParaRPr>
          </a:p>
        </p:txBody>
      </p:sp>
      <p:sp>
        <p:nvSpPr>
          <p:cNvPr id="235" name="Google Shape;235;p16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grpSp>
        <p:nvGrpSpPr>
          <p:cNvPr id="236" name="Google Shape;236;p16"/>
          <p:cNvGrpSpPr/>
          <p:nvPr/>
        </p:nvGrpSpPr>
        <p:grpSpPr>
          <a:xfrm>
            <a:off x="282216" y="590918"/>
            <a:ext cx="369505" cy="369505"/>
            <a:chOff x="2594050" y="1631825"/>
            <a:chExt cx="439625" cy="439625"/>
          </a:xfrm>
        </p:grpSpPr>
        <p:sp>
          <p:nvSpPr>
            <p:cNvPr id="237" name="Google Shape;237;p16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16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16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16"/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7094" y="0"/>
            <a:ext cx="316906" cy="316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82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lerio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479</Words>
  <Application>Microsoft Office PowerPoint</Application>
  <PresentationFormat>On-screen Show (16:9)</PresentationFormat>
  <Paragraphs>52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Roboto Condensed</vt:lpstr>
      <vt:lpstr>Arial</vt:lpstr>
      <vt:lpstr>Roboto Condensed Light</vt:lpstr>
      <vt:lpstr>Arvo</vt:lpstr>
      <vt:lpstr>Salerio template</vt:lpstr>
      <vt:lpstr>Introduction to Bash Shell/Scripting</vt:lpstr>
      <vt:lpstr>What is Bash?</vt:lpstr>
      <vt:lpstr>What is Bash?</vt:lpstr>
      <vt:lpstr>What is Bash?</vt:lpstr>
      <vt:lpstr>What is Bash?</vt:lpstr>
      <vt:lpstr>Terminal vs Shell?</vt:lpstr>
      <vt:lpstr>Terminal vs Shell?</vt:lpstr>
      <vt:lpstr>What is Bash</vt:lpstr>
      <vt:lpstr>What is Bash</vt:lpstr>
      <vt:lpstr>What is Bash</vt:lpstr>
      <vt:lpstr>Terminal vs Shell?</vt:lpstr>
      <vt:lpstr>THANKS!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Careers in Ethical Hacking</dc:title>
  <cp:lastModifiedBy>ed</cp:lastModifiedBy>
  <cp:revision>29</cp:revision>
  <dcterms:modified xsi:type="dcterms:W3CDTF">2021-05-19T13:29:45Z</dcterms:modified>
</cp:coreProperties>
</file>