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332" r:id="rId2"/>
    <p:sldId id="333" r:id="rId3"/>
    <p:sldId id="334" r:id="rId4"/>
    <p:sldId id="335" r:id="rId5"/>
    <p:sldId id="337"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7F24"/>
    <a:srgbClr val="F07F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934" autoAdjust="0"/>
    <p:restoredTop sz="93494" autoAdjust="0"/>
  </p:normalViewPr>
  <p:slideViewPr>
    <p:cSldViewPr snapToGrid="0" snapToObjects="1">
      <p:cViewPr varScale="1">
        <p:scale>
          <a:sx n="109" d="100"/>
          <a:sy n="109" d="100"/>
        </p:scale>
        <p:origin x="102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VE"/>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B7FD9F-1477-4F5E-A351-25B10CD1DC17}" type="datetimeFigureOut">
              <a:rPr lang="es-VE" smtClean="0"/>
              <a:t>11/11/2019</a:t>
            </a:fld>
            <a:endParaRPr lang="es-VE"/>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VE"/>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VE"/>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B7544C-C3F4-4896-AE77-318CEC7154CB}" type="slidenum">
              <a:rPr lang="es-VE" smtClean="0"/>
              <a:t>‹Nº›</a:t>
            </a:fld>
            <a:endParaRPr lang="es-VE"/>
          </a:p>
        </p:txBody>
      </p:sp>
    </p:spTree>
    <p:extLst>
      <p:ext uri="{BB962C8B-B14F-4D97-AF65-F5344CB8AC3E}">
        <p14:creationId xmlns:p14="http://schemas.microsoft.com/office/powerpoint/2010/main" val="20290925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11/11/2019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11/11/2019</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11/11/2019</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11/11/2019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11/11/2019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11/11/2019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11/11/2019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11/11/2019</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11/11/2019</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11/11/2019</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11/11/2019</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86422" y="1490905"/>
            <a:ext cx="3761905" cy="3876190"/>
          </a:xfrm>
          <a:prstGeom prst="rect">
            <a:avLst/>
          </a:prstGeom>
        </p:spPr>
      </p:pic>
      <p:sp>
        <p:nvSpPr>
          <p:cNvPr id="9" name="TextBox 8"/>
          <p:cNvSpPr txBox="1"/>
          <p:nvPr/>
        </p:nvSpPr>
        <p:spPr>
          <a:xfrm>
            <a:off x="876300" y="381000"/>
            <a:ext cx="9353550" cy="738664"/>
          </a:xfrm>
          <a:prstGeom prst="rect">
            <a:avLst/>
          </a:prstGeom>
          <a:noFill/>
        </p:spPr>
        <p:txBody>
          <a:bodyPr wrap="square" rtlCol="0">
            <a:spAutoFit/>
          </a:bodyPr>
          <a:lstStyle/>
          <a:p>
            <a:r>
              <a:rPr lang="es-ES_tradnl" sz="2400" dirty="0" smtClean="0">
                <a:solidFill>
                  <a:srgbClr val="F17F24"/>
                </a:solidFill>
              </a:rPr>
              <a:t>Detección de Cortos.</a:t>
            </a:r>
            <a:endParaRPr lang="es-ES_tradnl" sz="2400" dirty="0">
              <a:solidFill>
                <a:srgbClr val="F17F24"/>
              </a:solidFill>
            </a:endParaRPr>
          </a:p>
          <a:p>
            <a:endParaRPr lang="es-ES_tradnl" dirty="0"/>
          </a:p>
        </p:txBody>
      </p:sp>
      <p:cxnSp>
        <p:nvCxnSpPr>
          <p:cNvPr id="11" name="Straight Connector 10"/>
          <p:cNvCxnSpPr/>
          <p:nvPr/>
        </p:nvCxnSpPr>
        <p:spPr>
          <a:xfrm>
            <a:off x="876300" y="6394450"/>
            <a:ext cx="9582150"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876300" y="1179330"/>
            <a:ext cx="9353550" cy="4832092"/>
          </a:xfrm>
          <a:prstGeom prst="rect">
            <a:avLst/>
          </a:prstGeom>
          <a:noFill/>
        </p:spPr>
        <p:txBody>
          <a:bodyPr wrap="square" rtlCol="0">
            <a:spAutoFit/>
          </a:bodyPr>
          <a:lstStyle/>
          <a:p>
            <a:pPr algn="just"/>
            <a:r>
              <a:rPr lang="es-VE" sz="1400" dirty="0" smtClean="0">
                <a:cs typeface="Times New Roman" panose="02020603050405020304" pitchFamily="18" charset="0"/>
              </a:rPr>
              <a:t>Que significa que una tarjeta este en corto? Es un termino muy genérico que utilizan los técnicos o los clientes para describir que un equipo no funciona correctamente pero para nosotros es que un componente de la tarjeta madre tiene un componente(s) dañado(s) que hace mas fácil que los electrones vayan a tierra.</a:t>
            </a:r>
          </a:p>
          <a:p>
            <a:pPr algn="just"/>
            <a:endParaRPr lang="es-VE" sz="1400" dirty="0">
              <a:cs typeface="Times New Roman" panose="02020603050405020304" pitchFamily="18" charset="0"/>
            </a:endParaRPr>
          </a:p>
          <a:p>
            <a:pPr algn="just"/>
            <a:r>
              <a:rPr lang="es-VE" sz="1400" dirty="0" smtClean="0">
                <a:cs typeface="Times New Roman" panose="02020603050405020304" pitchFamily="18" charset="0"/>
              </a:rPr>
              <a:t>Por que se producen? Muchos factores pueden influir en que un IC entre en corto pero la mayoría de los casos es un </a:t>
            </a:r>
            <a:r>
              <a:rPr lang="es-VE" sz="1400" i="1" dirty="0" smtClean="0">
                <a:cs typeface="Times New Roman" panose="02020603050405020304" pitchFamily="18" charset="0"/>
              </a:rPr>
              <a:t>cargador genérico de mala calidad. </a:t>
            </a:r>
          </a:p>
          <a:p>
            <a:pPr algn="just"/>
            <a:endParaRPr lang="es-VE" sz="1400" dirty="0">
              <a:cs typeface="Times New Roman" panose="02020603050405020304" pitchFamily="18" charset="0"/>
            </a:endParaRPr>
          </a:p>
          <a:p>
            <a:pPr algn="just"/>
            <a:r>
              <a:rPr lang="es-VE" sz="1400" dirty="0" smtClean="0">
                <a:cs typeface="Times New Roman" panose="02020603050405020304" pitchFamily="18" charset="0"/>
              </a:rPr>
              <a:t>Existen varias formas para detectar cortos.</a:t>
            </a:r>
          </a:p>
          <a:p>
            <a:pPr algn="just"/>
            <a:r>
              <a:rPr lang="es-VE" sz="1400" dirty="0" smtClean="0">
                <a:cs typeface="Times New Roman" panose="02020603050405020304" pitchFamily="18" charset="0"/>
              </a:rPr>
              <a:t> </a:t>
            </a:r>
            <a:endParaRPr lang="es-VE" sz="1400" dirty="0">
              <a:cs typeface="Times New Roman" panose="02020603050405020304" pitchFamily="18" charset="0"/>
            </a:endParaRPr>
          </a:p>
          <a:p>
            <a:pPr algn="just"/>
            <a:r>
              <a:rPr lang="es-VE" sz="1400" dirty="0" smtClean="0">
                <a:cs typeface="Times New Roman" panose="02020603050405020304" pitchFamily="18" charset="0"/>
              </a:rPr>
              <a:t>1.- La mas segura y la que toma mas tiempo y es ir midiendo hasta donde tengamos una baja resistencia en un lugar que no debería existir.</a:t>
            </a:r>
          </a:p>
          <a:p>
            <a:pPr algn="just"/>
            <a:endParaRPr lang="es-VE" sz="1400" dirty="0" smtClean="0">
              <a:cs typeface="Times New Roman" panose="02020603050405020304" pitchFamily="18" charset="0"/>
            </a:endParaRPr>
          </a:p>
          <a:p>
            <a:pPr algn="just"/>
            <a:r>
              <a:rPr lang="es-VE" sz="1400" dirty="0" smtClean="0">
                <a:cs typeface="Times New Roman" panose="02020603050405020304" pitchFamily="18" charset="0"/>
              </a:rPr>
              <a:t>2.- Inyectar voltaje de manera controlada con nuestra fuente </a:t>
            </a:r>
            <a:r>
              <a:rPr lang="es-VE" sz="1400" smtClean="0">
                <a:cs typeface="Times New Roman" panose="02020603050405020304" pitchFamily="18" charset="0"/>
              </a:rPr>
              <a:t>de laboratorio y </a:t>
            </a:r>
            <a:r>
              <a:rPr lang="es-VE" sz="1400" dirty="0" smtClean="0">
                <a:cs typeface="Times New Roman" panose="02020603050405020304" pitchFamily="18" charset="0"/>
              </a:rPr>
              <a:t>sentir rápidamente el lugar donde se calienta (la más utilizada).</a:t>
            </a:r>
          </a:p>
          <a:p>
            <a:pPr algn="just"/>
            <a:endParaRPr lang="es-VE" sz="1400" dirty="0" smtClean="0">
              <a:cs typeface="Times New Roman" panose="02020603050405020304" pitchFamily="18" charset="0"/>
            </a:endParaRPr>
          </a:p>
          <a:p>
            <a:pPr algn="just"/>
            <a:r>
              <a:rPr lang="es-VE" sz="1400" dirty="0" smtClean="0">
                <a:cs typeface="Times New Roman" panose="02020603050405020304" pitchFamily="18" charset="0"/>
              </a:rPr>
              <a:t>3.- Darle un shock eléctrico para que lo que este en corto termine de romperse (la más peligrosa, no la recomiendo) ya que por la cantidad de corriente pueden verse afectados otros componentes.  </a:t>
            </a:r>
          </a:p>
          <a:p>
            <a:pPr algn="just"/>
            <a:endParaRPr lang="es-VE" sz="1400" dirty="0">
              <a:cs typeface="Times New Roman" panose="02020603050405020304" pitchFamily="18" charset="0"/>
            </a:endParaRPr>
          </a:p>
          <a:p>
            <a:pPr algn="just"/>
            <a:r>
              <a:rPr lang="es-VE" sz="1400" dirty="0" smtClean="0">
                <a:cs typeface="Times New Roman" panose="02020603050405020304" pitchFamily="18" charset="0"/>
              </a:rPr>
              <a:t>Yo personalmente utilizo el inyectar voltaje en la mayoría de los caso. Para detectar los cortos podemos utilizar un Spray Detector de cortos, una cámara térmica, alcohol absoluto o flux para ver cual componente calienta o una parte sensible de nuestra mano. </a:t>
            </a:r>
            <a:endParaRPr lang="es-VE" sz="1400" dirty="0">
              <a:latin typeface="+mj-lt"/>
            </a:endParaRPr>
          </a:p>
        </p:txBody>
      </p:sp>
      <p:pic>
        <p:nvPicPr>
          <p:cNvPr id="3" name="Imagen 2"/>
          <p:cNvPicPr>
            <a:picLocks noChangeAspect="1"/>
          </p:cNvPicPr>
          <p:nvPr/>
        </p:nvPicPr>
        <p:blipFill rotWithShape="1">
          <a:blip r:embed="rId3">
            <a:extLst>
              <a:ext uri="{28A0092B-C50C-407E-A947-70E740481C1C}">
                <a14:useLocalDpi xmlns:a14="http://schemas.microsoft.com/office/drawing/2010/main" val="0"/>
              </a:ext>
            </a:extLst>
          </a:blip>
          <a:srcRect l="14506" t="14430" r="14323" b="15662"/>
          <a:stretch/>
        </p:blipFill>
        <p:spPr>
          <a:xfrm>
            <a:off x="1221944" y="6462166"/>
            <a:ext cx="143590" cy="141041"/>
          </a:xfrm>
          <a:prstGeom prst="rect">
            <a:avLst/>
          </a:prstGeom>
        </p:spPr>
      </p:pic>
      <p:pic>
        <p:nvPicPr>
          <p:cNvPr id="4" name="Imagen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1891" y="6465971"/>
            <a:ext cx="194462" cy="137236"/>
          </a:xfrm>
          <a:prstGeom prst="rect">
            <a:avLst/>
          </a:prstGeom>
        </p:spPr>
      </p:pic>
      <p:sp>
        <p:nvSpPr>
          <p:cNvPr id="10" name="Title 1"/>
          <p:cNvSpPr txBox="1">
            <a:spLocks/>
          </p:cNvSpPr>
          <p:nvPr/>
        </p:nvSpPr>
        <p:spPr>
          <a:xfrm>
            <a:off x="876300" y="6394450"/>
            <a:ext cx="8824913" cy="463550"/>
          </a:xfrm>
          <a:prstGeom prst="rect">
            <a:avLst/>
          </a:prstGeom>
        </p:spPr>
        <p:txBody>
          <a:bodyPr vert="horz" lIns="91440" tIns="45720" rIns="91440" bIns="45720" rtlCol="0" anchor="t">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200" dirty="0" smtClean="0">
                <a:solidFill>
                  <a:schemeClr val="tx1"/>
                </a:solidFill>
              </a:rPr>
              <a:t>           metadatave / </a:t>
            </a:r>
            <a:r>
              <a:rPr lang="es-ES_tradnl" sz="1200" dirty="0" smtClean="0">
                <a:solidFill>
                  <a:schemeClr val="tx1"/>
                </a:solidFill>
              </a:rPr>
              <a:t>Leonardo García. Profesional</a:t>
            </a:r>
            <a:r>
              <a:rPr lang="en-US" sz="1200" dirty="0" smtClean="0">
                <a:solidFill>
                  <a:schemeClr val="tx1"/>
                </a:solidFill>
              </a:rPr>
              <a:t> en </a:t>
            </a:r>
            <a:r>
              <a:rPr lang="es-ES_tradnl" sz="1200" dirty="0" smtClean="0">
                <a:solidFill>
                  <a:schemeClr val="tx1"/>
                </a:solidFill>
              </a:rPr>
              <a:t>reparación</a:t>
            </a:r>
            <a:r>
              <a:rPr lang="en-US" sz="1200" dirty="0" smtClean="0">
                <a:solidFill>
                  <a:schemeClr val="tx1"/>
                </a:solidFill>
              </a:rPr>
              <a:t> de laptops. </a:t>
            </a:r>
            <a:r>
              <a:rPr lang="en-US" sz="1200" dirty="0" err="1" smtClean="0">
                <a:solidFill>
                  <a:schemeClr val="tx1"/>
                </a:solidFill>
              </a:rPr>
              <a:t>Clase</a:t>
            </a:r>
            <a:r>
              <a:rPr lang="en-US" sz="1200" dirty="0" smtClean="0">
                <a:solidFill>
                  <a:schemeClr val="tx1"/>
                </a:solidFill>
              </a:rPr>
              <a:t> 8</a:t>
            </a:r>
            <a:endParaRPr lang="en-US" sz="1200" dirty="0">
              <a:solidFill>
                <a:schemeClr val="tx1"/>
              </a:solidFill>
            </a:endParaRPr>
          </a:p>
        </p:txBody>
      </p:sp>
    </p:spTree>
    <p:extLst>
      <p:ext uri="{BB962C8B-B14F-4D97-AF65-F5344CB8AC3E}">
        <p14:creationId xmlns:p14="http://schemas.microsoft.com/office/powerpoint/2010/main" val="1358403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86422" y="1490905"/>
            <a:ext cx="3761905" cy="3876190"/>
          </a:xfrm>
          <a:prstGeom prst="rect">
            <a:avLst/>
          </a:prstGeom>
        </p:spPr>
      </p:pic>
      <p:sp>
        <p:nvSpPr>
          <p:cNvPr id="9" name="TextBox 8"/>
          <p:cNvSpPr txBox="1"/>
          <p:nvPr/>
        </p:nvSpPr>
        <p:spPr>
          <a:xfrm>
            <a:off x="876300" y="381000"/>
            <a:ext cx="9353550" cy="738664"/>
          </a:xfrm>
          <a:prstGeom prst="rect">
            <a:avLst/>
          </a:prstGeom>
          <a:noFill/>
        </p:spPr>
        <p:txBody>
          <a:bodyPr wrap="square" rtlCol="0">
            <a:spAutoFit/>
          </a:bodyPr>
          <a:lstStyle/>
          <a:p>
            <a:r>
              <a:rPr lang="es-ES_tradnl" sz="2400" dirty="0" smtClean="0">
                <a:solidFill>
                  <a:srgbClr val="F17F24"/>
                </a:solidFill>
              </a:rPr>
              <a:t>Detección de Cortos.</a:t>
            </a:r>
            <a:endParaRPr lang="es-ES_tradnl" sz="2400" dirty="0">
              <a:solidFill>
                <a:srgbClr val="F17F24"/>
              </a:solidFill>
            </a:endParaRPr>
          </a:p>
          <a:p>
            <a:endParaRPr lang="es-ES_tradnl" dirty="0"/>
          </a:p>
        </p:txBody>
      </p:sp>
      <p:cxnSp>
        <p:nvCxnSpPr>
          <p:cNvPr id="11" name="Straight Connector 10"/>
          <p:cNvCxnSpPr/>
          <p:nvPr/>
        </p:nvCxnSpPr>
        <p:spPr>
          <a:xfrm>
            <a:off x="876300" y="6394450"/>
            <a:ext cx="9582150"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876300" y="1179330"/>
            <a:ext cx="9353550" cy="4832092"/>
          </a:xfrm>
          <a:prstGeom prst="rect">
            <a:avLst/>
          </a:prstGeom>
          <a:noFill/>
        </p:spPr>
        <p:txBody>
          <a:bodyPr wrap="square" rtlCol="0">
            <a:spAutoFit/>
          </a:bodyPr>
          <a:lstStyle/>
          <a:p>
            <a:pPr algn="just"/>
            <a:r>
              <a:rPr lang="es-VE" sz="1400" dirty="0" smtClean="0">
                <a:cs typeface="Times New Roman" panose="02020603050405020304" pitchFamily="18" charset="0"/>
              </a:rPr>
              <a:t>Existen algunos mitos sobre los cortos.</a:t>
            </a:r>
          </a:p>
          <a:p>
            <a:pPr algn="just"/>
            <a:endParaRPr lang="es-VE" sz="1400" dirty="0">
              <a:cs typeface="Times New Roman" panose="02020603050405020304" pitchFamily="18" charset="0"/>
            </a:endParaRPr>
          </a:p>
          <a:p>
            <a:pPr marL="285750" indent="-285750" algn="just">
              <a:buFont typeface="Wingdings" panose="05000000000000000000" pitchFamily="2" charset="2"/>
              <a:buChar char="ü"/>
            </a:pPr>
            <a:r>
              <a:rPr lang="es-VE" sz="1400" dirty="0" smtClean="0">
                <a:cs typeface="Times New Roman" panose="02020603050405020304" pitchFamily="18" charset="0"/>
              </a:rPr>
              <a:t>1.- Si un componente calienta esta en corto y esta malo, se debe reemplazar.</a:t>
            </a:r>
          </a:p>
          <a:p>
            <a:pPr marL="285750" indent="-285750" algn="just">
              <a:buFont typeface="Wingdings" panose="05000000000000000000" pitchFamily="2" charset="2"/>
              <a:buChar char="ü"/>
            </a:pPr>
            <a:endParaRPr lang="es-VE" sz="1400" dirty="0">
              <a:cs typeface="Times New Roman" panose="02020603050405020304" pitchFamily="18" charset="0"/>
            </a:endParaRPr>
          </a:p>
          <a:p>
            <a:pPr marL="285750" indent="-285750" algn="just">
              <a:buFont typeface="Wingdings" panose="05000000000000000000" pitchFamily="2" charset="2"/>
              <a:buChar char="ü"/>
            </a:pPr>
            <a:r>
              <a:rPr lang="es-VE" sz="1400" dirty="0" smtClean="0">
                <a:cs typeface="Times New Roman" panose="02020603050405020304" pitchFamily="18" charset="0"/>
              </a:rPr>
              <a:t>2.- Si te pita el multímetro (baja resistencia en continuidad) esa línea esta en corto.</a:t>
            </a:r>
          </a:p>
          <a:p>
            <a:pPr marL="285750" indent="-285750" algn="just">
              <a:buFont typeface="Wingdings" panose="05000000000000000000" pitchFamily="2" charset="2"/>
              <a:buChar char="ü"/>
            </a:pPr>
            <a:endParaRPr lang="es-VE" sz="1400" dirty="0">
              <a:cs typeface="Times New Roman" panose="02020603050405020304" pitchFamily="18" charset="0"/>
            </a:endParaRPr>
          </a:p>
          <a:p>
            <a:pPr marL="285750" indent="-285750" algn="just">
              <a:buFont typeface="Wingdings" panose="05000000000000000000" pitchFamily="2" charset="2"/>
              <a:buChar char="ü"/>
            </a:pPr>
            <a:r>
              <a:rPr lang="es-VE" sz="1400" dirty="0" smtClean="0">
                <a:cs typeface="Times New Roman" panose="02020603050405020304" pitchFamily="18" charset="0"/>
              </a:rPr>
              <a:t>3.- A las tarjetas solo se le daña un componente solamente.</a:t>
            </a:r>
          </a:p>
          <a:p>
            <a:pPr marL="285750" indent="-285750" algn="just">
              <a:buFont typeface="Wingdings" panose="05000000000000000000" pitchFamily="2" charset="2"/>
              <a:buChar char="ü"/>
            </a:pPr>
            <a:endParaRPr lang="es-VE" sz="1400" dirty="0">
              <a:cs typeface="Times New Roman" panose="02020603050405020304" pitchFamily="18" charset="0"/>
            </a:endParaRPr>
          </a:p>
          <a:p>
            <a:pPr algn="just"/>
            <a:r>
              <a:rPr lang="es-VE" sz="1400" dirty="0" smtClean="0">
                <a:cs typeface="Times New Roman" panose="02020603050405020304" pitchFamily="18" charset="0"/>
              </a:rPr>
              <a:t>En los casos antes mencionados no siempre es verdad…</a:t>
            </a:r>
          </a:p>
          <a:p>
            <a:pPr algn="just"/>
            <a:endParaRPr lang="es-VE" sz="1400" dirty="0">
              <a:cs typeface="Times New Roman" panose="02020603050405020304" pitchFamily="18" charset="0"/>
            </a:endParaRPr>
          </a:p>
          <a:p>
            <a:pPr marL="285750" indent="-285750" algn="just">
              <a:buFont typeface="Wingdings" panose="05000000000000000000" pitchFamily="2" charset="2"/>
              <a:buChar char="ü"/>
            </a:pPr>
            <a:r>
              <a:rPr lang="es-VE" sz="1400" dirty="0" smtClean="0">
                <a:cs typeface="Times New Roman" panose="02020603050405020304" pitchFamily="18" charset="0"/>
              </a:rPr>
              <a:t>En el caso Nro. 1: Si un componente calienta puede ser que esta soportando la cantidad de corriente que pasa a través de el como pueden ser </a:t>
            </a:r>
            <a:r>
              <a:rPr lang="es-VE" sz="1400" dirty="0" err="1" smtClean="0">
                <a:cs typeface="Times New Roman" panose="02020603050405020304" pitchFamily="18" charset="0"/>
              </a:rPr>
              <a:t>mosfets</a:t>
            </a:r>
            <a:r>
              <a:rPr lang="es-VE" sz="1400" dirty="0" smtClean="0">
                <a:cs typeface="Times New Roman" panose="02020603050405020304" pitchFamily="18" charset="0"/>
              </a:rPr>
              <a:t> de entrada que hay un corto en la línea de 19 pero ellos pueden soportar hasta 30v 15 </a:t>
            </a:r>
            <a:r>
              <a:rPr lang="es-VE" sz="1400" dirty="0" err="1" smtClean="0">
                <a:cs typeface="Times New Roman" panose="02020603050405020304" pitchFamily="18" charset="0"/>
              </a:rPr>
              <a:t>Amp</a:t>
            </a:r>
            <a:r>
              <a:rPr lang="es-VE" sz="1400" dirty="0" smtClean="0">
                <a:cs typeface="Times New Roman" panose="02020603050405020304" pitchFamily="18" charset="0"/>
              </a:rPr>
              <a:t> entonces al ponerle nuestra fuente de laboratorio que llega regularmente a 5amp entonces el </a:t>
            </a:r>
            <a:r>
              <a:rPr lang="es-VE" sz="1400" dirty="0" err="1" smtClean="0">
                <a:cs typeface="Times New Roman" panose="02020603050405020304" pitchFamily="18" charset="0"/>
              </a:rPr>
              <a:t>mosfet</a:t>
            </a:r>
            <a:r>
              <a:rPr lang="es-VE" sz="1400" dirty="0" smtClean="0">
                <a:cs typeface="Times New Roman" panose="02020603050405020304" pitchFamily="18" charset="0"/>
              </a:rPr>
              <a:t> se va a calentar pero no necesariamente esta malo.</a:t>
            </a:r>
          </a:p>
          <a:p>
            <a:pPr marL="285750" indent="-285750" algn="just">
              <a:buFont typeface="Wingdings" panose="05000000000000000000" pitchFamily="2" charset="2"/>
              <a:buChar char="ü"/>
            </a:pPr>
            <a:endParaRPr lang="es-VE" sz="1400" dirty="0">
              <a:cs typeface="Times New Roman" panose="02020603050405020304" pitchFamily="18" charset="0"/>
            </a:endParaRPr>
          </a:p>
          <a:p>
            <a:pPr marL="285750" indent="-285750" algn="just">
              <a:buFont typeface="Wingdings" panose="05000000000000000000" pitchFamily="2" charset="2"/>
              <a:buChar char="ü"/>
            </a:pPr>
            <a:r>
              <a:rPr lang="es-VE" sz="1400" dirty="0" smtClean="0">
                <a:cs typeface="Times New Roman" panose="02020603050405020304" pitchFamily="18" charset="0"/>
              </a:rPr>
              <a:t>También tenemos el caso de las fuentes de alimentación que se calientan pero no es porque están malos sino que hay un corto en su carga por eso demandan mas capacidad de la que la fuente puede soportar. Si la dejamos así por mucho tiempo efectivamente también se va a dañar.</a:t>
            </a:r>
          </a:p>
          <a:p>
            <a:pPr marL="285750" indent="-285750" algn="just">
              <a:buFont typeface="Wingdings" panose="05000000000000000000" pitchFamily="2" charset="2"/>
              <a:buChar char="ü"/>
            </a:pPr>
            <a:endParaRPr lang="es-VE" sz="1400" dirty="0">
              <a:cs typeface="Times New Roman" panose="02020603050405020304" pitchFamily="18" charset="0"/>
            </a:endParaRPr>
          </a:p>
          <a:p>
            <a:pPr marL="285750" indent="-285750" algn="just">
              <a:buFont typeface="Wingdings" panose="05000000000000000000" pitchFamily="2" charset="2"/>
              <a:buChar char="ü"/>
            </a:pPr>
            <a:r>
              <a:rPr lang="es-VE" sz="1400" dirty="0" smtClean="0">
                <a:cs typeface="Times New Roman" panose="02020603050405020304" pitchFamily="18" charset="0"/>
              </a:rPr>
              <a:t>En el caso Nro. 2: Existen líneas sobre todo las de CPU, GPU, PCH donde todo pita porque trabajan como poco voltaje mucha corriente así que si al medir un condensador en esa línea, nos puede indicar como si estuviera en corto pero no es así. </a:t>
            </a:r>
            <a:endParaRPr lang="es-VE" sz="1400" dirty="0">
              <a:latin typeface="+mj-lt"/>
            </a:endParaRPr>
          </a:p>
        </p:txBody>
      </p:sp>
      <p:pic>
        <p:nvPicPr>
          <p:cNvPr id="3" name="Imagen 2"/>
          <p:cNvPicPr>
            <a:picLocks noChangeAspect="1"/>
          </p:cNvPicPr>
          <p:nvPr/>
        </p:nvPicPr>
        <p:blipFill rotWithShape="1">
          <a:blip r:embed="rId3">
            <a:extLst>
              <a:ext uri="{28A0092B-C50C-407E-A947-70E740481C1C}">
                <a14:useLocalDpi xmlns:a14="http://schemas.microsoft.com/office/drawing/2010/main" val="0"/>
              </a:ext>
            </a:extLst>
          </a:blip>
          <a:srcRect l="14506" t="14430" r="14323" b="15662"/>
          <a:stretch/>
        </p:blipFill>
        <p:spPr>
          <a:xfrm>
            <a:off x="1221944" y="6462166"/>
            <a:ext cx="143590" cy="141041"/>
          </a:xfrm>
          <a:prstGeom prst="rect">
            <a:avLst/>
          </a:prstGeom>
        </p:spPr>
      </p:pic>
      <p:pic>
        <p:nvPicPr>
          <p:cNvPr id="4" name="Imagen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1891" y="6465971"/>
            <a:ext cx="194462" cy="137236"/>
          </a:xfrm>
          <a:prstGeom prst="rect">
            <a:avLst/>
          </a:prstGeom>
        </p:spPr>
      </p:pic>
      <p:sp>
        <p:nvSpPr>
          <p:cNvPr id="10" name="Title 1"/>
          <p:cNvSpPr txBox="1">
            <a:spLocks/>
          </p:cNvSpPr>
          <p:nvPr/>
        </p:nvSpPr>
        <p:spPr>
          <a:xfrm>
            <a:off x="876300" y="6394450"/>
            <a:ext cx="8824913" cy="463550"/>
          </a:xfrm>
          <a:prstGeom prst="rect">
            <a:avLst/>
          </a:prstGeom>
        </p:spPr>
        <p:txBody>
          <a:bodyPr vert="horz" lIns="91440" tIns="45720" rIns="91440" bIns="45720" rtlCol="0" anchor="t">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200" dirty="0" smtClean="0">
                <a:solidFill>
                  <a:schemeClr val="tx1"/>
                </a:solidFill>
              </a:rPr>
              <a:t>           metadatave / </a:t>
            </a:r>
            <a:r>
              <a:rPr lang="es-ES_tradnl" sz="1200" dirty="0" smtClean="0">
                <a:solidFill>
                  <a:schemeClr val="tx1"/>
                </a:solidFill>
              </a:rPr>
              <a:t>Leonardo García. Profesional</a:t>
            </a:r>
            <a:r>
              <a:rPr lang="en-US" sz="1200" dirty="0" smtClean="0">
                <a:solidFill>
                  <a:schemeClr val="tx1"/>
                </a:solidFill>
              </a:rPr>
              <a:t> en </a:t>
            </a:r>
            <a:r>
              <a:rPr lang="es-ES_tradnl" sz="1200" dirty="0" smtClean="0">
                <a:solidFill>
                  <a:schemeClr val="tx1"/>
                </a:solidFill>
              </a:rPr>
              <a:t>reparación</a:t>
            </a:r>
            <a:r>
              <a:rPr lang="en-US" sz="1200" dirty="0" smtClean="0">
                <a:solidFill>
                  <a:schemeClr val="tx1"/>
                </a:solidFill>
              </a:rPr>
              <a:t> de laptops. </a:t>
            </a:r>
            <a:r>
              <a:rPr lang="en-US" sz="1200" dirty="0" err="1" smtClean="0">
                <a:solidFill>
                  <a:schemeClr val="tx1"/>
                </a:solidFill>
              </a:rPr>
              <a:t>Clase</a:t>
            </a:r>
            <a:r>
              <a:rPr lang="en-US" sz="1200" dirty="0" smtClean="0">
                <a:solidFill>
                  <a:schemeClr val="tx1"/>
                </a:solidFill>
              </a:rPr>
              <a:t> 8</a:t>
            </a:r>
            <a:endParaRPr lang="en-US" sz="1200" dirty="0">
              <a:solidFill>
                <a:schemeClr val="tx1"/>
              </a:solidFill>
            </a:endParaRPr>
          </a:p>
        </p:txBody>
      </p:sp>
    </p:spTree>
    <p:extLst>
      <p:ext uri="{BB962C8B-B14F-4D97-AF65-F5344CB8AC3E}">
        <p14:creationId xmlns:p14="http://schemas.microsoft.com/office/powerpoint/2010/main" val="17283798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86422" y="1490905"/>
            <a:ext cx="3761905" cy="3876190"/>
          </a:xfrm>
          <a:prstGeom prst="rect">
            <a:avLst/>
          </a:prstGeom>
        </p:spPr>
      </p:pic>
      <p:sp>
        <p:nvSpPr>
          <p:cNvPr id="9" name="TextBox 8"/>
          <p:cNvSpPr txBox="1"/>
          <p:nvPr/>
        </p:nvSpPr>
        <p:spPr>
          <a:xfrm>
            <a:off x="876300" y="381000"/>
            <a:ext cx="9353550" cy="738664"/>
          </a:xfrm>
          <a:prstGeom prst="rect">
            <a:avLst/>
          </a:prstGeom>
          <a:noFill/>
        </p:spPr>
        <p:txBody>
          <a:bodyPr wrap="square" rtlCol="0">
            <a:spAutoFit/>
          </a:bodyPr>
          <a:lstStyle/>
          <a:p>
            <a:r>
              <a:rPr lang="es-ES_tradnl" sz="2400" dirty="0" smtClean="0">
                <a:solidFill>
                  <a:srgbClr val="F17F24"/>
                </a:solidFill>
              </a:rPr>
              <a:t>Detección de Cortos.</a:t>
            </a:r>
            <a:endParaRPr lang="es-ES_tradnl" sz="2400" dirty="0">
              <a:solidFill>
                <a:srgbClr val="F17F24"/>
              </a:solidFill>
            </a:endParaRPr>
          </a:p>
          <a:p>
            <a:endParaRPr lang="es-ES_tradnl" dirty="0"/>
          </a:p>
        </p:txBody>
      </p:sp>
      <p:cxnSp>
        <p:nvCxnSpPr>
          <p:cNvPr id="11" name="Straight Connector 10"/>
          <p:cNvCxnSpPr/>
          <p:nvPr/>
        </p:nvCxnSpPr>
        <p:spPr>
          <a:xfrm>
            <a:off x="876300" y="6394450"/>
            <a:ext cx="9582150"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876300" y="1179330"/>
            <a:ext cx="9353550" cy="2031325"/>
          </a:xfrm>
          <a:prstGeom prst="rect">
            <a:avLst/>
          </a:prstGeom>
          <a:noFill/>
        </p:spPr>
        <p:txBody>
          <a:bodyPr wrap="square" rtlCol="0">
            <a:spAutoFit/>
          </a:bodyPr>
          <a:lstStyle/>
          <a:p>
            <a:pPr marL="285750" indent="-285750" algn="just">
              <a:buFont typeface="Wingdings" panose="05000000000000000000" pitchFamily="2" charset="2"/>
              <a:buChar char="ü"/>
            </a:pPr>
            <a:r>
              <a:rPr lang="es-VE" sz="1400" dirty="0" smtClean="0">
                <a:cs typeface="Times New Roman" panose="02020603050405020304" pitchFamily="18" charset="0"/>
              </a:rPr>
              <a:t>En el caso Nro. 3: Aunque generalmente es un solo componente que se daña porque a la hora de estar en corto y tener menos resistencia a tierra, toda la corriente ira a través de el sin afectar los otros componentes pero hay caso que se puede dañar el componente y la fuente de ese componente.</a:t>
            </a:r>
          </a:p>
          <a:p>
            <a:pPr marL="285750" indent="-285750" algn="just">
              <a:buFont typeface="Wingdings" panose="05000000000000000000" pitchFamily="2" charset="2"/>
              <a:buChar char="ü"/>
            </a:pPr>
            <a:endParaRPr lang="es-VE" sz="1400" dirty="0">
              <a:cs typeface="Times New Roman" panose="02020603050405020304" pitchFamily="18" charset="0"/>
            </a:endParaRPr>
          </a:p>
          <a:p>
            <a:pPr marL="285750" indent="-285750" algn="just">
              <a:buFont typeface="Wingdings" panose="05000000000000000000" pitchFamily="2" charset="2"/>
              <a:buChar char="ü"/>
            </a:pPr>
            <a:r>
              <a:rPr lang="es-VE" sz="1400" dirty="0" smtClean="0">
                <a:cs typeface="Times New Roman" panose="02020603050405020304" pitchFamily="18" charset="0"/>
              </a:rPr>
              <a:t>Cuando se dañan mas de 2 componentes es un indicativo de mala manipulación, es decir, al medir un pin con el equipo encendido unieron 2 pines o inyectaron un voltaje mucho mayor en la línea, etc. También si la tienen guardada sin cuidado entonces los pines de los IC se pueden dañar por la humedad, etc.</a:t>
            </a:r>
          </a:p>
          <a:p>
            <a:pPr algn="just"/>
            <a:endParaRPr lang="es-VE" sz="1400" dirty="0">
              <a:latin typeface="+mj-lt"/>
            </a:endParaRPr>
          </a:p>
        </p:txBody>
      </p:sp>
      <p:pic>
        <p:nvPicPr>
          <p:cNvPr id="3" name="Imagen 2"/>
          <p:cNvPicPr>
            <a:picLocks noChangeAspect="1"/>
          </p:cNvPicPr>
          <p:nvPr/>
        </p:nvPicPr>
        <p:blipFill rotWithShape="1">
          <a:blip r:embed="rId3">
            <a:extLst>
              <a:ext uri="{28A0092B-C50C-407E-A947-70E740481C1C}">
                <a14:useLocalDpi xmlns:a14="http://schemas.microsoft.com/office/drawing/2010/main" val="0"/>
              </a:ext>
            </a:extLst>
          </a:blip>
          <a:srcRect l="14506" t="14430" r="14323" b="15662"/>
          <a:stretch/>
        </p:blipFill>
        <p:spPr>
          <a:xfrm>
            <a:off x="1221944" y="6462166"/>
            <a:ext cx="143590" cy="141041"/>
          </a:xfrm>
          <a:prstGeom prst="rect">
            <a:avLst/>
          </a:prstGeom>
        </p:spPr>
      </p:pic>
      <p:pic>
        <p:nvPicPr>
          <p:cNvPr id="4" name="Imagen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1891" y="6465971"/>
            <a:ext cx="194462" cy="137236"/>
          </a:xfrm>
          <a:prstGeom prst="rect">
            <a:avLst/>
          </a:prstGeom>
        </p:spPr>
      </p:pic>
      <p:sp>
        <p:nvSpPr>
          <p:cNvPr id="10" name="Title 1"/>
          <p:cNvSpPr txBox="1">
            <a:spLocks/>
          </p:cNvSpPr>
          <p:nvPr/>
        </p:nvSpPr>
        <p:spPr>
          <a:xfrm>
            <a:off x="876300" y="6394450"/>
            <a:ext cx="8824913" cy="463550"/>
          </a:xfrm>
          <a:prstGeom prst="rect">
            <a:avLst/>
          </a:prstGeom>
        </p:spPr>
        <p:txBody>
          <a:bodyPr vert="horz" lIns="91440" tIns="45720" rIns="91440" bIns="45720" rtlCol="0" anchor="t">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200" dirty="0" smtClean="0">
                <a:solidFill>
                  <a:schemeClr val="tx1"/>
                </a:solidFill>
              </a:rPr>
              <a:t>           metadatave / </a:t>
            </a:r>
            <a:r>
              <a:rPr lang="es-ES_tradnl" sz="1200" dirty="0" smtClean="0">
                <a:solidFill>
                  <a:schemeClr val="tx1"/>
                </a:solidFill>
              </a:rPr>
              <a:t>Leonardo García. Profesional</a:t>
            </a:r>
            <a:r>
              <a:rPr lang="en-US" sz="1200" dirty="0" smtClean="0">
                <a:solidFill>
                  <a:schemeClr val="tx1"/>
                </a:solidFill>
              </a:rPr>
              <a:t> en </a:t>
            </a:r>
            <a:r>
              <a:rPr lang="es-ES_tradnl" sz="1200" dirty="0" smtClean="0">
                <a:solidFill>
                  <a:schemeClr val="tx1"/>
                </a:solidFill>
              </a:rPr>
              <a:t>reparación</a:t>
            </a:r>
            <a:r>
              <a:rPr lang="en-US" sz="1200" dirty="0" smtClean="0">
                <a:solidFill>
                  <a:schemeClr val="tx1"/>
                </a:solidFill>
              </a:rPr>
              <a:t> de laptops. </a:t>
            </a:r>
            <a:r>
              <a:rPr lang="en-US" sz="1200" dirty="0" err="1" smtClean="0">
                <a:solidFill>
                  <a:schemeClr val="tx1"/>
                </a:solidFill>
              </a:rPr>
              <a:t>Clase</a:t>
            </a:r>
            <a:r>
              <a:rPr lang="en-US" sz="1200" dirty="0" smtClean="0">
                <a:solidFill>
                  <a:schemeClr val="tx1"/>
                </a:solidFill>
              </a:rPr>
              <a:t> 8</a:t>
            </a:r>
            <a:endParaRPr lang="en-US" sz="1200" dirty="0">
              <a:solidFill>
                <a:schemeClr val="tx1"/>
              </a:solidFill>
            </a:endParaRPr>
          </a:p>
        </p:txBody>
      </p:sp>
    </p:spTree>
    <p:extLst>
      <p:ext uri="{BB962C8B-B14F-4D97-AF65-F5344CB8AC3E}">
        <p14:creationId xmlns:p14="http://schemas.microsoft.com/office/powerpoint/2010/main" val="35275935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86422" y="1490905"/>
            <a:ext cx="3761905" cy="3876190"/>
          </a:xfrm>
          <a:prstGeom prst="rect">
            <a:avLst/>
          </a:prstGeom>
        </p:spPr>
      </p:pic>
      <p:sp>
        <p:nvSpPr>
          <p:cNvPr id="9" name="TextBox 8"/>
          <p:cNvSpPr txBox="1"/>
          <p:nvPr/>
        </p:nvSpPr>
        <p:spPr>
          <a:xfrm>
            <a:off x="876300" y="381000"/>
            <a:ext cx="9353550" cy="738664"/>
          </a:xfrm>
          <a:prstGeom prst="rect">
            <a:avLst/>
          </a:prstGeom>
          <a:noFill/>
        </p:spPr>
        <p:txBody>
          <a:bodyPr wrap="square" rtlCol="0">
            <a:spAutoFit/>
          </a:bodyPr>
          <a:lstStyle/>
          <a:p>
            <a:r>
              <a:rPr lang="es-ES_tradnl" sz="2400" dirty="0" smtClean="0">
                <a:solidFill>
                  <a:srgbClr val="F17F24"/>
                </a:solidFill>
              </a:rPr>
              <a:t>Detección de Cortos.</a:t>
            </a:r>
            <a:endParaRPr lang="es-ES_tradnl" sz="2400" dirty="0">
              <a:solidFill>
                <a:srgbClr val="F17F24"/>
              </a:solidFill>
            </a:endParaRPr>
          </a:p>
          <a:p>
            <a:endParaRPr lang="es-ES_tradnl" dirty="0"/>
          </a:p>
        </p:txBody>
      </p:sp>
      <p:cxnSp>
        <p:nvCxnSpPr>
          <p:cNvPr id="11" name="Straight Connector 10"/>
          <p:cNvCxnSpPr/>
          <p:nvPr/>
        </p:nvCxnSpPr>
        <p:spPr>
          <a:xfrm>
            <a:off x="876300" y="6394450"/>
            <a:ext cx="9582150"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876300" y="1179330"/>
            <a:ext cx="9353550" cy="3108543"/>
          </a:xfrm>
          <a:prstGeom prst="rect">
            <a:avLst/>
          </a:prstGeom>
          <a:noFill/>
        </p:spPr>
        <p:txBody>
          <a:bodyPr wrap="square" rtlCol="0">
            <a:spAutoFit/>
          </a:bodyPr>
          <a:lstStyle/>
          <a:p>
            <a:pPr algn="just"/>
            <a:r>
              <a:rPr lang="es-VE" sz="1400" dirty="0" smtClean="0">
                <a:cs typeface="Times New Roman" panose="02020603050405020304" pitchFamily="18" charset="0"/>
              </a:rPr>
              <a:t>Hay ciertos cuidados al utilizar la fuente de laboratorio para detectar cortos.</a:t>
            </a:r>
          </a:p>
          <a:p>
            <a:pPr algn="just"/>
            <a:endParaRPr lang="es-VE" sz="1400" dirty="0" smtClean="0">
              <a:latin typeface="+mj-lt"/>
            </a:endParaRPr>
          </a:p>
          <a:p>
            <a:pPr marL="285750" indent="-285750" algn="just">
              <a:buFont typeface="Wingdings" panose="05000000000000000000" pitchFamily="2" charset="2"/>
              <a:buChar char="ü"/>
            </a:pPr>
            <a:r>
              <a:rPr lang="es-VE" sz="1400" dirty="0" smtClean="0">
                <a:latin typeface="+mj-lt"/>
              </a:rPr>
              <a:t>No debemos sobrepasar el voltaje de la línea que queremos revisar. </a:t>
            </a:r>
            <a:r>
              <a:rPr lang="es-VE" sz="1400" dirty="0" err="1" smtClean="0">
                <a:latin typeface="+mj-lt"/>
              </a:rPr>
              <a:t>Ej</a:t>
            </a:r>
            <a:r>
              <a:rPr lang="es-VE" sz="1400" dirty="0" smtClean="0">
                <a:latin typeface="+mj-lt"/>
              </a:rPr>
              <a:t>: Si la línea es de 5 voltios, no debemos pasar ese voltaje. Si es una línea de datos debemos usar poca corriente (menos de 1amp). Si es una línea de alimentación podemos usar los 3-5 </a:t>
            </a:r>
            <a:r>
              <a:rPr lang="es-VE" sz="1400" dirty="0" err="1" smtClean="0">
                <a:latin typeface="+mj-lt"/>
              </a:rPr>
              <a:t>amp</a:t>
            </a:r>
            <a:r>
              <a:rPr lang="es-VE" sz="1400" dirty="0" smtClean="0">
                <a:latin typeface="+mj-lt"/>
              </a:rPr>
              <a:t> que nos da nuestra fuente pero no por tiempo prolongado.</a:t>
            </a:r>
          </a:p>
          <a:p>
            <a:pPr marL="285750" indent="-285750" algn="just">
              <a:buFont typeface="Wingdings" panose="05000000000000000000" pitchFamily="2" charset="2"/>
              <a:buChar char="ü"/>
            </a:pPr>
            <a:endParaRPr lang="es-VE" sz="1400" dirty="0" smtClean="0">
              <a:latin typeface="+mj-lt"/>
            </a:endParaRPr>
          </a:p>
          <a:p>
            <a:pPr marL="285750" indent="-285750" algn="just">
              <a:buFont typeface="Wingdings" panose="05000000000000000000" pitchFamily="2" charset="2"/>
              <a:buChar char="ü"/>
            </a:pPr>
            <a:r>
              <a:rPr lang="es-VE" sz="1400" dirty="0" smtClean="0">
                <a:latin typeface="+mj-lt"/>
              </a:rPr>
              <a:t>Si el corto esta en la línea de 19v debemos comenzar con 1v porque ese voltaje va a </a:t>
            </a:r>
            <a:r>
              <a:rPr lang="es-VE" sz="1400" dirty="0" err="1" smtClean="0">
                <a:latin typeface="+mj-lt"/>
              </a:rPr>
              <a:t>mosfets</a:t>
            </a:r>
            <a:r>
              <a:rPr lang="es-VE" sz="1400" dirty="0" smtClean="0">
                <a:latin typeface="+mj-lt"/>
              </a:rPr>
              <a:t> superiores de CPU, GPU, PCH, KBC, etc. y si uno de esos </a:t>
            </a:r>
            <a:r>
              <a:rPr lang="es-VE" sz="1400" dirty="0" err="1" smtClean="0">
                <a:latin typeface="+mj-lt"/>
              </a:rPr>
              <a:t>mosfets</a:t>
            </a:r>
            <a:r>
              <a:rPr lang="es-VE" sz="1400" dirty="0" smtClean="0">
                <a:latin typeface="+mj-lt"/>
              </a:rPr>
              <a:t> esta en corto (aunque no directamente a tierra o no tiene control en la puerta (que la provee el IC), ese voltaje ira directamente al componente.  Así que comenzamos con 1v y vamos subiendo tocando el CPU, GPU, PCH y si vemos que no calientan entonces seguimos subiendo hasta detectar el componente dañado.</a:t>
            </a:r>
          </a:p>
          <a:p>
            <a:pPr marL="285750" indent="-285750" algn="just">
              <a:buFont typeface="Wingdings" panose="05000000000000000000" pitchFamily="2" charset="2"/>
              <a:buChar char="ü"/>
            </a:pPr>
            <a:endParaRPr lang="es-VE" sz="1400" dirty="0">
              <a:latin typeface="+mj-lt"/>
            </a:endParaRPr>
          </a:p>
        </p:txBody>
      </p:sp>
      <p:pic>
        <p:nvPicPr>
          <p:cNvPr id="3" name="Imagen 2"/>
          <p:cNvPicPr>
            <a:picLocks noChangeAspect="1"/>
          </p:cNvPicPr>
          <p:nvPr/>
        </p:nvPicPr>
        <p:blipFill rotWithShape="1">
          <a:blip r:embed="rId3">
            <a:extLst>
              <a:ext uri="{28A0092B-C50C-407E-A947-70E740481C1C}">
                <a14:useLocalDpi xmlns:a14="http://schemas.microsoft.com/office/drawing/2010/main" val="0"/>
              </a:ext>
            </a:extLst>
          </a:blip>
          <a:srcRect l="14506" t="14430" r="14323" b="15662"/>
          <a:stretch/>
        </p:blipFill>
        <p:spPr>
          <a:xfrm>
            <a:off x="1221944" y="6462166"/>
            <a:ext cx="143590" cy="141041"/>
          </a:xfrm>
          <a:prstGeom prst="rect">
            <a:avLst/>
          </a:prstGeom>
        </p:spPr>
      </p:pic>
      <p:pic>
        <p:nvPicPr>
          <p:cNvPr id="4" name="Imagen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1891" y="6465971"/>
            <a:ext cx="194462" cy="137236"/>
          </a:xfrm>
          <a:prstGeom prst="rect">
            <a:avLst/>
          </a:prstGeom>
        </p:spPr>
      </p:pic>
      <p:sp>
        <p:nvSpPr>
          <p:cNvPr id="10" name="Title 1"/>
          <p:cNvSpPr txBox="1">
            <a:spLocks/>
          </p:cNvSpPr>
          <p:nvPr/>
        </p:nvSpPr>
        <p:spPr>
          <a:xfrm>
            <a:off x="876300" y="6394450"/>
            <a:ext cx="8824913" cy="463550"/>
          </a:xfrm>
          <a:prstGeom prst="rect">
            <a:avLst/>
          </a:prstGeom>
        </p:spPr>
        <p:txBody>
          <a:bodyPr vert="horz" lIns="91440" tIns="45720" rIns="91440" bIns="45720" rtlCol="0" anchor="t">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200" dirty="0" smtClean="0">
                <a:solidFill>
                  <a:schemeClr val="tx1"/>
                </a:solidFill>
              </a:rPr>
              <a:t>           metadatave / </a:t>
            </a:r>
            <a:r>
              <a:rPr lang="es-ES_tradnl" sz="1200" dirty="0" smtClean="0">
                <a:solidFill>
                  <a:schemeClr val="tx1"/>
                </a:solidFill>
              </a:rPr>
              <a:t>Leonardo García. Profesional</a:t>
            </a:r>
            <a:r>
              <a:rPr lang="en-US" sz="1200" dirty="0" smtClean="0">
                <a:solidFill>
                  <a:schemeClr val="tx1"/>
                </a:solidFill>
              </a:rPr>
              <a:t> en </a:t>
            </a:r>
            <a:r>
              <a:rPr lang="es-ES_tradnl" sz="1200" dirty="0" smtClean="0">
                <a:solidFill>
                  <a:schemeClr val="tx1"/>
                </a:solidFill>
              </a:rPr>
              <a:t>reparación</a:t>
            </a:r>
            <a:r>
              <a:rPr lang="en-US" sz="1200" dirty="0" smtClean="0">
                <a:solidFill>
                  <a:schemeClr val="tx1"/>
                </a:solidFill>
              </a:rPr>
              <a:t> de laptops. </a:t>
            </a:r>
            <a:r>
              <a:rPr lang="en-US" sz="1200" dirty="0" err="1" smtClean="0">
                <a:solidFill>
                  <a:schemeClr val="tx1"/>
                </a:solidFill>
              </a:rPr>
              <a:t>Clase</a:t>
            </a:r>
            <a:r>
              <a:rPr lang="en-US" sz="1200" dirty="0" smtClean="0">
                <a:solidFill>
                  <a:schemeClr val="tx1"/>
                </a:solidFill>
              </a:rPr>
              <a:t> 8</a:t>
            </a:r>
            <a:endParaRPr lang="en-US" sz="1200" dirty="0">
              <a:solidFill>
                <a:schemeClr val="tx1"/>
              </a:solidFill>
            </a:endParaRPr>
          </a:p>
        </p:txBody>
      </p:sp>
    </p:spTree>
    <p:extLst>
      <p:ext uri="{BB962C8B-B14F-4D97-AF65-F5344CB8AC3E}">
        <p14:creationId xmlns:p14="http://schemas.microsoft.com/office/powerpoint/2010/main" val="10192326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86422" y="1490905"/>
            <a:ext cx="3761905" cy="3876190"/>
          </a:xfrm>
          <a:prstGeom prst="rect">
            <a:avLst/>
          </a:prstGeom>
        </p:spPr>
      </p:pic>
      <p:sp>
        <p:nvSpPr>
          <p:cNvPr id="9" name="TextBox 8"/>
          <p:cNvSpPr txBox="1"/>
          <p:nvPr/>
        </p:nvSpPr>
        <p:spPr>
          <a:xfrm>
            <a:off x="876300" y="381000"/>
            <a:ext cx="9353550" cy="738664"/>
          </a:xfrm>
          <a:prstGeom prst="rect">
            <a:avLst/>
          </a:prstGeom>
          <a:noFill/>
        </p:spPr>
        <p:txBody>
          <a:bodyPr wrap="square" rtlCol="0">
            <a:spAutoFit/>
          </a:bodyPr>
          <a:lstStyle/>
          <a:p>
            <a:r>
              <a:rPr lang="es-ES_tradnl" sz="2400" dirty="0" smtClean="0">
                <a:solidFill>
                  <a:srgbClr val="F17F24"/>
                </a:solidFill>
              </a:rPr>
              <a:t>Detección de Cortos.</a:t>
            </a:r>
            <a:endParaRPr lang="es-ES_tradnl" sz="2400" dirty="0">
              <a:solidFill>
                <a:srgbClr val="F17F24"/>
              </a:solidFill>
            </a:endParaRPr>
          </a:p>
          <a:p>
            <a:endParaRPr lang="es-ES_tradnl" dirty="0"/>
          </a:p>
        </p:txBody>
      </p:sp>
      <p:cxnSp>
        <p:nvCxnSpPr>
          <p:cNvPr id="11" name="Straight Connector 10"/>
          <p:cNvCxnSpPr/>
          <p:nvPr/>
        </p:nvCxnSpPr>
        <p:spPr>
          <a:xfrm>
            <a:off x="876300" y="6394450"/>
            <a:ext cx="9582150"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876300" y="1179330"/>
            <a:ext cx="9353550" cy="4832092"/>
          </a:xfrm>
          <a:prstGeom prst="rect">
            <a:avLst/>
          </a:prstGeom>
          <a:noFill/>
        </p:spPr>
        <p:txBody>
          <a:bodyPr wrap="square" rtlCol="0">
            <a:spAutoFit/>
          </a:bodyPr>
          <a:lstStyle/>
          <a:p>
            <a:pPr algn="just"/>
            <a:r>
              <a:rPr lang="es-VE" sz="1400" dirty="0" smtClean="0">
                <a:cs typeface="Times New Roman" panose="02020603050405020304" pitchFamily="18" charset="0"/>
              </a:rPr>
              <a:t>Las medidas en continuidad (utilizando rojo en tierra y negro en las bobinas) para un equipo son las siguientes: Dependiendo del modelo del equipo y del multímetro estos valores pueden variar. </a:t>
            </a:r>
            <a:r>
              <a:rPr lang="es-VE" sz="1400" i="1" dirty="0"/>
              <a:t>Esto es solamente una guía. </a:t>
            </a:r>
          </a:p>
          <a:p>
            <a:pPr algn="just"/>
            <a:endParaRPr lang="es-VE" sz="1400" dirty="0">
              <a:latin typeface="+mj-lt"/>
              <a:cs typeface="Times New Roman" panose="02020603050405020304" pitchFamily="18" charset="0"/>
            </a:endParaRPr>
          </a:p>
          <a:p>
            <a:pPr marL="285750" indent="-285750" algn="just">
              <a:buFont typeface="Wingdings" panose="05000000000000000000" pitchFamily="2" charset="2"/>
              <a:buChar char="ü"/>
            </a:pPr>
            <a:r>
              <a:rPr lang="es-VE" sz="1400" dirty="0" smtClean="0">
                <a:latin typeface="+mj-lt"/>
                <a:cs typeface="Times New Roman" panose="02020603050405020304" pitchFamily="18" charset="0"/>
              </a:rPr>
              <a:t>Línea VIN: 400+</a:t>
            </a:r>
          </a:p>
          <a:p>
            <a:pPr algn="just"/>
            <a:endParaRPr lang="es-VE" sz="1400" dirty="0" smtClean="0">
              <a:latin typeface="+mj-lt"/>
              <a:cs typeface="Times New Roman" panose="02020603050405020304" pitchFamily="18" charset="0"/>
            </a:endParaRPr>
          </a:p>
          <a:p>
            <a:pPr marL="285750" indent="-285750" algn="just">
              <a:buFont typeface="Wingdings" panose="05000000000000000000" pitchFamily="2" charset="2"/>
              <a:buChar char="ü"/>
            </a:pPr>
            <a:r>
              <a:rPr lang="es-VE" sz="1400" dirty="0" smtClean="0">
                <a:latin typeface="+mj-lt"/>
                <a:cs typeface="Times New Roman" panose="02020603050405020304" pitchFamily="18" charset="0"/>
              </a:rPr>
              <a:t>Línea de 3 y 5: mas de 150 para ambas líneas. Un indicativo que las líneas están correctas, es cuando sus valores son similares. Si tienen mucha diferencia entre si, entonces puede haber un problema. </a:t>
            </a:r>
          </a:p>
          <a:p>
            <a:pPr marL="285750" indent="-285750" algn="just">
              <a:buFont typeface="Wingdings" panose="05000000000000000000" pitchFamily="2" charset="2"/>
              <a:buChar char="ü"/>
            </a:pPr>
            <a:endParaRPr lang="es-VE" sz="1400" dirty="0">
              <a:latin typeface="+mj-lt"/>
              <a:cs typeface="Times New Roman" panose="02020603050405020304" pitchFamily="18" charset="0"/>
            </a:endParaRPr>
          </a:p>
          <a:p>
            <a:pPr marL="285750" indent="-285750" algn="just">
              <a:buFont typeface="Wingdings" panose="05000000000000000000" pitchFamily="2" charset="2"/>
              <a:buChar char="ü"/>
            </a:pPr>
            <a:r>
              <a:rPr lang="es-VE" sz="1400" dirty="0" smtClean="0">
                <a:latin typeface="+mj-lt"/>
                <a:cs typeface="Times New Roman" panose="02020603050405020304" pitchFamily="18" charset="0"/>
              </a:rPr>
              <a:t>Línea de 1.5v (memoria): 60 con la memoria instalada.</a:t>
            </a:r>
          </a:p>
          <a:p>
            <a:pPr marL="285750" indent="-285750" algn="just">
              <a:buFont typeface="Wingdings" panose="05000000000000000000" pitchFamily="2" charset="2"/>
              <a:buChar char="ü"/>
            </a:pPr>
            <a:endParaRPr lang="es-VE" sz="1400" dirty="0">
              <a:latin typeface="+mj-lt"/>
              <a:cs typeface="Times New Roman" panose="02020603050405020304" pitchFamily="18" charset="0"/>
            </a:endParaRPr>
          </a:p>
          <a:p>
            <a:pPr marL="285750" indent="-285750" algn="just">
              <a:buFont typeface="Wingdings" panose="05000000000000000000" pitchFamily="2" charset="2"/>
              <a:buChar char="ü"/>
            </a:pPr>
            <a:r>
              <a:rPr lang="es-VE" sz="1400" dirty="0" smtClean="0">
                <a:latin typeface="+mj-lt"/>
                <a:cs typeface="Times New Roman" panose="02020603050405020304" pitchFamily="18" charset="0"/>
              </a:rPr>
              <a:t>Línea de PCH: 40</a:t>
            </a:r>
          </a:p>
          <a:p>
            <a:pPr marL="285750" indent="-285750" algn="just">
              <a:buFont typeface="Wingdings" panose="05000000000000000000" pitchFamily="2" charset="2"/>
              <a:buChar char="ü"/>
            </a:pPr>
            <a:endParaRPr lang="es-VE" sz="1400" dirty="0">
              <a:latin typeface="+mj-lt"/>
              <a:cs typeface="Times New Roman" panose="02020603050405020304" pitchFamily="18" charset="0"/>
            </a:endParaRPr>
          </a:p>
          <a:p>
            <a:pPr marL="285750" indent="-285750" algn="just">
              <a:buFont typeface="Wingdings" panose="05000000000000000000" pitchFamily="2" charset="2"/>
              <a:buChar char="ü"/>
            </a:pPr>
            <a:r>
              <a:rPr lang="es-VE" sz="1400" dirty="0" smtClean="0">
                <a:latin typeface="+mj-lt"/>
                <a:cs typeface="Times New Roman" panose="02020603050405020304" pitchFamily="18" charset="0"/>
              </a:rPr>
              <a:t>Línea de CPU: 10</a:t>
            </a:r>
          </a:p>
          <a:p>
            <a:pPr marL="285750" indent="-285750" algn="just">
              <a:buFont typeface="Wingdings" panose="05000000000000000000" pitchFamily="2" charset="2"/>
              <a:buChar char="ü"/>
            </a:pPr>
            <a:endParaRPr lang="es-VE" sz="1400" dirty="0">
              <a:latin typeface="+mj-lt"/>
              <a:cs typeface="Times New Roman" panose="02020603050405020304" pitchFamily="18" charset="0"/>
            </a:endParaRPr>
          </a:p>
          <a:p>
            <a:pPr marL="285750" indent="-285750" algn="just">
              <a:buFont typeface="Wingdings" panose="05000000000000000000" pitchFamily="2" charset="2"/>
              <a:buChar char="ü"/>
            </a:pPr>
            <a:r>
              <a:rPr lang="es-VE" sz="1400" dirty="0" smtClean="0">
                <a:latin typeface="+mj-lt"/>
                <a:cs typeface="Times New Roman" panose="02020603050405020304" pitchFamily="18" charset="0"/>
              </a:rPr>
              <a:t>Línea de GPU: 20</a:t>
            </a:r>
          </a:p>
          <a:p>
            <a:pPr marL="285750" indent="-285750" algn="just">
              <a:buFont typeface="Wingdings" panose="05000000000000000000" pitchFamily="2" charset="2"/>
              <a:buChar char="ü"/>
            </a:pPr>
            <a:endParaRPr lang="es-VE" sz="1400" dirty="0">
              <a:latin typeface="+mj-lt"/>
              <a:cs typeface="Times New Roman" panose="02020603050405020304" pitchFamily="18" charset="0"/>
            </a:endParaRPr>
          </a:p>
          <a:p>
            <a:pPr algn="just"/>
            <a:r>
              <a:rPr lang="es-VE" sz="1400" i="1" u="sng" dirty="0" smtClean="0">
                <a:latin typeface="+mj-lt"/>
                <a:cs typeface="Times New Roman" panose="02020603050405020304" pitchFamily="18" charset="0"/>
              </a:rPr>
              <a:t>Tengan en cuenta que a mayor voltaje mas alto el valor y que en equipos de alta gama o actuales pueden ser más bajos y no necesariamente tenga una falla.</a:t>
            </a:r>
            <a:r>
              <a:rPr lang="es-VE" sz="1400" i="1" dirty="0" smtClean="0">
                <a:latin typeface="+mj-lt"/>
                <a:cs typeface="Times New Roman" panose="02020603050405020304" pitchFamily="18" charset="0"/>
              </a:rPr>
              <a:t> </a:t>
            </a:r>
            <a:r>
              <a:rPr lang="es-VE" sz="1400" dirty="0" smtClean="0">
                <a:latin typeface="+mj-lt"/>
              </a:rPr>
              <a:t>Les recomiendo que anoten los valores de los modelos buenos que tengan para que puedan comparar con el mismo </a:t>
            </a:r>
            <a:r>
              <a:rPr lang="es-VE" sz="1400" smtClean="0">
                <a:latin typeface="+mj-lt"/>
              </a:rPr>
              <a:t>modelo dañado, </a:t>
            </a:r>
            <a:r>
              <a:rPr lang="es-VE" sz="1400" dirty="0" smtClean="0">
                <a:latin typeface="+mj-lt"/>
              </a:rPr>
              <a:t>aunque esto, no garantiza que podamos detectar una falla de lógica, es decir, que tenga los mismos valores pero el IC no funciona. </a:t>
            </a:r>
            <a:endParaRPr lang="es-VE" sz="1400" i="1" dirty="0">
              <a:latin typeface="+mj-lt"/>
            </a:endParaRPr>
          </a:p>
        </p:txBody>
      </p:sp>
      <p:pic>
        <p:nvPicPr>
          <p:cNvPr id="3" name="Imagen 2"/>
          <p:cNvPicPr>
            <a:picLocks noChangeAspect="1"/>
          </p:cNvPicPr>
          <p:nvPr/>
        </p:nvPicPr>
        <p:blipFill rotWithShape="1">
          <a:blip r:embed="rId3">
            <a:extLst>
              <a:ext uri="{28A0092B-C50C-407E-A947-70E740481C1C}">
                <a14:useLocalDpi xmlns:a14="http://schemas.microsoft.com/office/drawing/2010/main" val="0"/>
              </a:ext>
            </a:extLst>
          </a:blip>
          <a:srcRect l="14506" t="14430" r="14323" b="15662"/>
          <a:stretch/>
        </p:blipFill>
        <p:spPr>
          <a:xfrm>
            <a:off x="1221944" y="6462166"/>
            <a:ext cx="143590" cy="141041"/>
          </a:xfrm>
          <a:prstGeom prst="rect">
            <a:avLst/>
          </a:prstGeom>
        </p:spPr>
      </p:pic>
      <p:pic>
        <p:nvPicPr>
          <p:cNvPr id="4" name="Imagen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1891" y="6465971"/>
            <a:ext cx="194462" cy="137236"/>
          </a:xfrm>
          <a:prstGeom prst="rect">
            <a:avLst/>
          </a:prstGeom>
        </p:spPr>
      </p:pic>
      <p:sp>
        <p:nvSpPr>
          <p:cNvPr id="10" name="Title 1"/>
          <p:cNvSpPr txBox="1">
            <a:spLocks/>
          </p:cNvSpPr>
          <p:nvPr/>
        </p:nvSpPr>
        <p:spPr>
          <a:xfrm>
            <a:off x="876300" y="6394450"/>
            <a:ext cx="8824913" cy="463550"/>
          </a:xfrm>
          <a:prstGeom prst="rect">
            <a:avLst/>
          </a:prstGeom>
        </p:spPr>
        <p:txBody>
          <a:bodyPr vert="horz" lIns="91440" tIns="45720" rIns="91440" bIns="45720" rtlCol="0" anchor="t">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200" dirty="0" smtClean="0">
                <a:solidFill>
                  <a:schemeClr val="tx1"/>
                </a:solidFill>
              </a:rPr>
              <a:t>           metadatave / </a:t>
            </a:r>
            <a:r>
              <a:rPr lang="es-ES_tradnl" sz="1200" dirty="0" smtClean="0">
                <a:solidFill>
                  <a:schemeClr val="tx1"/>
                </a:solidFill>
              </a:rPr>
              <a:t>Leonardo García. Profesional</a:t>
            </a:r>
            <a:r>
              <a:rPr lang="en-US" sz="1200" dirty="0" smtClean="0">
                <a:solidFill>
                  <a:schemeClr val="tx1"/>
                </a:solidFill>
              </a:rPr>
              <a:t> en </a:t>
            </a:r>
            <a:r>
              <a:rPr lang="es-ES_tradnl" sz="1200" dirty="0" smtClean="0">
                <a:solidFill>
                  <a:schemeClr val="tx1"/>
                </a:solidFill>
              </a:rPr>
              <a:t>reparación</a:t>
            </a:r>
            <a:r>
              <a:rPr lang="en-US" sz="1200" dirty="0" smtClean="0">
                <a:solidFill>
                  <a:schemeClr val="tx1"/>
                </a:solidFill>
              </a:rPr>
              <a:t> de laptops. </a:t>
            </a:r>
            <a:r>
              <a:rPr lang="en-US" sz="1200" dirty="0" err="1" smtClean="0">
                <a:solidFill>
                  <a:schemeClr val="tx1"/>
                </a:solidFill>
              </a:rPr>
              <a:t>Clase</a:t>
            </a:r>
            <a:r>
              <a:rPr lang="en-US" sz="1200" dirty="0" smtClean="0">
                <a:solidFill>
                  <a:schemeClr val="tx1"/>
                </a:solidFill>
              </a:rPr>
              <a:t> 8</a:t>
            </a:r>
            <a:endParaRPr lang="en-US" sz="1200" dirty="0">
              <a:solidFill>
                <a:schemeClr val="tx1"/>
              </a:solidFill>
            </a:endParaRPr>
          </a:p>
        </p:txBody>
      </p:sp>
    </p:spTree>
    <p:extLst>
      <p:ext uri="{BB962C8B-B14F-4D97-AF65-F5344CB8AC3E}">
        <p14:creationId xmlns:p14="http://schemas.microsoft.com/office/powerpoint/2010/main" val="19471225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37313</TotalTime>
  <Words>1059</Words>
  <Application>Microsoft Office PowerPoint</Application>
  <PresentationFormat>Panorámica</PresentationFormat>
  <Paragraphs>61</Paragraphs>
  <Slides>5</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5</vt:i4>
      </vt:variant>
    </vt:vector>
  </HeadingPairs>
  <TitlesOfParts>
    <vt:vector size="12" baseType="lpstr">
      <vt:lpstr>Arial</vt:lpstr>
      <vt:lpstr>Calibri</vt:lpstr>
      <vt:lpstr>Century Gothic</vt:lpstr>
      <vt:lpstr>Times New Roman</vt:lpstr>
      <vt:lpstr>Wingdings</vt:lpstr>
      <vt:lpstr>Wingdings 3</vt:lpstr>
      <vt:lpstr>Ion</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CURSO - Profesional en reparacion de laptops</dc:title>
  <dc:creator>Microsoft Office User</dc:creator>
  <cp:lastModifiedBy>Leonardo Garcia</cp:lastModifiedBy>
  <cp:revision>488</cp:revision>
  <dcterms:created xsi:type="dcterms:W3CDTF">2019-08-27T00:52:54Z</dcterms:created>
  <dcterms:modified xsi:type="dcterms:W3CDTF">2019-11-11T06:35:23Z</dcterms:modified>
</cp:coreProperties>
</file>