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00" r:id="rId3"/>
    <p:sldMasterId id="2147483701" r:id="rId4"/>
    <p:sldMasterId id="2147483702" r:id="rId5"/>
    <p:sldMasterId id="2147483703" r:id="rId6"/>
    <p:sldMasterId id="214748370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6858000" cx="12192000"/>
  <p:notesSz cx="6858000" cy="9144000"/>
  <p:embeddedFontLst>
    <p:embeddedFont>
      <p:font typeface="Arial Black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ArialBlack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generación no depende de nosotros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datos, ruido, alteraciones…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generación no depende de nosotros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datos, ruido, alteraciones…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Shape 53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Shape 56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Data Warehouse Institute, 2013) </a:t>
            </a: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gestión de este tipo de fuentes supone importante retos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y comprobación de la calidad en tiempo real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suelen reducir los requisitos de calidad para que sea viable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gestión de este tipo de fuentes supone importante retos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y comprobación de la calidad en tiempo real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suelen reducir los requisitos de calidad para que sea viable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gestión de este tipo de fuentes supone importante retos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y comprobación de la calidad en tiempo real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suelen reducir los requisitos de calidad para que sea viable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Relationship Id="rId4" Type="http://schemas.openxmlformats.org/officeDocument/2006/relationships/image" Target="../media/image19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Relationship Id="rId4" Type="http://schemas.openxmlformats.org/officeDocument/2006/relationships/image" Target="../media/image1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jpg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2900" y="11937"/>
            <a:ext cx="1196699" cy="11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5"/>
            <a:ext cx="1692707" cy="86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11137" y="6356350"/>
            <a:ext cx="5351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211137" y="6310312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7" y="254795"/>
            <a:ext cx="1349932" cy="68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2809" y="243318"/>
            <a:ext cx="806450" cy="70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3" name="Shape 14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211137" y="6356350"/>
            <a:ext cx="54403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Shape 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7" y="254795"/>
            <a:ext cx="1349932" cy="68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2809" y="243318"/>
            <a:ext cx="806450" cy="70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9" name="Shape 219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4" name="Shape 244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5" name="Shape 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5674" y="412750"/>
            <a:ext cx="806450" cy="7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4"/>
            <a:ext cx="2016124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5216769" y="6144242"/>
            <a:ext cx="2574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www.lucentia.es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211137" y="6356350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8" name="Shape 27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4" name="Shape 294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9" name="Shape 319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3" name="Shape 35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Shape 36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Relationship Id="rId5" Type="http://schemas.openxmlformats.org/officeDocument/2006/relationships/image" Target="../media/image04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Relationship Id="rId5" Type="http://schemas.openxmlformats.org/officeDocument/2006/relationships/image" Target="../media/image04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lucentialab@gmail.es" TargetMode="External"/><Relationship Id="rId4" Type="http://schemas.openxmlformats.org/officeDocument/2006/relationships/hyperlink" Target="http://ibigdata.es/" TargetMode="External"/><Relationship Id="rId5" Type="http://schemas.openxmlformats.org/officeDocument/2006/relationships/hyperlink" Target="http://www.lucentia.es/" TargetMode="External"/><Relationship Id="rId6" Type="http://schemas.openxmlformats.org/officeDocument/2006/relationships/hyperlink" Target="https://www.youtube.com/user/lucentialab" TargetMode="External"/><Relationship Id="rId7" Type="http://schemas.openxmlformats.org/officeDocument/2006/relationships/hyperlink" Target="http://unimooc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4.jpg"/><Relationship Id="rId5" Type="http://schemas.openxmlformats.org/officeDocument/2006/relationships/image" Target="../media/image06.png"/><Relationship Id="rId6" Type="http://schemas.openxmlformats.org/officeDocument/2006/relationships/image" Target="../media/image07.png"/><Relationship Id="rId7" Type="http://schemas.openxmlformats.org/officeDocument/2006/relationships/image" Target="../media/image08.png"/><Relationship Id="rId8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b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Problemática que plantea Big Data</a:t>
            </a:r>
          </a:p>
        </p:txBody>
      </p:sp>
      <p:sp>
        <p:nvSpPr>
          <p:cNvPr id="373" name="Shape 373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 – Lección 4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838200" y="1825625"/>
            <a:ext cx="7442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Combinación o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fuentes de datos, internas y externas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de las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formas de añadir valor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 datos originales y prepararlos para el análisis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Integración de las fuentes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400" y="1646238"/>
            <a:ext cx="3829291" cy="278923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838200" y="1825625"/>
            <a:ext cx="7442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Combinación o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fuentes de datos, internas y externas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de las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formas de añadir valor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datos originales y prepararlos para el análisis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heterogeneidad de las fuentes, hace que esta tarea requiera un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gran esfuerzo humano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todo cuando se maneja un gran número de fuentes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tener en cuenta: Distintos modelos de datos, distinto formato, falta o inexistencia de metadatos...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Integración de las fuentes</a:t>
            </a:r>
          </a:p>
        </p:txBody>
      </p:sp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400" y="1646238"/>
            <a:ext cx="3829291" cy="278923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838200" y="1825625"/>
            <a:ext cx="98975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muy difícil comprobar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 o precisión de los datos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contenidos en las fuentes externas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Verificación de la calidad</a:t>
            </a:r>
          </a:p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7907" y="2363208"/>
            <a:ext cx="4878916" cy="168209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>
            <a:off x="838200" y="2845277"/>
            <a:ext cx="538479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generación no depende de nosotros</a:t>
            </a:r>
          </a:p>
          <a:p>
            <a:pPr indent="-285750" lvl="1" marL="742950" marR="0" rtl="0" algn="l">
              <a:spcBef>
                <a:spcPts val="0"/>
              </a:spcBef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Falta de datos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ruido, alteraciones…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x="838200" y="1825625"/>
            <a:ext cx="98975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muy difícil comprobar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 o precisión de los datos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contenidos en las fuentes externas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necesario garantizar la calidad de los datos antes y después de los procesos de integración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Verificación de la calidad</a:t>
            </a:r>
          </a:p>
        </p:txBody>
      </p:sp>
      <p:sp>
        <p:nvSpPr>
          <p:cNvPr id="539" name="Shape 539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7907" y="2363208"/>
            <a:ext cx="4878916" cy="168209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/>
        </p:nvSpPr>
        <p:spPr>
          <a:xfrm>
            <a:off x="838200" y="2845277"/>
            <a:ext cx="538479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generación no depende de nosotros</a:t>
            </a:r>
          </a:p>
          <a:p>
            <a:pPr indent="-285750" lvl="1" marL="742950" marR="0" rtl="0" algn="l">
              <a:spcBef>
                <a:spcPts val="0"/>
              </a:spcBef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Falta de datos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ruido, alteraciones…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6350" y="4891244"/>
            <a:ext cx="1811867" cy="164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4189" y="499839"/>
            <a:ext cx="935793" cy="170628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falta de personal con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adecuadas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Otros problemas</a:t>
            </a:r>
          </a:p>
        </p:txBody>
      </p:sp>
      <p:sp>
        <p:nvSpPr>
          <p:cNvPr id="551" name="Shape 551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52" name="Shape 5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603" y="1308829"/>
            <a:ext cx="1513725" cy="103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4189" y="499839"/>
            <a:ext cx="935793" cy="170628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falta de personal con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adecuadas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Selección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arquitectura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idónea</a:t>
            </a:r>
          </a:p>
          <a:p>
            <a:pPr indent="-228600" lvl="2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base datos NoSQL es la más adecuada? </a:t>
            </a:r>
          </a:p>
          <a:p>
            <a:pPr indent="-228600" lvl="2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¿Clúster local o uso de servicios y almacenamiento en la nube?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Otros problemas</a:t>
            </a:r>
          </a:p>
        </p:txBody>
      </p:sp>
      <p:sp>
        <p:nvSpPr>
          <p:cNvPr id="561" name="Shape 561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62" name="Shape 5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603" y="1308829"/>
            <a:ext cx="1513725" cy="103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0900" y="3055883"/>
            <a:ext cx="1435100" cy="118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8418" y="2446891"/>
            <a:ext cx="1744714" cy="5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86325" y="2405626"/>
            <a:ext cx="1111521" cy="74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4189" y="499839"/>
            <a:ext cx="935793" cy="1706289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falta de personal con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adecuadas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Selección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arquitectura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idónea</a:t>
            </a:r>
          </a:p>
          <a:p>
            <a:pPr indent="-228600" lvl="2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base datos NoSQL es la más adecuada? </a:t>
            </a:r>
          </a:p>
          <a:p>
            <a:pPr indent="-228600" lvl="2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¿Clúster local o uso de servicios y almacenamiento en la nube?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 problemas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Coexistencia con Almacenes de Datos (Data Warehouses)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Coste de implementación y mantenimiento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Pobre integración entre herramientas Big Data existentes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Otros problemas</a:t>
            </a:r>
          </a:p>
        </p:txBody>
      </p:sp>
      <p:sp>
        <p:nvSpPr>
          <p:cNvPr id="574" name="Shape 574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603" y="1308829"/>
            <a:ext cx="1513725" cy="103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0900" y="3055883"/>
            <a:ext cx="1435100" cy="118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8418" y="2446891"/>
            <a:ext cx="1744714" cy="5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86325" y="2405626"/>
            <a:ext cx="1111521" cy="74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6356350" y="2404533"/>
            <a:ext cx="5767917" cy="174442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 1.1: Contexto donde surge Big Data: Dispositivos y aplicaciones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 1.2: Definición de Big 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 1.3: Aplicaciones analíticas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Lección 1.4: Principales problemas de las 5v’s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86" name="Shape 58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Resumen del módulo 1</a:t>
            </a:r>
          </a:p>
        </p:txBody>
      </p:sp>
      <p:sp>
        <p:nvSpPr>
          <p:cNvPr id="587" name="Shape 587"/>
          <p:cNvSpPr/>
          <p:nvPr/>
        </p:nvSpPr>
        <p:spPr>
          <a:xfrm>
            <a:off x="6436444" y="2965053"/>
            <a:ext cx="1749271" cy="42834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588" name="Shape 588"/>
          <p:cNvSpPr/>
          <p:nvPr/>
        </p:nvSpPr>
        <p:spPr>
          <a:xfrm>
            <a:off x="7310513" y="3572692"/>
            <a:ext cx="1750406" cy="42834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sp>
        <p:nvSpPr>
          <p:cNvPr id="589" name="Shape 589"/>
          <p:cNvSpPr/>
          <p:nvPr/>
        </p:nvSpPr>
        <p:spPr>
          <a:xfrm>
            <a:off x="9411628" y="3571341"/>
            <a:ext cx="1749271" cy="42969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</a:p>
        </p:txBody>
      </p:sp>
      <p:sp>
        <p:nvSpPr>
          <p:cNvPr id="590" name="Shape 590"/>
          <p:cNvSpPr/>
          <p:nvPr/>
        </p:nvSpPr>
        <p:spPr>
          <a:xfrm>
            <a:off x="8361354" y="2964377"/>
            <a:ext cx="1749271" cy="42969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sp>
        <p:nvSpPr>
          <p:cNvPr id="591" name="Shape 591"/>
          <p:cNvSpPr/>
          <p:nvPr/>
        </p:nvSpPr>
        <p:spPr>
          <a:xfrm>
            <a:off x="10286264" y="2969355"/>
            <a:ext cx="1749271" cy="42969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8138606" y="2377900"/>
            <a:ext cx="219476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Big Data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Shape 5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66" y="-244244"/>
            <a:ext cx="11497733" cy="710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Dudas, comentarios y noticias acerca del curso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lucentialab@gmail.es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@lucentialab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 web del curso: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http://ibigdata.es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 webs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Lucentia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http://www.lucentia.es/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de YouTube 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https://www.youtube.com/user/lucentialab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 UniMOOC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http://unimooc.com/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603" name="Shape 60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a la problemática del Big 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de las fuentes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la calidad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datos Streaming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problemas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 del módulo 1</a:t>
            </a:r>
          </a:p>
        </p:txBody>
      </p:sp>
      <p:sp>
        <p:nvSpPr>
          <p:cNvPr id="380" name="Shape 38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838200" y="1421250"/>
            <a:ext cx="10515599" cy="475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proporciona un gran abanico de posibilidades a las organizaciones pero 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Introducción a la problemática del Big Data</a:t>
            </a: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7942" y="2886275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/>
          <p:nvPr/>
        </p:nvSpPr>
        <p:spPr>
          <a:xfrm>
            <a:off x="3303987" y="3424696"/>
            <a:ext cx="1672903" cy="94607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</a:p>
        </p:txBody>
      </p:sp>
      <p:sp>
        <p:nvSpPr>
          <p:cNvPr id="391" name="Shape 391"/>
          <p:cNvSpPr/>
          <p:nvPr/>
        </p:nvSpPr>
        <p:spPr>
          <a:xfrm>
            <a:off x="6184937" y="2433469"/>
            <a:ext cx="2111877" cy="1092506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392" name="Shape 392"/>
          <p:cNvSpPr/>
          <p:nvPr/>
        </p:nvSpPr>
        <p:spPr>
          <a:xfrm>
            <a:off x="4374010" y="2350827"/>
            <a:ext cx="1813780" cy="114165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sp>
        <p:nvSpPr>
          <p:cNvPr id="393" name="Shape 393"/>
          <p:cNvSpPr/>
          <p:nvPr/>
        </p:nvSpPr>
        <p:spPr>
          <a:xfrm>
            <a:off x="6774346" y="3525976"/>
            <a:ext cx="1739848" cy="982065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</a:p>
        </p:txBody>
      </p:sp>
      <p:sp>
        <p:nvSpPr>
          <p:cNvPr id="394" name="Shape 394"/>
          <p:cNvSpPr/>
          <p:nvPr/>
        </p:nvSpPr>
        <p:spPr>
          <a:xfrm>
            <a:off x="3351637" y="4452582"/>
            <a:ext cx="1711241" cy="913225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176616" y="598701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5940" y="4921308"/>
            <a:ext cx="1800164" cy="180016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>
            <p:ph idx="1" type="body"/>
          </p:nvPr>
        </p:nvSpPr>
        <p:spPr>
          <a:xfrm>
            <a:off x="838199" y="1825625"/>
            <a:ext cx="9629633" cy="4684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 reciente a empresas que usan Big Data muestra que:</a:t>
            </a:r>
          </a:p>
        </p:txBody>
      </p:sp>
      <p:sp>
        <p:nvSpPr>
          <p:cNvPr id="403" name="Shape 40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Introducción a la problemática del Big Data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925" y="2237450"/>
            <a:ext cx="4186500" cy="3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6" name="Shape 406"/>
          <p:cNvSpPr txBox="1"/>
          <p:nvPr/>
        </p:nvSpPr>
        <p:spPr>
          <a:xfrm>
            <a:off x="4697550" y="2803760"/>
            <a:ext cx="55182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8001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un 12% afirman tener gran éxito en su uso</a:t>
            </a:r>
          </a:p>
          <a:p>
            <a:pPr indent="-342900" lvl="1" marL="80010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 a un 64% de éxito moderado y un 24% de fracaso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569621" y="5745292"/>
            <a:ext cx="109191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838200" y="1825625"/>
            <a:ext cx="10515599" cy="4684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fracaso se debe a problemas como: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Complejidad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fuentes de datos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Pobre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datos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datos generados en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tiempo real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habilidades adecuadas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arquitectura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incorrecta</a:t>
            </a:r>
          </a:p>
        </p:txBody>
      </p:sp>
      <p:sp>
        <p:nvSpPr>
          <p:cNvPr id="414" name="Shape 41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Introducción a la problemática del Big Data</a:t>
            </a:r>
          </a:p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2297" y="2057638"/>
            <a:ext cx="2925572" cy="255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5442" y="1236107"/>
            <a:ext cx="2273514" cy="5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/>
          <p:nvPr>
            <p:ph idx="1" type="body"/>
          </p:nvPr>
        </p:nvSpPr>
        <p:spPr>
          <a:xfrm>
            <a:off x="838200" y="1825625"/>
            <a:ext cx="752846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procesamiento y análisis de los enormes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volúmenes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uno de los problemas más evidentes y antiguos.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la tecnología actual aporta soluciones como Apache Hadoop y las bases de datos NoSQL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bajo coste y escalables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volumen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Procesamiento y análisis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terabytes de datos en minutos o segundos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sobre hardware comercial</a:t>
            </a:r>
          </a:p>
        </p:txBody>
      </p:sp>
      <p:sp>
        <p:nvSpPr>
          <p:cNvPr id="424" name="Shape 42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Volumen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5282" y="3024688"/>
            <a:ext cx="1968500" cy="16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660" y="3370935"/>
            <a:ext cx="1671102" cy="112016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/>
          <p:nvPr/>
        </p:nvSpPr>
        <p:spPr>
          <a:xfrm>
            <a:off x="9775507" y="1580575"/>
            <a:ext cx="210826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NoSQL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2760" y="2749958"/>
            <a:ext cx="2392179" cy="79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5503" y="2427191"/>
            <a:ext cx="2408278" cy="59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05660" y="1845171"/>
            <a:ext cx="1079564" cy="96621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984012" y="197950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Gestión de datos Streaming</a:t>
            </a:r>
          </a:p>
        </p:txBody>
      </p:sp>
      <p:sp>
        <p:nvSpPr>
          <p:cNvPr id="439" name="Shape 439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440" name="Shape 440"/>
          <p:cNvGrpSpPr/>
          <p:nvPr/>
        </p:nvGrpSpPr>
        <p:grpSpPr>
          <a:xfrm>
            <a:off x="2037644" y="1196237"/>
            <a:ext cx="7596008" cy="5133645"/>
            <a:chOff x="188419" y="961"/>
            <a:chExt cx="7596008" cy="5133645"/>
          </a:xfrm>
        </p:grpSpPr>
        <p:sp>
          <p:nvSpPr>
            <p:cNvPr id="441" name="Shape 441"/>
            <p:cNvSpPr/>
            <p:nvPr/>
          </p:nvSpPr>
          <p:spPr>
            <a:xfrm>
              <a:off x="188419" y="961"/>
              <a:ext cx="2110001" cy="2110001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497422" y="309964"/>
              <a:ext cx="1491996" cy="1491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rIns="24125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generados y distribuidos en tiempo real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“Streaming”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951208" y="2282297"/>
              <a:ext cx="584425" cy="570976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1028674" y="2500638"/>
              <a:ext cx="429493" cy="134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88419" y="3024606"/>
              <a:ext cx="2110001" cy="2110001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497422" y="3333608"/>
              <a:ext cx="1491996" cy="1491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rIns="24125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Oportunidad de Análisis. “Real Time”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2445256" y="2361457"/>
              <a:ext cx="1010315" cy="412655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2445256" y="2443988"/>
              <a:ext cx="886518" cy="247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3564423" y="457781"/>
              <a:ext cx="4220004" cy="422000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4182428" y="1075787"/>
              <a:ext cx="2983995" cy="2983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rIns="82550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Retos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2275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i) Integración 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ii) Verificación de la calidad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En tiempo real </a:t>
              </a:r>
            </a:p>
          </p:txBody>
        </p:sp>
      </p:grp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880" y="1294013"/>
            <a:ext cx="491067" cy="98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8415" y="1039484"/>
            <a:ext cx="1056109" cy="68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9125" y="2288583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4848" y="2588010"/>
            <a:ext cx="759129" cy="75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258" y="4663971"/>
            <a:ext cx="1964266" cy="1267566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>
            <p:ph idx="1" type="body"/>
          </p:nvPr>
        </p:nvSpPr>
        <p:spPr>
          <a:xfrm>
            <a:off x="984012" y="197950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Gestión de datos Streaming</a:t>
            </a:r>
          </a:p>
        </p:txBody>
      </p:sp>
      <p:sp>
        <p:nvSpPr>
          <p:cNvPr id="463" name="Shape 463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464" name="Shape 464"/>
          <p:cNvGrpSpPr/>
          <p:nvPr/>
        </p:nvGrpSpPr>
        <p:grpSpPr>
          <a:xfrm>
            <a:off x="2037644" y="1196237"/>
            <a:ext cx="7596008" cy="5133645"/>
            <a:chOff x="188419" y="961"/>
            <a:chExt cx="7596008" cy="5133645"/>
          </a:xfrm>
        </p:grpSpPr>
        <p:sp>
          <p:nvSpPr>
            <p:cNvPr id="465" name="Shape 465"/>
            <p:cNvSpPr/>
            <p:nvPr/>
          </p:nvSpPr>
          <p:spPr>
            <a:xfrm>
              <a:off x="188419" y="961"/>
              <a:ext cx="2110001" cy="2110001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497422" y="309964"/>
              <a:ext cx="1491996" cy="1491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rIns="24125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generados y distribuidos en tiempo real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“Streaming”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951208" y="2282297"/>
              <a:ext cx="584425" cy="570976"/>
            </a:xfrm>
            <a:prstGeom prst="mathPlus">
              <a:avLst>
                <a:gd fmla="val 23520" name="adj1"/>
              </a:avLst>
            </a:prstGeom>
            <a:solidFill>
              <a:srgbClr val="B3CAE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1028674" y="2500638"/>
              <a:ext cx="429493" cy="134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188419" y="3024606"/>
              <a:ext cx="2110001" cy="2110001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497422" y="3333608"/>
              <a:ext cx="1491996" cy="1491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rIns="24125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Oportunidad de Análisis. “Real Time”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2445256" y="2361457"/>
              <a:ext cx="1010315" cy="412655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2445256" y="2443988"/>
              <a:ext cx="886518" cy="247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3564423" y="457781"/>
              <a:ext cx="4220004" cy="422000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4182428" y="1075787"/>
              <a:ext cx="2983995" cy="2983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rIns="82550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Retos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2275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i) Integración 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ii) Verificación de la calidad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En tiempo real </a:t>
              </a:r>
            </a:p>
          </p:txBody>
        </p:sp>
      </p:grp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880" y="1294013"/>
            <a:ext cx="491067" cy="98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8415" y="1039484"/>
            <a:ext cx="1056109" cy="68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9125" y="2288583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04848" y="2588010"/>
            <a:ext cx="759129" cy="75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258" y="4663971"/>
            <a:ext cx="1964266" cy="1267566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>
            <p:ph idx="1" type="body"/>
          </p:nvPr>
        </p:nvSpPr>
        <p:spPr>
          <a:xfrm>
            <a:off x="984012" y="197950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Problemas. Gestión de datos Streaming</a:t>
            </a:r>
          </a:p>
        </p:txBody>
      </p:sp>
      <p:sp>
        <p:nvSpPr>
          <p:cNvPr id="487" name="Shape 487"/>
          <p:cNvSpPr txBox="1"/>
          <p:nvPr>
            <p:ph idx="12" type="sldNum"/>
          </p:nvPr>
        </p:nvSpPr>
        <p:spPr>
          <a:xfrm>
            <a:off x="5835650" y="6356350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488" name="Shape 488"/>
          <p:cNvGrpSpPr/>
          <p:nvPr/>
        </p:nvGrpSpPr>
        <p:grpSpPr>
          <a:xfrm>
            <a:off x="2037644" y="1196237"/>
            <a:ext cx="7596008" cy="5133645"/>
            <a:chOff x="188419" y="961"/>
            <a:chExt cx="7596008" cy="5133645"/>
          </a:xfrm>
        </p:grpSpPr>
        <p:sp>
          <p:nvSpPr>
            <p:cNvPr id="489" name="Shape 489"/>
            <p:cNvSpPr/>
            <p:nvPr/>
          </p:nvSpPr>
          <p:spPr>
            <a:xfrm>
              <a:off x="188419" y="961"/>
              <a:ext cx="2110001" cy="2110001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497422" y="309964"/>
              <a:ext cx="1491996" cy="1491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rIns="24125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generados y distribuidos en tiempo real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“Streaming”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951208" y="2282297"/>
              <a:ext cx="584425" cy="570976"/>
            </a:xfrm>
            <a:prstGeom prst="mathPlus">
              <a:avLst>
                <a:gd fmla="val 23520" name="adj1"/>
              </a:avLst>
            </a:prstGeom>
            <a:solidFill>
              <a:srgbClr val="B3CAE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1028674" y="2500638"/>
              <a:ext cx="429493" cy="134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88419" y="3024606"/>
              <a:ext cx="2110001" cy="2110001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497422" y="3333608"/>
              <a:ext cx="1491996" cy="1491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rIns="24125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Oportunidad de Análisis. “Real Time”</a:t>
              </a:r>
            </a:p>
          </p:txBody>
        </p:sp>
        <p:sp>
          <p:nvSpPr>
            <p:cNvPr id="495" name="Shape 495"/>
            <p:cNvSpPr/>
            <p:nvPr/>
          </p:nvSpPr>
          <p:spPr>
            <a:xfrm>
              <a:off x="2445256" y="2361457"/>
              <a:ext cx="1010315" cy="41265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CAE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 txBox="1"/>
            <p:nvPr/>
          </p:nvSpPr>
          <p:spPr>
            <a:xfrm>
              <a:off x="2445256" y="2443988"/>
              <a:ext cx="886518" cy="247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3564423" y="457781"/>
              <a:ext cx="4220004" cy="42200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4182428" y="1075787"/>
              <a:ext cx="2983995" cy="2983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rIns="55875" tIns="5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Retos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154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i) Integración 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ii) Verificación de la calidad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En tiempo real </a:t>
              </a:r>
            </a:p>
          </p:txBody>
        </p:sp>
      </p:grpSp>
      <p:pic>
        <p:nvPicPr>
          <p:cNvPr id="499" name="Shape 4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880" y="1294013"/>
            <a:ext cx="491067" cy="98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8415" y="1039484"/>
            <a:ext cx="1056109" cy="68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9125" y="2288583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04848" y="2588010"/>
            <a:ext cx="759129" cy="75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13243" y="2039516"/>
            <a:ext cx="2812256" cy="281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3_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OC_BIGDATA_TPLEC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