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97" r:id="rId3"/>
    <p:sldMasterId id="2147483698" r:id="rId4"/>
    <p:sldMasterId id="2147483699" r:id="rId5"/>
    <p:sldMasterId id="2147483700" r:id="rId6"/>
    <p:sldMasterId id="214748370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1" name="Shape 51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7" name="Shape 5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s-E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Información geo localizada: </a:t>
            </a: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de cualquier tipo acompañados de información de la </a:t>
            </a:r>
            <a:r>
              <a:rPr b="1" i="0" lang="es-E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localización </a:t>
            </a: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 se han generado esos datos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de localización generados por dispositivos GPS (ej. Smartphones), RFID (ej. tarjeta de transporte), redes WIFI, registros de llamadas de móviles,...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 son compartidos en redes sociales, aplicaciones de tracking,...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Shape 51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4" name="Shape 54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Shape 54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4" name="Shape 55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Shape 55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2" name="Shape 56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recomendación de Amazon.com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ofrece de forma automática productos que podríamos querer adquirir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basa en la creación automática de perfiles de usuario</a:t>
            </a:r>
          </a:p>
        </p:txBody>
      </p:sp>
      <p:sp>
        <p:nvSpPr>
          <p:cNvPr id="563" name="Shape 563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1" name="Shape 57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9" name="Shape 57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7" name="Shape 58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5" name="Shape 59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Shape 596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4" name="Shape 60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Data permite nuevos tipos de análisis: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</a:t>
            </a:r>
            <a:r>
              <a:rPr b="1" i="0" lang="es-E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internos</a:t>
            </a: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empresa que hasta ahora no era viable analizar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</a:t>
            </a:r>
            <a:r>
              <a:rPr b="1" i="0" lang="es-E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externos</a:t>
            </a: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empresa que hasta ahora difícilmente nos planteábamos utilizar y analizar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 posibilita la </a:t>
            </a:r>
            <a:r>
              <a:rPr b="1" i="0" lang="es-E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integración</a:t>
            </a: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todas las fuentes anteriores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Clave a la hora de extraer conocimiento útil y ventajoso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 no trivial que supone un gran reto en Big Data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Data permite nuevos tipos de análisis: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</a:t>
            </a:r>
            <a:r>
              <a:rPr b="1" i="0" lang="es-E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internos</a:t>
            </a: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empresa que hasta ahora no era viable analizar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</a:t>
            </a:r>
            <a:r>
              <a:rPr b="1" i="0" lang="es-E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externos</a:t>
            </a: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empresa que hasta ahora difícilmente nos planteábamos utilizar y analizar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 posibilita la </a:t>
            </a:r>
            <a:r>
              <a:rPr b="1" i="0" lang="es-E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integración</a:t>
            </a: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todas las fuentes anteriores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Clave a la hora de extraer conocimiento útil y ventajoso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 no trivial que supone un gran reto en Big Data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Shape 43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Data permite nuevos tipos de análisis: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</a:t>
            </a:r>
            <a:r>
              <a:rPr b="1" i="0" lang="es-E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internos</a:t>
            </a: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empresa que hasta ahora no era viable analizar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</a:t>
            </a:r>
            <a:r>
              <a:rPr b="1" i="0" lang="es-E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externos</a:t>
            </a: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empresa que hasta ahora difícilmente nos planteábamos utilizar y analizar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 posibilita la </a:t>
            </a:r>
            <a:r>
              <a:rPr b="1" i="0" lang="es-E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integración</a:t>
            </a: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todas las fuentes anteriores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Clave a la hora de extraer conocimiento útil y ventajoso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 no trivial que supone un gran reto en Big Data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Shape 46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Relationship Id="rId3" Type="http://schemas.openxmlformats.org/officeDocument/2006/relationships/image" Target="../media/image02.png"/><Relationship Id="rId4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Relationship Id="rId4" Type="http://schemas.openxmlformats.org/officeDocument/2006/relationships/image" Target="../media/image0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03.jpg"/><Relationship Id="rId3" Type="http://schemas.openxmlformats.org/officeDocument/2006/relationships/image" Target="../media/image02.png"/><Relationship Id="rId4" Type="http://schemas.openxmlformats.org/officeDocument/2006/relationships/image" Target="../media/image0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02900" y="11937"/>
            <a:ext cx="1196699" cy="11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type="ctrTitle"/>
          </p:nvPr>
        </p:nvSpPr>
        <p:spPr>
          <a:xfrm>
            <a:off x="1255800" y="1640221"/>
            <a:ext cx="9680399" cy="16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524000" y="3580621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/>
        </p:nvSpPr>
        <p:spPr>
          <a:xfrm>
            <a:off x="5275292" y="6031210"/>
            <a:ext cx="164141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ES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ibigdata.es</a:t>
            </a:r>
          </a:p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211137" y="6492875"/>
            <a:ext cx="58848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937" y="254795"/>
            <a:ext cx="1692707" cy="86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9532" y="5868660"/>
            <a:ext cx="3226959" cy="55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ítulo y objeto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211137" y="6356350"/>
            <a:ext cx="54403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ítulo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/>
        </p:nvSpPr>
        <p:spPr>
          <a:xfrm>
            <a:off x="5275292" y="6031210"/>
            <a:ext cx="164141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E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ibigdata.es</a:t>
            </a:r>
          </a:p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211137" y="6492875"/>
            <a:ext cx="58848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0" name="Shape 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937" y="254795"/>
            <a:ext cx="1349932" cy="68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9532" y="5868660"/>
            <a:ext cx="3226959" cy="55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12809" y="243318"/>
            <a:ext cx="806450" cy="70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ítulo y objeto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3" name="Shape 143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ítulo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8" name="Shape 168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9" name="Shape 1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5674" y="412750"/>
            <a:ext cx="806450" cy="70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937" y="254794"/>
            <a:ext cx="2016124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9532" y="5868660"/>
            <a:ext cx="3226959" cy="55116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5216769" y="6144242"/>
            <a:ext cx="25743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www.lucentia.es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ítulo y objetos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76" name="Shape 176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7" name="Shape 177"/>
          <p:cNvSpPr txBox="1"/>
          <p:nvPr>
            <p:ph idx="11" type="ftr"/>
          </p:nvPr>
        </p:nvSpPr>
        <p:spPr>
          <a:xfrm>
            <a:off x="211137" y="6356350"/>
            <a:ext cx="58848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2" name="Shape 20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8" name="Shape 218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3" name="Shape 243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Shape 25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7" name="Shape 27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Shape 27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Shape 28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Shape 28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3" name="Shape 293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Shape 29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Shape 30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Shape 30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9" name="Shape 30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8" name="Shape 318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Shape 31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Shape 3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Shape 32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Shape 32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Shape 3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Shape 32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Shape 33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Shape 3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Shape 33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Shape 3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Shape 33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Shape 3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Shape 34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Shape 344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Shape 345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Shape 346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Shape 34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Shape 3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Shape 34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Shape 31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Shape 31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Relationship Id="rId4" Type="http://schemas.openxmlformats.org/officeDocument/2006/relationships/image" Target="../media/image22.jpg"/><Relationship Id="rId5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jpg"/><Relationship Id="rId10" Type="http://schemas.openxmlformats.org/officeDocument/2006/relationships/image" Target="../media/image31.png"/><Relationship Id="rId13" Type="http://schemas.openxmlformats.org/officeDocument/2006/relationships/image" Target="../media/image34.jp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2.jpg"/><Relationship Id="rId9" Type="http://schemas.openxmlformats.org/officeDocument/2006/relationships/image" Target="../media/image30.jpg"/><Relationship Id="rId5" Type="http://schemas.openxmlformats.org/officeDocument/2006/relationships/image" Target="../media/image24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2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bigdatavalue.eu/" TargetMode="External"/><Relationship Id="rId4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lucentialab@gmail.es" TargetMode="External"/><Relationship Id="rId4" Type="http://schemas.openxmlformats.org/officeDocument/2006/relationships/hyperlink" Target="http://ibigdata.es/" TargetMode="External"/><Relationship Id="rId5" Type="http://schemas.openxmlformats.org/officeDocument/2006/relationships/hyperlink" Target="http://www.lucentia.es/" TargetMode="External"/><Relationship Id="rId6" Type="http://schemas.openxmlformats.org/officeDocument/2006/relationships/hyperlink" Target="https://www.youtube.com/user/lucentialab" TargetMode="External"/><Relationship Id="rId7" Type="http://schemas.openxmlformats.org/officeDocument/2006/relationships/hyperlink" Target="http://unimooc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Relationship Id="rId4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Relationship Id="rId4" Type="http://schemas.openxmlformats.org/officeDocument/2006/relationships/image" Target="../media/image07.png"/><Relationship Id="rId5" Type="http://schemas.openxmlformats.org/officeDocument/2006/relationships/image" Target="../media/image09.png"/><Relationship Id="rId6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18.png"/><Relationship Id="rId8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5.jpg"/><Relationship Id="rId13" Type="http://schemas.openxmlformats.org/officeDocument/2006/relationships/image" Target="../media/image07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9" Type="http://schemas.openxmlformats.org/officeDocument/2006/relationships/image" Target="../media/image18.png"/><Relationship Id="rId1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3.png"/><Relationship Id="rId13" Type="http://schemas.openxmlformats.org/officeDocument/2006/relationships/image" Target="../media/image15.jp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Relationship Id="rId4" Type="http://schemas.openxmlformats.org/officeDocument/2006/relationships/image" Target="../media/image21.png"/><Relationship Id="rId9" Type="http://schemas.openxmlformats.org/officeDocument/2006/relationships/image" Target="../media/image12.png"/><Relationship Id="rId15" Type="http://schemas.openxmlformats.org/officeDocument/2006/relationships/image" Target="../media/image19.png"/><Relationship Id="rId14" Type="http://schemas.openxmlformats.org/officeDocument/2006/relationships/image" Target="../media/image14.png"/><Relationship Id="rId17" Type="http://schemas.openxmlformats.org/officeDocument/2006/relationships/image" Target="../media/image20.png"/><Relationship Id="rId16" Type="http://schemas.openxmlformats.org/officeDocument/2006/relationships/image" Target="../media/image07.png"/><Relationship Id="rId5" Type="http://schemas.openxmlformats.org/officeDocument/2006/relationships/image" Target="../media/image36.pn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ctrTitle"/>
          </p:nvPr>
        </p:nvSpPr>
        <p:spPr>
          <a:xfrm>
            <a:off x="1255800" y="1640221"/>
            <a:ext cx="9680399" cy="16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Calibri"/>
              <a:buNone/>
            </a:pPr>
            <a:br>
              <a:rPr b="1" i="0" lang="es-ES" sz="5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-ES" sz="5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Aplicaciones analíticas de   Big Data</a:t>
            </a:r>
          </a:p>
        </p:txBody>
      </p:sp>
      <p:sp>
        <p:nvSpPr>
          <p:cNvPr id="356" name="Shape 356"/>
          <p:cNvSpPr txBox="1"/>
          <p:nvPr>
            <p:ph idx="1" type="subTitle"/>
          </p:nvPr>
        </p:nvSpPr>
        <p:spPr>
          <a:xfrm>
            <a:off x="1524000" y="3580621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1 – Lección 3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idx="1" type="body"/>
          </p:nvPr>
        </p:nvSpPr>
        <p:spPr>
          <a:xfrm>
            <a:off x="838200" y="1825625"/>
            <a:ext cx="800958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 de las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redes sociales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permiten la descarga de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datos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Públicos y, según permisos, privados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través de una 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API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 posibilidades: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 de hábitos de conexión, gustos, opiniones, estados de ánimo...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Proveedores de internet: gestión de calidad del servicio (QoS)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Seguridad y vigilancia</a:t>
            </a:r>
          </a:p>
        </p:txBody>
      </p:sp>
      <p:sp>
        <p:nvSpPr>
          <p:cNvPr id="504" name="Shape 504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br>
              <a:rPr b="1" i="0" lang="es-ES" sz="3959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-ES" sz="3959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Ejemplo. Aplicaciones con datos de Redes Sociales</a:t>
            </a:r>
          </a:p>
        </p:txBody>
      </p:sp>
      <p:sp>
        <p:nvSpPr>
          <p:cNvPr id="505" name="Shape 505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506" name="Shape 5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1556" y="2464201"/>
            <a:ext cx="4383598" cy="131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Shape 5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8060" y="2439907"/>
            <a:ext cx="513723" cy="51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Shape 5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99278" y="2329624"/>
            <a:ext cx="654521" cy="367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Shape 5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261" y="136525"/>
            <a:ext cx="12075738" cy="6356349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Información geo localizada: 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de cualquier tipo acompañados de información de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localización 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 se han generado esos datos</a:t>
            </a:r>
          </a:p>
        </p:txBody>
      </p:sp>
      <p:sp>
        <p:nvSpPr>
          <p:cNvPr id="521" name="Shape 521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b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Ejemplo. Uso de información geo localizada</a:t>
            </a:r>
          </a:p>
        </p:txBody>
      </p:sp>
      <p:sp>
        <p:nvSpPr>
          <p:cNvPr id="522" name="Shape 522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523" name="Shape 523"/>
          <p:cNvGrpSpPr/>
          <p:nvPr/>
        </p:nvGrpSpPr>
        <p:grpSpPr>
          <a:xfrm>
            <a:off x="1790553" y="3111776"/>
            <a:ext cx="6260686" cy="2202849"/>
            <a:chOff x="952353" y="1672443"/>
            <a:chExt cx="6260686" cy="2202849"/>
          </a:xfrm>
        </p:grpSpPr>
        <p:sp>
          <p:nvSpPr>
            <p:cNvPr id="524" name="Shape 524"/>
            <p:cNvSpPr/>
            <p:nvPr/>
          </p:nvSpPr>
          <p:spPr>
            <a:xfrm>
              <a:off x="952353" y="1672443"/>
              <a:ext cx="2345983" cy="2202849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5" name="Shape 525"/>
            <p:cNvSpPr txBox="1"/>
            <p:nvPr/>
          </p:nvSpPr>
          <p:spPr>
            <a:xfrm>
              <a:off x="1295913" y="1995043"/>
              <a:ext cx="1658862" cy="1557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31750" rIns="31750" tIns="3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Datos</a:t>
              </a:r>
            </a:p>
          </p:txBody>
        </p:sp>
        <p:sp>
          <p:nvSpPr>
            <p:cNvPr id="526" name="Shape 526"/>
            <p:cNvSpPr/>
            <p:nvPr/>
          </p:nvSpPr>
          <p:spPr>
            <a:xfrm>
              <a:off x="3585032" y="2360643"/>
              <a:ext cx="957932" cy="697376"/>
            </a:xfrm>
            <a:prstGeom prst="mathPlus">
              <a:avLst>
                <a:gd fmla="val 23520" name="adj1"/>
              </a:avLst>
            </a:prstGeom>
            <a:solidFill>
              <a:srgbClr val="4372C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7" name="Shape 527"/>
            <p:cNvSpPr txBox="1"/>
            <p:nvPr/>
          </p:nvSpPr>
          <p:spPr>
            <a:xfrm>
              <a:off x="3712007" y="2627321"/>
              <a:ext cx="703985" cy="164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4867055" y="1672443"/>
              <a:ext cx="2345983" cy="2202849"/>
            </a:xfrm>
            <a:prstGeom prst="ellipse">
              <a:avLst/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9" name="Shape 529"/>
            <p:cNvSpPr txBox="1"/>
            <p:nvPr/>
          </p:nvSpPr>
          <p:spPr>
            <a:xfrm>
              <a:off x="5210617" y="1995043"/>
              <a:ext cx="1658862" cy="1557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31750" rIns="31750" tIns="3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Datos de Localización</a:t>
              </a:r>
            </a:p>
          </p:txBody>
        </p:sp>
      </p:grpSp>
      <p:pic>
        <p:nvPicPr>
          <p:cNvPr id="530" name="Shape 5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9308" y="4735587"/>
            <a:ext cx="1330502" cy="876314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Shape 531"/>
          <p:cNvSpPr txBox="1"/>
          <p:nvPr/>
        </p:nvSpPr>
        <p:spPr>
          <a:xfrm>
            <a:off x="2102518" y="4974157"/>
            <a:ext cx="7232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IoT</a:t>
            </a:r>
          </a:p>
        </p:txBody>
      </p:sp>
      <p:pic>
        <p:nvPicPr>
          <p:cNvPr id="532" name="Shape 5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2950" y="2899296"/>
            <a:ext cx="513723" cy="51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Shape 5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8955" y="4094383"/>
            <a:ext cx="903562" cy="50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Shape 5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69685" y="2832989"/>
            <a:ext cx="341092" cy="682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96525" y="2832989"/>
            <a:ext cx="751818" cy="77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Shape 5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7859" y="3340957"/>
            <a:ext cx="1052741" cy="51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Shape 5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77044" y="3413019"/>
            <a:ext cx="1108549" cy="34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Shape 5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74000" y="4701560"/>
            <a:ext cx="1214037" cy="607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Shape 53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60685" y="4837501"/>
            <a:ext cx="687657" cy="63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Shape 54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503459" y="3855814"/>
            <a:ext cx="889768" cy="64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Shape 54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536903" y="4837501"/>
            <a:ext cx="1256378" cy="763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idx="1" type="body"/>
          </p:nvPr>
        </p:nvSpPr>
        <p:spPr>
          <a:xfrm>
            <a:off x="5073650" y="1600275"/>
            <a:ext cx="66992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 posibilidades para las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Smart Cities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Planificación urbanística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 transporte público y comunicaciones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Delimitación de comunidades de personas (ej. útil para estudiar la propagación de un virus)</a:t>
            </a:r>
          </a:p>
        </p:txBody>
      </p:sp>
      <p:sp>
        <p:nvSpPr>
          <p:cNvPr id="548" name="Shape 548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b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Ejemplo. Uso de información geo localizada</a:t>
            </a:r>
          </a:p>
        </p:txBody>
      </p:sp>
      <p:sp>
        <p:nvSpPr>
          <p:cNvPr id="549" name="Shape 549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550" name="Shape 5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129" y="1325562"/>
            <a:ext cx="3762374" cy="4481362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Shape 551"/>
          <p:cNvSpPr txBox="1"/>
          <p:nvPr/>
        </p:nvSpPr>
        <p:spPr>
          <a:xfrm>
            <a:off x="346035" y="5878694"/>
            <a:ext cx="5566610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 de flujos de movimiento y concentraciones de personas usando etiquetas RFID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>
            <p:ph idx="1" type="body"/>
          </p:nvPr>
        </p:nvSpPr>
        <p:spPr>
          <a:xfrm>
            <a:off x="838200" y="1825625"/>
            <a:ext cx="1103295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muchos los casos en los que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Big Data 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ha aplicado con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éxito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Campañas políticas del Partido Demócrata de EEUU (Barack Obama)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Integración de datos de encuestas, redes sociales, afiliados ...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Pronostican resultados con alta precisión (&gt; 99%) y optimizan la ubicación de la publicidad</a:t>
            </a: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Shape 558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Algunos casos de éxito</a:t>
            </a:r>
          </a:p>
        </p:txBody>
      </p:sp>
      <p:sp>
        <p:nvSpPr>
          <p:cNvPr id="559" name="Shape 559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/>
          <p:nvPr>
            <p:ph idx="1" type="body"/>
          </p:nvPr>
        </p:nvSpPr>
        <p:spPr>
          <a:xfrm>
            <a:off x="838200" y="1825625"/>
            <a:ext cx="1103295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muchos los casos en los que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Big Data 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ha aplicado con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éxito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Campañas políticas del Partido Demócrata de EEUU (Barack Obama)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Integración de datos de encuestas, redes sociales, afiliados ...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Pronostican resultados con alta precisión (&gt; 99%) y optimizan la ubicación de la publicidad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recomendación de Amazon.com</a:t>
            </a:r>
          </a:p>
        </p:txBody>
      </p:sp>
      <p:sp>
        <p:nvSpPr>
          <p:cNvPr id="566" name="Shape 566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Algunos casos de éxito</a:t>
            </a:r>
          </a:p>
        </p:txBody>
      </p:sp>
      <p:sp>
        <p:nvSpPr>
          <p:cNvPr id="567" name="Shape 567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568" name="Shape 5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237" y="4374991"/>
            <a:ext cx="4259261" cy="210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idx="1" type="body"/>
          </p:nvPr>
        </p:nvSpPr>
        <p:spPr>
          <a:xfrm>
            <a:off x="838199" y="1825625"/>
            <a:ext cx="9188117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2012 la </a:t>
            </a:r>
            <a:r>
              <a:rPr b="1" i="0" lang="es-ES" sz="2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Casa Blanca 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anunció la inversión </a:t>
            </a:r>
            <a:r>
              <a:rPr b="1" i="0" lang="es-ES" sz="2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200 millones de dólares 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Big Data</a:t>
            </a:r>
          </a:p>
        </p:txBody>
      </p:sp>
      <p:sp>
        <p:nvSpPr>
          <p:cNvPr id="574" name="Shape 574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Impacto del Big Data en las organizaciones</a:t>
            </a:r>
          </a:p>
        </p:txBody>
      </p:sp>
      <p:sp>
        <p:nvSpPr>
          <p:cNvPr id="575" name="Shape 575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576" name="Shape 5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6617" y="1173162"/>
            <a:ext cx="1574364" cy="2141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idx="1" type="body"/>
          </p:nvPr>
        </p:nvSpPr>
        <p:spPr>
          <a:xfrm>
            <a:off x="838199" y="1825625"/>
            <a:ext cx="9188117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2012 la </a:t>
            </a:r>
            <a:r>
              <a:rPr b="1" i="0" lang="es-ES" sz="2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Casa Blanca 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anunció la inversión </a:t>
            </a:r>
            <a:r>
              <a:rPr b="1" i="0" lang="es-ES" sz="2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200 millones de dólares 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Big Data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UPS invierte 1 millón de dólares 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año en Big Data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Sensores en sus vehículos para optimizar la ruta/consumo de combustible, mantenimiento, emisiones de CO</a:t>
            </a:r>
            <a:r>
              <a:rPr b="0" baseline="-2500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,...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Ahorra 50 millones de dólares 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gasolina al año gracias a Big Data</a:t>
            </a:r>
          </a:p>
        </p:txBody>
      </p:sp>
      <p:sp>
        <p:nvSpPr>
          <p:cNvPr id="582" name="Shape 582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Impacto del Big Data en las organizaciones</a:t>
            </a:r>
          </a:p>
        </p:txBody>
      </p:sp>
      <p:sp>
        <p:nvSpPr>
          <p:cNvPr id="583" name="Shape 583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584" name="Shape 5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6617" y="1173162"/>
            <a:ext cx="1574364" cy="2141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idx="1" type="body"/>
          </p:nvPr>
        </p:nvSpPr>
        <p:spPr>
          <a:xfrm>
            <a:off x="838199" y="1825625"/>
            <a:ext cx="9188117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2012 la </a:t>
            </a:r>
            <a:r>
              <a:rPr b="1" i="0" lang="es-ES" sz="2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Casa Blanca 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anunció la inversión </a:t>
            </a:r>
            <a:r>
              <a:rPr b="1" i="0" lang="es-ES" sz="2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200 millones de dólares 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Big Data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UPS invierte 1 millón de dólares 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año en Big Data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Sensores en sus vehículos para optimizar la ruta/consumo de combustible, mantenimiento, emisiones de CO</a:t>
            </a:r>
            <a:r>
              <a:rPr b="0" baseline="-2500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,...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Ahorra 50 millones de dólares 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gasolina al año gracias a Big Data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Bancos y aseguradoras 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Morgan Stanley o ING Direct usan Big Data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Detección de fraude, análisis de riesgos en prestamos                                y seguros, prevención de la perdida de clientes,…</a:t>
            </a:r>
          </a:p>
        </p:txBody>
      </p:sp>
      <p:sp>
        <p:nvSpPr>
          <p:cNvPr id="590" name="Shape 59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Impacto del Big Data en las organizaciones</a:t>
            </a:r>
          </a:p>
        </p:txBody>
      </p:sp>
      <p:sp>
        <p:nvSpPr>
          <p:cNvPr id="591" name="Shape 591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592" name="Shape 5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6617" y="1173162"/>
            <a:ext cx="1574364" cy="2141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/>
          <p:nvPr>
            <p:ph idx="1" type="body"/>
          </p:nvPr>
        </p:nvSpPr>
        <p:spPr>
          <a:xfrm>
            <a:off x="838199" y="1825625"/>
            <a:ext cx="9505951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Comisión Europea y el sector de los datos europeo van a invertir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2500 millones de euros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una asociación público-privada (APP) que tiene por objeto reforzar este sector y poner a Europa en la vanguardia del Big Data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http://www.bigdatavalue.eu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consultora Gartner predice...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creación de 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4,4 millones de puestos de trabajo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nivel mundial para dar soporte al Big Data en 2015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Por cada uno 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ellos, pronostican la creación de 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 puestos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trabajo 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externos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sector de las TIC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Shape 599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Impacto del Big Data en las organizaciones</a:t>
            </a:r>
          </a:p>
        </p:txBody>
      </p:sp>
      <p:pic>
        <p:nvPicPr>
          <p:cNvPr id="600" name="Shape 6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66617" y="1173162"/>
            <a:ext cx="1574364" cy="2141537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Shape 601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Decisiones estratégicas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Posibilidades analíticas de Big Data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 ejemplos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 casos de éxito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Impacto del Big Data en las organizaciones</a:t>
            </a:r>
          </a:p>
          <a:p>
            <a:pPr indent="0" lvl="1" marL="457200" marR="0" rtl="0" algn="l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364" name="Shape 364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Dudas, comentarios y noticias acerca del curso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lucentialab@gmail.es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Twitter: </a:t>
            </a:r>
            <a:r>
              <a:rPr b="0" i="0" lang="es-E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@lucentialab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Página web del curso: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http://ibigdata.es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 webs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investigación Lucentia 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http://www.lucentia.es/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 de YouTube  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https://www.youtube.com/user/lucentialab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Plataforma UniMOOC 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http://unimooc.com/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607" name="Shape 607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608" name="Shape 608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x="838200" y="1825625"/>
            <a:ext cx="1026120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ámbito empresarial, el objetivo principal del análisis de datos es la mejora de los procesos de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toma de decisiones estratégicas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Decisiones estratégicas</a:t>
            </a:r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5825" y="2899544"/>
            <a:ext cx="3125512" cy="208041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Shape 372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73" name="Shape 373"/>
          <p:cNvSpPr txBox="1"/>
          <p:nvPr/>
        </p:nvSpPr>
        <p:spPr>
          <a:xfrm>
            <a:off x="1175825" y="5191221"/>
            <a:ext cx="3017054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Mejores decisiones estratégicas</a:t>
            </a:r>
          </a:p>
        </p:txBody>
      </p:sp>
      <p:sp>
        <p:nvSpPr>
          <p:cNvPr id="374" name="Shape 374"/>
          <p:cNvSpPr/>
          <p:nvPr/>
        </p:nvSpPr>
        <p:spPr>
          <a:xfrm>
            <a:off x="4502369" y="5191221"/>
            <a:ext cx="4868896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buSzPct val="25000"/>
              <a:buNone/>
            </a:pPr>
            <a:r>
              <a:rPr b="0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Mejora del rendimiento empresarial</a:t>
            </a:r>
          </a:p>
        </p:txBody>
      </p:sp>
      <p:sp>
        <p:nvSpPr>
          <p:cNvPr id="375" name="Shape 375"/>
          <p:cNvSpPr/>
          <p:nvPr/>
        </p:nvSpPr>
        <p:spPr>
          <a:xfrm>
            <a:off x="4301337" y="5390548"/>
            <a:ext cx="1075765" cy="26160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Shape 3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7532" y="2855967"/>
            <a:ext cx="3079923" cy="228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idx="1" type="body"/>
          </p:nvPr>
        </p:nvSpPr>
        <p:spPr>
          <a:xfrm>
            <a:off x="838199" y="1825625"/>
            <a:ext cx="897550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 el</a:t>
            </a:r>
            <a:r>
              <a:rPr b="1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-E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análisis</a:t>
            </a:r>
            <a:r>
              <a:rPr b="0" i="0" lang="es-E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adecuado de los </a:t>
            </a:r>
            <a:r>
              <a:rPr b="1" i="0" lang="es-E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datos históricos </a:t>
            </a: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disponibles, es posible</a:t>
            </a:r>
          </a:p>
          <a:p>
            <a:pPr indent="-571500" lvl="1" marL="1028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romanUcPeriod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 las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causas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problema o situación actual</a:t>
            </a:r>
          </a:p>
          <a:p>
            <a:pPr indent="-571500" lvl="1" marL="1028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romanUcPeriod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 posibles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</a:p>
          <a:p>
            <a:pPr indent="-571500" lvl="1" marL="1028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AutoNum type="romanUcPeriod"/>
            </a:pP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Predecir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resultado de su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aplicación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Shape 382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Decisiones estratégicas</a:t>
            </a:r>
          </a:p>
        </p:txBody>
      </p:sp>
      <p:sp>
        <p:nvSpPr>
          <p:cNvPr id="383" name="Shape 383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1267" y="280822"/>
            <a:ext cx="3219680" cy="2268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Inteligencia de Negocio (BI): 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 de las TIC para la mejora de los procesos de toma de decisiones estratégicas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Estudiaremos en detalle este concepto en el 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Decisiones estratégicas</a:t>
            </a:r>
          </a:p>
        </p:txBody>
      </p:sp>
      <p:sp>
        <p:nvSpPr>
          <p:cNvPr id="391" name="Shape 391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4935" y="3364857"/>
            <a:ext cx="3535429" cy="269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9315" y="3268000"/>
            <a:ext cx="746282" cy="87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Shape 3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1465" y="3920458"/>
            <a:ext cx="746282" cy="87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3608" y="4924444"/>
            <a:ext cx="746282" cy="87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41525" y="4421594"/>
            <a:ext cx="2052506" cy="199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14107" y="3798507"/>
            <a:ext cx="581073" cy="75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65900" y="4356598"/>
            <a:ext cx="581073" cy="75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75364" y="4869610"/>
            <a:ext cx="581073" cy="757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Hasta ahora, los datos históricos que se usaban para el análisis eran...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Datos internos 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organización almacenados en bases datos tradicionales y hojas de cálculo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Ej. MySQL, Oracle, Microsoft SQL Server, Microsoft Excel...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su mayoría procedentes de los sistemas de información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transaccionales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Registros de clientes, ventas, compras, empleados...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Posibilidades analíticas de Big Data</a:t>
            </a:r>
          </a:p>
        </p:txBody>
      </p:sp>
      <p:sp>
        <p:nvSpPr>
          <p:cNvPr id="406" name="Shape 406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413" name="Shape 413"/>
          <p:cNvGrpSpPr/>
          <p:nvPr/>
        </p:nvGrpSpPr>
        <p:grpSpPr>
          <a:xfrm>
            <a:off x="1395956" y="1496275"/>
            <a:ext cx="8445707" cy="4650648"/>
            <a:chOff x="95477" y="444372"/>
            <a:chExt cx="8445707" cy="4650648"/>
          </a:xfrm>
        </p:grpSpPr>
        <p:sp>
          <p:nvSpPr>
            <p:cNvPr id="414" name="Shape 414"/>
            <p:cNvSpPr/>
            <p:nvPr/>
          </p:nvSpPr>
          <p:spPr>
            <a:xfrm>
              <a:off x="125515" y="444372"/>
              <a:ext cx="1915924" cy="1780360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5" name="Shape 415"/>
            <p:cNvSpPr txBox="1"/>
            <p:nvPr/>
          </p:nvSpPr>
          <p:spPr>
            <a:xfrm>
              <a:off x="406095" y="705100"/>
              <a:ext cx="1354763" cy="1258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rIns="35550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+Datos Internos</a:t>
              </a:r>
            </a:p>
          </p:txBody>
        </p:sp>
        <p:sp>
          <p:nvSpPr>
            <p:cNvPr id="416" name="Shape 416"/>
            <p:cNvSpPr/>
            <p:nvPr/>
          </p:nvSpPr>
          <p:spPr>
            <a:xfrm>
              <a:off x="602460" y="2351817"/>
              <a:ext cx="962011" cy="899824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7" name="Shape 417"/>
            <p:cNvSpPr txBox="1"/>
            <p:nvPr/>
          </p:nvSpPr>
          <p:spPr>
            <a:xfrm>
              <a:off x="729975" y="2695910"/>
              <a:ext cx="706982" cy="211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95477" y="3314660"/>
              <a:ext cx="1915924" cy="178036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9" name="Shape 419"/>
            <p:cNvSpPr txBox="1"/>
            <p:nvPr/>
          </p:nvSpPr>
          <p:spPr>
            <a:xfrm>
              <a:off x="376058" y="3575387"/>
              <a:ext cx="1354763" cy="1258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rIns="35550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Datos Externos</a:t>
              </a:r>
            </a:p>
          </p:txBody>
        </p:sp>
        <p:sp>
          <p:nvSpPr>
            <p:cNvPr id="420" name="Shape 420"/>
            <p:cNvSpPr/>
            <p:nvPr/>
          </p:nvSpPr>
          <p:spPr>
            <a:xfrm rot="10569">
              <a:off x="2447230" y="2510538"/>
              <a:ext cx="1886554" cy="53259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1" name="Shape 421"/>
            <p:cNvSpPr txBox="1"/>
            <p:nvPr/>
          </p:nvSpPr>
          <p:spPr>
            <a:xfrm rot="10569">
              <a:off x="2447231" y="2616811"/>
              <a:ext cx="1726776" cy="319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4660976" y="1074149"/>
              <a:ext cx="3880208" cy="3425111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3" name="Shape 423"/>
            <p:cNvSpPr txBox="1"/>
            <p:nvPr/>
          </p:nvSpPr>
          <p:spPr>
            <a:xfrm>
              <a:off x="5229219" y="1575745"/>
              <a:ext cx="2743722" cy="2421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Integración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SzPct val="25000"/>
                <a:buNone/>
              </a:pPr>
              <a:r>
                <a:rPr lang="es-E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i) Clave para extraer nuevo conocimiento útil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SzPct val="25000"/>
                <a:buNone/>
              </a:pPr>
              <a:r>
                <a:rPr lang="es-E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ii) Proceso no trivial que supone un reto en Big Data</a:t>
              </a:r>
            </a:p>
          </p:txBody>
        </p:sp>
      </p:grpSp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633" y="1404170"/>
            <a:ext cx="533775" cy="62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100" y="1185903"/>
            <a:ext cx="658573" cy="593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40166" y="2425310"/>
            <a:ext cx="490591" cy="61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85427" y="2984983"/>
            <a:ext cx="554738" cy="55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31317" y="1493032"/>
            <a:ext cx="705459" cy="8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66041" y="2971565"/>
            <a:ext cx="627115" cy="47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93555" y="2222269"/>
            <a:ext cx="617112" cy="63804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/>
        </p:nvSpPr>
        <p:spPr>
          <a:xfrm>
            <a:off x="977045" y="248747"/>
            <a:ext cx="741998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Big Data </a:t>
            </a:r>
            <a:r>
              <a:rPr lang="es-E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permite </a:t>
            </a:r>
            <a:r>
              <a:rPr b="1" lang="es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nuevos</a:t>
            </a:r>
            <a:r>
              <a:rPr lang="es-E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tipos de </a:t>
            </a:r>
            <a:r>
              <a:rPr b="1" lang="es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análisis</a:t>
            </a:r>
            <a:r>
              <a:rPr lang="es-E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Shape 4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534" y="5570153"/>
            <a:ext cx="820579" cy="54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9774" y="4886701"/>
            <a:ext cx="1421256" cy="85548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Shape 439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440" name="Shape 440"/>
          <p:cNvGrpSpPr/>
          <p:nvPr/>
        </p:nvGrpSpPr>
        <p:grpSpPr>
          <a:xfrm>
            <a:off x="1395956" y="1496275"/>
            <a:ext cx="8445707" cy="4650648"/>
            <a:chOff x="95477" y="444372"/>
            <a:chExt cx="8445707" cy="4650648"/>
          </a:xfrm>
        </p:grpSpPr>
        <p:sp>
          <p:nvSpPr>
            <p:cNvPr id="441" name="Shape 441"/>
            <p:cNvSpPr/>
            <p:nvPr/>
          </p:nvSpPr>
          <p:spPr>
            <a:xfrm>
              <a:off x="125515" y="444372"/>
              <a:ext cx="1915924" cy="1780360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2" name="Shape 442"/>
            <p:cNvSpPr txBox="1"/>
            <p:nvPr/>
          </p:nvSpPr>
          <p:spPr>
            <a:xfrm>
              <a:off x="406095" y="705100"/>
              <a:ext cx="1354763" cy="1258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rIns="35550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+Datos Internos</a:t>
              </a:r>
            </a:p>
          </p:txBody>
        </p:sp>
        <p:sp>
          <p:nvSpPr>
            <p:cNvPr id="443" name="Shape 443"/>
            <p:cNvSpPr/>
            <p:nvPr/>
          </p:nvSpPr>
          <p:spPr>
            <a:xfrm>
              <a:off x="602460" y="2351817"/>
              <a:ext cx="962011" cy="899824"/>
            </a:xfrm>
            <a:prstGeom prst="mathPlus">
              <a:avLst>
                <a:gd fmla="val 23520" name="adj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4" name="Shape 444"/>
            <p:cNvSpPr txBox="1"/>
            <p:nvPr/>
          </p:nvSpPr>
          <p:spPr>
            <a:xfrm>
              <a:off x="729975" y="2695910"/>
              <a:ext cx="706982" cy="211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95477" y="3314660"/>
              <a:ext cx="1915924" cy="1780360"/>
            </a:xfrm>
            <a:prstGeom prst="ellipse">
              <a:avLst/>
            </a:prstGeom>
            <a:solidFill>
              <a:srgbClr val="C85B5B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6" name="Shape 446"/>
            <p:cNvSpPr txBox="1"/>
            <p:nvPr/>
          </p:nvSpPr>
          <p:spPr>
            <a:xfrm>
              <a:off x="376058" y="3575387"/>
              <a:ext cx="1354763" cy="1258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rIns="35550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Datos Externos</a:t>
              </a:r>
            </a:p>
          </p:txBody>
        </p:sp>
        <p:sp>
          <p:nvSpPr>
            <p:cNvPr id="447" name="Shape 447"/>
            <p:cNvSpPr/>
            <p:nvPr/>
          </p:nvSpPr>
          <p:spPr>
            <a:xfrm rot="10569">
              <a:off x="2447230" y="2510538"/>
              <a:ext cx="1886554" cy="53259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8" name="Shape 448"/>
            <p:cNvSpPr txBox="1"/>
            <p:nvPr/>
          </p:nvSpPr>
          <p:spPr>
            <a:xfrm rot="10569">
              <a:off x="2447231" y="2616811"/>
              <a:ext cx="1726776" cy="319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>
              <a:off x="4660976" y="1074149"/>
              <a:ext cx="3880208" cy="3425111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0" name="Shape 450"/>
            <p:cNvSpPr txBox="1"/>
            <p:nvPr/>
          </p:nvSpPr>
          <p:spPr>
            <a:xfrm>
              <a:off x="5229219" y="1575745"/>
              <a:ext cx="2743722" cy="2421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Integración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SzPct val="25000"/>
                <a:buNone/>
              </a:pPr>
              <a:r>
                <a:rPr lang="es-E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i) Clave para extraer nuevo conocimiento útil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SzPct val="25000"/>
                <a:buNone/>
              </a:pPr>
              <a:r>
                <a:rPr lang="es-E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ii) Proceso no trivial que supone un reto en Big Data</a:t>
              </a:r>
            </a:p>
          </p:txBody>
        </p:sp>
      </p:grpSp>
      <p:pic>
        <p:nvPicPr>
          <p:cNvPr id="451" name="Shape 4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6633" y="1404170"/>
            <a:ext cx="533775" cy="62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42100" y="1185903"/>
            <a:ext cx="658573" cy="593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40166" y="2425310"/>
            <a:ext cx="490591" cy="61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Shape 45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85427" y="2984983"/>
            <a:ext cx="554738" cy="55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Shape 45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31317" y="1493032"/>
            <a:ext cx="705459" cy="8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Shape 45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66041" y="2971565"/>
            <a:ext cx="627115" cy="47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93555" y="2222269"/>
            <a:ext cx="617112" cy="6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385336" y="4441867"/>
            <a:ext cx="1529839" cy="28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67237" y="4294233"/>
            <a:ext cx="759157" cy="88732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Shape 460"/>
          <p:cNvSpPr txBox="1"/>
          <p:nvPr/>
        </p:nvSpPr>
        <p:spPr>
          <a:xfrm>
            <a:off x="977045" y="4537842"/>
            <a:ext cx="939540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Competencia</a:t>
            </a:r>
          </a:p>
        </p:txBody>
      </p:sp>
      <p:pic>
        <p:nvPicPr>
          <p:cNvPr id="461" name="Shape 46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123213" y="5742189"/>
            <a:ext cx="1089412" cy="71752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 txBox="1"/>
          <p:nvPr/>
        </p:nvSpPr>
        <p:spPr>
          <a:xfrm>
            <a:off x="2471388" y="5969966"/>
            <a:ext cx="6954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IoT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977045" y="248747"/>
            <a:ext cx="741998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Big Data </a:t>
            </a:r>
            <a:r>
              <a:rPr lang="es-E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permite </a:t>
            </a:r>
            <a:r>
              <a:rPr b="1" lang="es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nuevos</a:t>
            </a:r>
            <a:r>
              <a:rPr lang="es-E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tipos de </a:t>
            </a:r>
            <a:r>
              <a:rPr b="1" lang="es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análisis</a:t>
            </a:r>
            <a:r>
              <a:rPr lang="es-E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Shape 4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0" y="1897008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Shape 4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5735" y="1433158"/>
            <a:ext cx="1963878" cy="1354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Shape 4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91739" y="3198124"/>
            <a:ext cx="1989394" cy="12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Shape 4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2534" y="5570153"/>
            <a:ext cx="820579" cy="54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Shape 4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79774" y="4886701"/>
            <a:ext cx="1421256" cy="855486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Shape 474"/>
          <p:cNvSpPr txBox="1"/>
          <p:nvPr>
            <p:ph idx="12" type="sldNum"/>
          </p:nvPr>
        </p:nvSpPr>
        <p:spPr>
          <a:xfrm>
            <a:off x="5867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475" name="Shape 475"/>
          <p:cNvGrpSpPr/>
          <p:nvPr/>
        </p:nvGrpSpPr>
        <p:grpSpPr>
          <a:xfrm>
            <a:off x="1400102" y="1498562"/>
            <a:ext cx="8437460" cy="4646106"/>
            <a:chOff x="99622" y="446658"/>
            <a:chExt cx="8437460" cy="4646106"/>
          </a:xfrm>
        </p:grpSpPr>
        <p:sp>
          <p:nvSpPr>
            <p:cNvPr id="476" name="Shape 476"/>
            <p:cNvSpPr/>
            <p:nvPr/>
          </p:nvSpPr>
          <p:spPr>
            <a:xfrm>
              <a:off x="129631" y="446658"/>
              <a:ext cx="1914054" cy="1778621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7" name="Shape 477"/>
            <p:cNvSpPr txBox="1"/>
            <p:nvPr/>
          </p:nvSpPr>
          <p:spPr>
            <a:xfrm>
              <a:off x="409939" y="707131"/>
              <a:ext cx="1353439" cy="1257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rIns="35550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+Datos Internos</a:t>
              </a:r>
            </a:p>
          </p:txBody>
        </p:sp>
        <p:sp>
          <p:nvSpPr>
            <p:cNvPr id="478" name="Shape 478"/>
            <p:cNvSpPr/>
            <p:nvPr/>
          </p:nvSpPr>
          <p:spPr>
            <a:xfrm>
              <a:off x="606110" y="2352242"/>
              <a:ext cx="961073" cy="898946"/>
            </a:xfrm>
            <a:prstGeom prst="mathPlus">
              <a:avLst>
                <a:gd fmla="val 23520" name="adj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9" name="Shape 479"/>
            <p:cNvSpPr txBox="1"/>
            <p:nvPr/>
          </p:nvSpPr>
          <p:spPr>
            <a:xfrm>
              <a:off x="733500" y="2696000"/>
              <a:ext cx="706293" cy="21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99622" y="3314144"/>
              <a:ext cx="1914054" cy="1778621"/>
            </a:xfrm>
            <a:prstGeom prst="ellipse">
              <a:avLst/>
            </a:prstGeom>
            <a:solidFill>
              <a:srgbClr val="C85B5B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1" name="Shape 481"/>
            <p:cNvSpPr txBox="1"/>
            <p:nvPr/>
          </p:nvSpPr>
          <p:spPr>
            <a:xfrm>
              <a:off x="379930" y="3574617"/>
              <a:ext cx="1353439" cy="1257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rIns="35550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Datos Externos</a:t>
              </a:r>
            </a:p>
          </p:txBody>
        </p:sp>
        <p:sp>
          <p:nvSpPr>
            <p:cNvPr id="482" name="Shape 482"/>
            <p:cNvSpPr/>
            <p:nvPr/>
          </p:nvSpPr>
          <p:spPr>
            <a:xfrm rot="10569">
              <a:off x="2449079" y="2510808"/>
              <a:ext cx="1884710" cy="5320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FE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3" name="Shape 483"/>
            <p:cNvSpPr txBox="1"/>
            <p:nvPr/>
          </p:nvSpPr>
          <p:spPr>
            <a:xfrm rot="10569">
              <a:off x="2449079" y="2616977"/>
              <a:ext cx="1725088" cy="319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4660664" y="1075820"/>
              <a:ext cx="3876418" cy="3421766"/>
            </a:xfrm>
            <a:prstGeom prst="ellipse">
              <a:avLst/>
            </a:prstGeom>
            <a:solidFill>
              <a:srgbClr val="FE0000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5" name="Shape 485"/>
            <p:cNvSpPr txBox="1"/>
            <p:nvPr/>
          </p:nvSpPr>
          <p:spPr>
            <a:xfrm>
              <a:off x="5228351" y="1576926"/>
              <a:ext cx="2741042" cy="2419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Integración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SzPct val="25000"/>
                <a:buNone/>
              </a:pPr>
              <a:r>
                <a:rPr lang="es-E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i) Clave para extraer nuevo conocimiento útil y ventajoso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SzPct val="25000"/>
                <a:buNone/>
              </a:pPr>
              <a:r>
                <a:rPr lang="es-E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ii) Proceso no trivial que supone un reto en Big Data</a:t>
              </a:r>
            </a:p>
          </p:txBody>
        </p:sp>
      </p:grpSp>
      <p:pic>
        <p:nvPicPr>
          <p:cNvPr id="486" name="Shape 48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46633" y="1404170"/>
            <a:ext cx="533775" cy="62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Shape 48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42100" y="1185903"/>
            <a:ext cx="658573" cy="593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Shape 48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40166" y="2425310"/>
            <a:ext cx="490591" cy="61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Shape 48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85427" y="2984983"/>
            <a:ext cx="554738" cy="55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Shape 49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931317" y="1493032"/>
            <a:ext cx="705459" cy="8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Shape 49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566041" y="2971565"/>
            <a:ext cx="627115" cy="47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Shape 49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93555" y="2222269"/>
            <a:ext cx="617112" cy="6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Shape 49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385336" y="4441867"/>
            <a:ext cx="1529839" cy="28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Shape 49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67237" y="4294233"/>
            <a:ext cx="759157" cy="887326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 txBox="1"/>
          <p:nvPr/>
        </p:nvSpPr>
        <p:spPr>
          <a:xfrm>
            <a:off x="977045" y="4537842"/>
            <a:ext cx="939540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Competencia</a:t>
            </a:r>
          </a:p>
        </p:txBody>
      </p:sp>
      <p:pic>
        <p:nvPicPr>
          <p:cNvPr id="496" name="Shape 49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123213" y="5742189"/>
            <a:ext cx="1089412" cy="71752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Shape 497"/>
          <p:cNvSpPr txBox="1"/>
          <p:nvPr/>
        </p:nvSpPr>
        <p:spPr>
          <a:xfrm>
            <a:off x="2471388" y="5969966"/>
            <a:ext cx="6954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IoT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977045" y="248747"/>
            <a:ext cx="741998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Big Data </a:t>
            </a:r>
            <a:r>
              <a:rPr lang="es-E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permite </a:t>
            </a:r>
            <a:r>
              <a:rPr b="1" lang="es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nuevos</a:t>
            </a:r>
            <a:r>
              <a:rPr lang="es-E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tipos de </a:t>
            </a:r>
            <a:r>
              <a:rPr b="1" lang="es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análisis</a:t>
            </a:r>
            <a:r>
              <a:rPr lang="es-E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TemaDiapositivasPowerPoint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OC_BIGDATA_TPLEC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TemaDiapositivasPowerPoint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