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96" r:id="rId3"/>
    <p:sldMasterId id="2147483697" r:id="rId4"/>
    <p:sldMasterId id="2147483698" r:id="rId5"/>
    <p:sldMasterId id="2147483699" r:id="rId6"/>
    <p:sldMasterId id="2147483700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</p:sldIdLst>
  <p:sldSz cy="6858000" cx="12192000"/>
  <p:notesSz cx="6858000" cy="9144000"/>
  <p:embeddedFontLst>
    <p:embeddedFont>
      <p:font typeface="Arial Black"/>
      <p:regular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2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1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5" Type="http://schemas.openxmlformats.org/officeDocument/2006/relationships/slideMaster" Target="slideMasters/slideMaster3.xml"/><Relationship Id="rId6" Type="http://schemas.openxmlformats.org/officeDocument/2006/relationships/slideMaster" Target="slideMasters/slideMaster4.xml"/><Relationship Id="rId29" Type="http://schemas.openxmlformats.org/officeDocument/2006/relationships/slide" Target="slides/slide21.xml"/><Relationship Id="rId7" Type="http://schemas.openxmlformats.org/officeDocument/2006/relationships/slideMaster" Target="slideMasters/slideMaster5.xml"/><Relationship Id="rId8" Type="http://schemas.openxmlformats.org/officeDocument/2006/relationships/notesMaster" Target="notesMasters/notesMaster1.xml"/><Relationship Id="rId31" Type="http://schemas.openxmlformats.org/officeDocument/2006/relationships/slide" Target="slides/slide23.xml"/><Relationship Id="rId30" Type="http://schemas.openxmlformats.org/officeDocument/2006/relationships/slide" Target="slides/slide22.xml"/><Relationship Id="rId11" Type="http://schemas.openxmlformats.org/officeDocument/2006/relationships/slide" Target="slides/slide3.xml"/><Relationship Id="rId33" Type="http://schemas.openxmlformats.org/officeDocument/2006/relationships/slide" Target="slides/slide25.xml"/><Relationship Id="rId10" Type="http://schemas.openxmlformats.org/officeDocument/2006/relationships/slide" Target="slides/slide2.xml"/><Relationship Id="rId32" Type="http://schemas.openxmlformats.org/officeDocument/2006/relationships/slide" Target="slides/slide24.xml"/><Relationship Id="rId13" Type="http://schemas.openxmlformats.org/officeDocument/2006/relationships/slide" Target="slides/slide5.xml"/><Relationship Id="rId35" Type="http://schemas.openxmlformats.org/officeDocument/2006/relationships/slide" Target="slides/slide27.xml"/><Relationship Id="rId12" Type="http://schemas.openxmlformats.org/officeDocument/2006/relationships/slide" Target="slides/slide4.xml"/><Relationship Id="rId34" Type="http://schemas.openxmlformats.org/officeDocument/2006/relationships/slide" Target="slides/slide26.xml"/><Relationship Id="rId15" Type="http://schemas.openxmlformats.org/officeDocument/2006/relationships/slide" Target="slides/slide7.xml"/><Relationship Id="rId37" Type="http://schemas.openxmlformats.org/officeDocument/2006/relationships/slide" Target="slides/slide29.xml"/><Relationship Id="rId14" Type="http://schemas.openxmlformats.org/officeDocument/2006/relationships/slide" Target="slides/slide6.xml"/><Relationship Id="rId36" Type="http://schemas.openxmlformats.org/officeDocument/2006/relationships/slide" Target="slides/slide28.xml"/><Relationship Id="rId17" Type="http://schemas.openxmlformats.org/officeDocument/2006/relationships/slide" Target="slides/slide9.xml"/><Relationship Id="rId39" Type="http://schemas.openxmlformats.org/officeDocument/2006/relationships/font" Target="fonts/ArialBlack-regular.fntdata"/><Relationship Id="rId16" Type="http://schemas.openxmlformats.org/officeDocument/2006/relationships/slide" Target="slides/slide8.xml"/><Relationship Id="rId38" Type="http://schemas.openxmlformats.org/officeDocument/2006/relationships/slide" Target="slides/slide30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s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42" name="Shape 342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Shape 343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Shape 499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00" name="Shape 500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1" name="Shape 501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Shape 511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12" name="Shape 512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s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Ej: Datos de carácter financiero pueden perder gran parte de su valor en cuestión de segundos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3" name="Shape 513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Shape 520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21" name="Shape 521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1" marL="457200" marR="0" rtl="0" algn="l">
              <a:spcBef>
                <a:spcPts val="0"/>
              </a:spcBef>
              <a:buSzPct val="25000"/>
              <a:buNone/>
            </a:pPr>
            <a:r>
              <a:rPr b="0" i="0" lang="es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Incremento en el </a:t>
            </a:r>
            <a:r>
              <a:rPr b="0" i="0" lang="es-ES" sz="1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número</a:t>
            </a:r>
            <a:r>
              <a:rPr b="0" i="0" lang="es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fuentes disponibles</a:t>
            </a:r>
          </a:p>
          <a:p>
            <a:pPr indent="0" lvl="1" marL="457200" marR="0" rtl="0" algn="l">
              <a:spcBef>
                <a:spcPts val="0"/>
              </a:spcBef>
              <a:buSzPct val="25000"/>
              <a:buNone/>
            </a:pPr>
            <a:r>
              <a:rPr b="0" i="0" lang="es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Posibilidad de </a:t>
            </a:r>
            <a:r>
              <a:rPr b="0" i="0" lang="es-ES" sz="1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procesar</a:t>
            </a:r>
            <a:r>
              <a:rPr b="0" i="0" lang="es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fuentes con </a:t>
            </a:r>
            <a:r>
              <a:rPr b="0" i="0" lang="es-ES" sz="1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distinto</a:t>
            </a:r>
            <a:r>
              <a:rPr b="0" i="0" lang="es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nivel de </a:t>
            </a:r>
            <a:r>
              <a:rPr b="0" i="0" lang="es-ES" sz="1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estructura</a:t>
            </a:r>
          </a:p>
          <a:p>
            <a:pPr indent="0" lvl="1" marL="457200" marR="0" rtl="0" algn="l">
              <a:spcBef>
                <a:spcPts val="0"/>
              </a:spcBef>
              <a:buSzPct val="25000"/>
              <a:buNone/>
            </a:pPr>
            <a:r>
              <a:rPr b="0" i="0" lang="es-ES" sz="1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Diversidad</a:t>
            </a:r>
            <a:r>
              <a:rPr b="0" i="0" lang="es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b="0" i="0" lang="es-ES" sz="1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formatos</a:t>
            </a:r>
            <a:r>
              <a:rPr b="0" i="0" lang="es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 que se distribuyen las fuentes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2" name="Shape 522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Shape 531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2" name="Shape 532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Shape 547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48" name="Shape 548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9" name="Shape 549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Shape 555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56" name="Shape 556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7" name="Shape 557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Shape 565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66" name="Shape 566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7" name="Shape 567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Shape 576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77" name="Shape 577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8" name="Shape 578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Shape 589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90" name="Shape 590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Shape 597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98" name="Shape 598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49" name="Shape 349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Shape 350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Shape 605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06" name="Shape 606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Shape 619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20" name="Shape 620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Shape 626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27" name="Shape 627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Shape 633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34" name="Shape 634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s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 5v’s son un problema en sí mismas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s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Tamaño, variedad de  formatos y nivel de estructura, calidad, velocidad de generación,...</a:t>
            </a:r>
          </a:p>
        </p:txBody>
      </p:sp>
      <p:sp>
        <p:nvSpPr>
          <p:cNvPr id="635" name="Shape 635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Shape 643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44" name="Shape 644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s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 5v’s son un problema en sí mismas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s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Tamaño, variedad de  formatos y nivel de estructura, calidad, velocidad de generación,...</a:t>
            </a:r>
          </a:p>
        </p:txBody>
      </p:sp>
      <p:sp>
        <p:nvSpPr>
          <p:cNvPr id="645" name="Shape 645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Shape 654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55" name="Shape 655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s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 5v’s son un problema en sí mismas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s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Tamaño, variedad de  formatos y nivel de estructura, calidad, velocidad de generación,...</a:t>
            </a:r>
          </a:p>
        </p:txBody>
      </p:sp>
      <p:sp>
        <p:nvSpPr>
          <p:cNvPr id="656" name="Shape 656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Shape 666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67" name="Shape 667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s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 5v’s son un problema en sí mismas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s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Tamaño, variedad de  formatos y nivel de estructura, calidad, velocidad de generación,...</a:t>
            </a:r>
          </a:p>
        </p:txBody>
      </p:sp>
      <p:sp>
        <p:nvSpPr>
          <p:cNvPr id="668" name="Shape 668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Shape 679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80" name="Shape 680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s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 5v’s son un problema en sí mismas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s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Tamaño, variedad de  formatos y nivel de estructura, calidad, velocidad de generación,...</a:t>
            </a:r>
          </a:p>
        </p:txBody>
      </p:sp>
      <p:sp>
        <p:nvSpPr>
          <p:cNvPr id="681" name="Shape 681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Shape 693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94" name="Shape 694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s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 5v’s son un problema en sí mismas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s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Tamaño, variedad de  formatos y nivel de estructura, calidad, velocidad de generación,...</a:t>
            </a:r>
          </a:p>
        </p:txBody>
      </p:sp>
      <p:sp>
        <p:nvSpPr>
          <p:cNvPr id="695" name="Shape 695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Shape 708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09" name="Shape 709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0" name="Shape 710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57" name="Shape 357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Shape 358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Shape 719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20" name="Shape 720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7" name="Shape 377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6" name="Shape 396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5" name="Shape 415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35" name="Shape 435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s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(i) </a:t>
            </a:r>
            <a:r>
              <a:rPr b="0" i="0" lang="es-ES" sz="1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recursos disponibles, (ii) las preguntas a las que buscamos dar respuesta y (iii) las características de los datos analizados</a:t>
            </a:r>
          </a:p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Shape 436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Shape 478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79" name="Shape 479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s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(i) </a:t>
            </a:r>
            <a:r>
              <a:rPr b="0" i="0" lang="es-ES" sz="1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recursos disponibles, (ii) las preguntas a las que buscamos dar respuesta y (iii) las características de los datos analizados</a:t>
            </a:r>
          </a:p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Shape 480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Shape 487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88" name="Shape 488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" name="Shape 489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0.png"/><Relationship Id="rId3" Type="http://schemas.openxmlformats.org/officeDocument/2006/relationships/image" Target="../media/image02.png"/><Relationship Id="rId4" Type="http://schemas.openxmlformats.org/officeDocument/2006/relationships/image" Target="../media/image0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03.jpg"/><Relationship Id="rId3" Type="http://schemas.openxmlformats.org/officeDocument/2006/relationships/image" Target="../media/image02.png"/><Relationship Id="rId4" Type="http://schemas.openxmlformats.org/officeDocument/2006/relationships/image" Target="../media/image0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ítulo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hape 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502900" y="11937"/>
            <a:ext cx="1196699" cy="119329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Shape 17"/>
          <p:cNvSpPr txBox="1"/>
          <p:nvPr>
            <p:ph type="ctrTitle"/>
          </p:nvPr>
        </p:nvSpPr>
        <p:spPr>
          <a:xfrm>
            <a:off x="1255800" y="1640221"/>
            <a:ext cx="9680399" cy="16667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Font typeface="Calibri"/>
              <a:buNone/>
              <a:defRPr b="1" i="0" sz="60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8" name="Shape 18"/>
          <p:cNvSpPr txBox="1"/>
          <p:nvPr>
            <p:ph idx="1" type="subTitle"/>
          </p:nvPr>
        </p:nvSpPr>
        <p:spPr>
          <a:xfrm>
            <a:off x="1524000" y="3580621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Shape 19"/>
          <p:cNvSpPr txBox="1"/>
          <p:nvPr/>
        </p:nvSpPr>
        <p:spPr>
          <a:xfrm>
            <a:off x="5275292" y="6031210"/>
            <a:ext cx="1641413" cy="461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s-ES" sz="24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ibigdata.es</a:t>
            </a:r>
          </a:p>
        </p:txBody>
      </p:sp>
      <p:sp>
        <p:nvSpPr>
          <p:cNvPr id="20" name="Shape 20"/>
          <p:cNvSpPr txBox="1"/>
          <p:nvPr>
            <p:ph idx="11" type="ftr"/>
          </p:nvPr>
        </p:nvSpPr>
        <p:spPr>
          <a:xfrm>
            <a:off x="211137" y="6492875"/>
            <a:ext cx="588486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1" name="Shape 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5937" y="254795"/>
            <a:ext cx="1692707" cy="861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Shape 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59532" y="5868660"/>
            <a:ext cx="3226959" cy="551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ítulo y texto vertical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838200" y="0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Font typeface="Calibri"/>
              <a:buNone/>
              <a:defRPr b="1" i="0" sz="4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4" name="Shape 74"/>
          <p:cNvSpPr txBox="1"/>
          <p:nvPr>
            <p:ph idx="1" type="body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Título vertical y texto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Font typeface="Calibri"/>
              <a:buNone/>
              <a:defRPr b="1" i="0" sz="4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0" name="Shape 80"/>
          <p:cNvSpPr txBox="1"/>
          <p:nvPr>
            <p:ph idx="1" type="body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ítulo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Font typeface="Calibri"/>
              <a:buNone/>
              <a:defRPr b="1" i="0" sz="60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92" name="Shape 92"/>
          <p:cNvSpPr txBox="1"/>
          <p:nvPr>
            <p:ph idx="1" type="subTitle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3" name="Shape 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665674" y="412750"/>
            <a:ext cx="806450" cy="709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Shape 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5937" y="254794"/>
            <a:ext cx="2016124" cy="102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59532" y="5868660"/>
            <a:ext cx="3226959" cy="551161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Shape 96"/>
          <p:cNvSpPr txBox="1"/>
          <p:nvPr/>
        </p:nvSpPr>
        <p:spPr>
          <a:xfrm>
            <a:off x="5216769" y="6144242"/>
            <a:ext cx="257438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s-ES" sz="18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www.lucentia.es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ítulo y objetos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" name="Shape 99"/>
          <p:cNvSpPr txBox="1"/>
          <p:nvPr>
            <p:ph idx="12" type="sldNum"/>
          </p:nvPr>
        </p:nvSpPr>
        <p:spPr>
          <a:xfrm>
            <a:off x="6096000" y="6356348"/>
            <a:ext cx="5207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100" name="Shape 100"/>
          <p:cNvSpPr txBox="1"/>
          <p:nvPr>
            <p:ph type="title"/>
          </p:nvPr>
        </p:nvSpPr>
        <p:spPr>
          <a:xfrm>
            <a:off x="838200" y="0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Font typeface="Calibri"/>
              <a:buNone/>
              <a:defRPr b="1" i="0" sz="4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01" name="Shape 101"/>
          <p:cNvSpPr txBox="1"/>
          <p:nvPr>
            <p:ph idx="11" type="ftr"/>
          </p:nvPr>
        </p:nvSpPr>
        <p:spPr>
          <a:xfrm>
            <a:off x="211137" y="6356348"/>
            <a:ext cx="588486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Encabezado de sección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Font typeface="Calibri"/>
              <a:buNone/>
              <a:defRPr b="1" i="0" sz="60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Shape 105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" name="Shape 10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" name="Shape 107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Dos objetos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838200" y="0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Font typeface="Calibri"/>
              <a:buNone/>
              <a:defRPr b="1" i="0" sz="4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Shape 11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" name="Shape 112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" name="Shape 1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Shape 114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ación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Font typeface="Calibri"/>
              <a:buNone/>
              <a:defRPr b="1" i="0" sz="4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Shape 118"/>
          <p:cNvSpPr txBox="1"/>
          <p:nvPr>
            <p:ph idx="2" type="body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" name="Shape 119"/>
          <p:cNvSpPr txBox="1"/>
          <p:nvPr>
            <p:ph idx="3" type="body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" name="Shape 120"/>
          <p:cNvSpPr txBox="1"/>
          <p:nvPr>
            <p:ph idx="4" type="body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" name="Shape 121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" name="Shape 1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" name="Shape 123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Solo el título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type="title"/>
          </p:nvPr>
        </p:nvSpPr>
        <p:spPr>
          <a:xfrm>
            <a:off x="838200" y="0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Font typeface="Calibri"/>
              <a:buNone/>
              <a:defRPr b="1" i="0" sz="4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26" name="Shape 126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" name="Shape 1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" name="Shape 128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En blanco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Shape 1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" name="Shape 132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ido con título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Font typeface="Calibri"/>
              <a:buNone/>
              <a:defRPr b="1" i="0" sz="32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54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8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" name="Shape 136"/>
          <p:cNvSpPr txBox="1"/>
          <p:nvPr>
            <p:ph idx="2" type="body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" name="Shape 137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" name="Shape 1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" name="Shape 139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ítulo y objeto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Shape 25"/>
          <p:cNvSpPr txBox="1"/>
          <p:nvPr>
            <p:ph type="title"/>
          </p:nvPr>
        </p:nvSpPr>
        <p:spPr>
          <a:xfrm>
            <a:off x="838200" y="0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Font typeface="Calibri"/>
              <a:buNone/>
              <a:defRPr b="1" i="0" sz="4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6096000" y="6356348"/>
            <a:ext cx="5207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Imagen con título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Font typeface="Calibri"/>
              <a:buNone/>
              <a:defRPr b="1" i="0" sz="32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42" name="Shape 142"/>
          <p:cNvSpPr/>
          <p:nvPr>
            <p:ph idx="2" type="pic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" name="Shape 144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" name="Shape 14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6" name="Shape 146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ítulo y texto vertical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type="title"/>
          </p:nvPr>
        </p:nvSpPr>
        <p:spPr>
          <a:xfrm>
            <a:off x="838200" y="0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Font typeface="Calibri"/>
              <a:buNone/>
              <a:defRPr b="1" i="0" sz="4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49" name="Shape 149"/>
          <p:cNvSpPr txBox="1"/>
          <p:nvPr>
            <p:ph idx="1" type="body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0" name="Shape 150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1" name="Shape 15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2" name="Shape 152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Título vertical y texto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Font typeface="Calibri"/>
              <a:buNone/>
              <a:defRPr b="1" i="0" sz="4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55" name="Shape 155"/>
          <p:cNvSpPr txBox="1"/>
          <p:nvPr>
            <p:ph idx="1" type="body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6" name="Shape 156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7" name="Shape 15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8" name="Shape 158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Diapositiva de título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67" name="Shape 167"/>
          <p:cNvSpPr txBox="1"/>
          <p:nvPr>
            <p:ph idx="1" type="subTitle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8" name="Shape 168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9" name="Shape 16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0" name="Shape 170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ítulo y objetos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4" name="Shape 174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5" name="Shape 17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6" name="Shape 176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Encabezado de sección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0" name="Shape 180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1" name="Shape 18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2" name="Shape 182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Dos objetos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6" name="Shape 18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7" name="Shape 187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8" name="Shape 18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9" name="Shape 189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ación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3" name="Shape 193"/>
          <p:cNvSpPr txBox="1"/>
          <p:nvPr>
            <p:ph idx="2" type="body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4" name="Shape 194"/>
          <p:cNvSpPr txBox="1"/>
          <p:nvPr>
            <p:ph idx="3" type="body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5" name="Shape 195"/>
          <p:cNvSpPr txBox="1"/>
          <p:nvPr>
            <p:ph idx="4" type="body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6" name="Shape 196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7" name="Shape 19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8" name="Shape 198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Solo el título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01" name="Shape 201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2" name="Shape 20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3" name="Shape 203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En blanco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6" name="Shape 20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7" name="Shape 207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Encabezado de sección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Font typeface="Calibri"/>
              <a:buNone/>
              <a:defRPr b="1" i="0" sz="60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ido con título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10" name="Shape 210"/>
          <p:cNvSpPr txBox="1"/>
          <p:nvPr>
            <p:ph idx="1" type="body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54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8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1" name="Shape 211"/>
          <p:cNvSpPr txBox="1"/>
          <p:nvPr>
            <p:ph idx="2" type="body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2" name="Shape 212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3" name="Shape 2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4" name="Shape 214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Imagen con título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17" name="Shape 217"/>
          <p:cNvSpPr/>
          <p:nvPr>
            <p:ph idx="2" type="pic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8" name="Shape 218"/>
          <p:cNvSpPr txBox="1"/>
          <p:nvPr>
            <p:ph idx="1" type="body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9" name="Shape 219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0" name="Shape 2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1" name="Shape 221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ítulo y texto vertical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24" name="Shape 224"/>
          <p:cNvSpPr txBox="1"/>
          <p:nvPr>
            <p:ph idx="1" type="body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5" name="Shape 225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6" name="Shape 2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7" name="Shape 227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Título vertical y texto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/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30" name="Shape 230"/>
          <p:cNvSpPr txBox="1"/>
          <p:nvPr>
            <p:ph idx="1" type="body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1" name="Shape 231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2" name="Shape 2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3" name="Shape 233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Diapositiva de título"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/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42" name="Shape 242"/>
          <p:cNvSpPr txBox="1"/>
          <p:nvPr>
            <p:ph idx="1" type="subTitle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3" name="Shape 243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4" name="Shape 24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5" name="Shape 245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ítulo y objetos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48" name="Shape 248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9" name="Shape 249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0" name="Shape 25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1" name="Shape 251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Encabezado de sección"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/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54" name="Shape 254"/>
          <p:cNvSpPr txBox="1"/>
          <p:nvPr>
            <p:ph idx="1" type="body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5" name="Shape 255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6" name="Shape 25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7" name="Shape 257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Dos objetos"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60" name="Shape 26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1" name="Shape 26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2" name="Shape 262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3" name="Shape 26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4" name="Shape 264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ación"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/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67" name="Shape 267"/>
          <p:cNvSpPr txBox="1"/>
          <p:nvPr>
            <p:ph idx="1" type="body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8" name="Shape 268"/>
          <p:cNvSpPr txBox="1"/>
          <p:nvPr>
            <p:ph idx="2" type="body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9" name="Shape 269"/>
          <p:cNvSpPr txBox="1"/>
          <p:nvPr>
            <p:ph idx="3" type="body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0" name="Shape 270"/>
          <p:cNvSpPr txBox="1"/>
          <p:nvPr>
            <p:ph idx="4" type="body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1" name="Shape 271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2" name="Shape 27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3" name="Shape 273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Solo el título"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76" name="Shape 276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7" name="Shape 27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8" name="Shape 278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Dos objeto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838200" y="0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Font typeface="Calibri"/>
              <a:buNone/>
              <a:defRPr b="1" i="0" sz="4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En blanco"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1" name="Shape 28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2" name="Shape 282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ido con título"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/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85" name="Shape 285"/>
          <p:cNvSpPr txBox="1"/>
          <p:nvPr>
            <p:ph idx="1" type="body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54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8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6" name="Shape 286"/>
          <p:cNvSpPr txBox="1"/>
          <p:nvPr>
            <p:ph idx="2" type="body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7" name="Shape 287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8" name="Shape 28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9" name="Shape 289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Imagen con título"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/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92" name="Shape 292"/>
          <p:cNvSpPr/>
          <p:nvPr>
            <p:ph idx="2" type="pic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3" name="Shape 293"/>
          <p:cNvSpPr txBox="1"/>
          <p:nvPr>
            <p:ph idx="1" type="body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4" name="Shape 294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5" name="Shape 29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6" name="Shape 296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ítulo y texto vertical"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99" name="Shape 299"/>
          <p:cNvSpPr txBox="1"/>
          <p:nvPr>
            <p:ph idx="1" type="body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0" name="Shape 300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1" name="Shape 30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2" name="Shape 302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Título vertical y texto"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/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05" name="Shape 305"/>
          <p:cNvSpPr txBox="1"/>
          <p:nvPr>
            <p:ph idx="1" type="body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6" name="Shape 306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7" name="Shape 30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8" name="Shape 308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Diapositiva de título"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/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17" name="Shape 317"/>
          <p:cNvSpPr txBox="1"/>
          <p:nvPr>
            <p:ph idx="1" type="subTitle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8" name="Shape 318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9" name="Shape 3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0" name="Shape 320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ítulo y objetos"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23" name="Shape 323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4" name="Shape 324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5" name="Shape 3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6" name="Shape 326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Encabezado de sección"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/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29" name="Shape 329"/>
          <p:cNvSpPr txBox="1"/>
          <p:nvPr>
            <p:ph idx="1" type="body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0" name="Shape 330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1" name="Shape 3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2" name="Shape 332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Dos objetos"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35" name="Shape 33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6" name="Shape 33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7" name="Shape 337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8" name="Shape 3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9" name="Shape 339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ació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Font typeface="Calibri"/>
              <a:buNone/>
              <a:defRPr b="1" i="0" sz="4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3" type="body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4" type="body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Solo el título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838200" y="0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Font typeface="Calibri"/>
              <a:buNone/>
              <a:defRPr b="1" i="0" sz="4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1" name="Shape 51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En blanco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ido con título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Font typeface="Calibri"/>
              <a:buNone/>
              <a:defRPr b="1" i="0" sz="32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54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8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2" type="body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Imagen con título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Font typeface="Calibri"/>
              <a:buNone/>
              <a:defRPr b="1" i="0" sz="32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7" name="Shape 67"/>
          <p:cNvSpPr/>
          <p:nvPr>
            <p:ph idx="2" type="pic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2" Type="http://schemas.openxmlformats.org/officeDocument/2006/relationships/theme" Target="../theme/theme5.xml"/><Relationship Id="rId9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838200" y="0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Font typeface="Calibri"/>
              <a:buNone/>
              <a:defRPr b="1" i="0" sz="4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s-E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x="838200" y="0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Font typeface="Calibri"/>
              <a:buNone/>
              <a:defRPr b="1" i="0" sz="4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2" name="Shape 162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3" name="Shape 16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4" name="Shape 164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36" name="Shape 236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7" name="Shape 237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8" name="Shape 2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9" name="Shape 239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11" name="Shape 311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2" name="Shape 312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3" name="Shape 3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4" name="Shape 314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2" r:id="rId1"/>
    <p:sldLayoutId id="2147483693" r:id="rId2"/>
    <p:sldLayoutId id="2147483694" r:id="rId3"/>
    <p:sldLayoutId id="2147483695" r:id="rId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png"/><Relationship Id="rId4" Type="http://schemas.openxmlformats.org/officeDocument/2006/relationships/image" Target="../media/image22.png"/><Relationship Id="rId5" Type="http://schemas.openxmlformats.org/officeDocument/2006/relationships/image" Target="../media/image25.png"/><Relationship Id="rId6" Type="http://schemas.openxmlformats.org/officeDocument/2006/relationships/image" Target="../media/image26.jpg"/><Relationship Id="rId7" Type="http://schemas.openxmlformats.org/officeDocument/2006/relationships/image" Target="../media/image23.png"/><Relationship Id="rId8" Type="http://schemas.openxmlformats.org/officeDocument/2006/relationships/image" Target="../media/image2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7.jpg"/><Relationship Id="rId4" Type="http://schemas.openxmlformats.org/officeDocument/2006/relationships/image" Target="../media/image28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9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0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0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0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0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0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0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1.jpg"/><Relationship Id="rId4" Type="http://schemas.openxmlformats.org/officeDocument/2006/relationships/image" Target="../media/image33.jpg"/><Relationship Id="rId5" Type="http://schemas.openxmlformats.org/officeDocument/2006/relationships/image" Target="../media/image3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4.jpg"/><Relationship Id="rId4" Type="http://schemas.openxmlformats.org/officeDocument/2006/relationships/image" Target="../media/image08.png"/><Relationship Id="rId9" Type="http://schemas.openxmlformats.org/officeDocument/2006/relationships/image" Target="../media/image06.png"/><Relationship Id="rId5" Type="http://schemas.openxmlformats.org/officeDocument/2006/relationships/image" Target="../media/image09.png"/><Relationship Id="rId6" Type="http://schemas.openxmlformats.org/officeDocument/2006/relationships/image" Target="../media/image07.png"/><Relationship Id="rId7" Type="http://schemas.openxmlformats.org/officeDocument/2006/relationships/image" Target="../media/image05.jpg"/><Relationship Id="rId8" Type="http://schemas.openxmlformats.org/officeDocument/2006/relationships/image" Target="../media/image10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hyperlink" Target="mailto:ibigdata@ibigdata.es" TargetMode="External"/><Relationship Id="rId4" Type="http://schemas.openxmlformats.org/officeDocument/2006/relationships/hyperlink" Target="http://ibigdata.es/" TargetMode="External"/><Relationship Id="rId5" Type="http://schemas.openxmlformats.org/officeDocument/2006/relationships/hyperlink" Target="http://www.lucentia.es/" TargetMode="External"/><Relationship Id="rId6" Type="http://schemas.openxmlformats.org/officeDocument/2006/relationships/hyperlink" Target="https://www.youtube.com/user/lucentialab" TargetMode="External"/><Relationship Id="rId7" Type="http://schemas.openxmlformats.org/officeDocument/2006/relationships/hyperlink" Target="http://unimooc.com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16.png"/><Relationship Id="rId5" Type="http://schemas.openxmlformats.org/officeDocument/2006/relationships/image" Target="../media/image13.jpg"/><Relationship Id="rId6" Type="http://schemas.openxmlformats.org/officeDocument/2006/relationships/image" Target="../media/image15.jpg"/><Relationship Id="rId7" Type="http://schemas.openxmlformats.org/officeDocument/2006/relationships/image" Target="../media/image12.jpg"/><Relationship Id="rId8" Type="http://schemas.openxmlformats.org/officeDocument/2006/relationships/image" Target="../media/image1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/>
          <p:nvPr>
            <p:ph type="ctrTitle"/>
          </p:nvPr>
        </p:nvSpPr>
        <p:spPr>
          <a:xfrm>
            <a:off x="1255800" y="1640221"/>
            <a:ext cx="9680399" cy="16667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C00000"/>
              </a:buClr>
              <a:buSzPct val="25000"/>
              <a:buFont typeface="Calibri"/>
              <a:buNone/>
            </a:pPr>
            <a:br>
              <a:rPr b="1" i="0" lang="es-ES" sz="5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s-ES" sz="5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Definición de Big Data</a:t>
            </a:r>
          </a:p>
        </p:txBody>
      </p:sp>
      <p:sp>
        <p:nvSpPr>
          <p:cNvPr id="346" name="Shape 346"/>
          <p:cNvSpPr txBox="1"/>
          <p:nvPr>
            <p:ph idx="1" type="subTitle"/>
          </p:nvPr>
        </p:nvSpPr>
        <p:spPr>
          <a:xfrm>
            <a:off x="1524000" y="3580621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s-ES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Módulo 1 – Lección 2</a:t>
            </a: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Shape 503"/>
          <p:cNvSpPr txBox="1"/>
          <p:nvPr>
            <p:ph idx="1" type="body"/>
          </p:nvPr>
        </p:nvSpPr>
        <p:spPr>
          <a:xfrm>
            <a:off x="838200" y="1812471"/>
            <a:ext cx="7772400" cy="43644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Incremento de la </a:t>
            </a:r>
            <a:r>
              <a:rPr b="1" i="0" lang="es-ES" sz="2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Velocidad</a:t>
            </a: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 que se generan y se distribuyen los datos en las fuentes</a:t>
            </a: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una de las razones del incremento del volumen de datos</a:t>
            </a: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Char char="•"/>
            </a:pPr>
            <a:r>
              <a:rPr b="1" i="0" lang="es-ES" sz="2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Streaming</a:t>
            </a: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datos que se generan y distribuyen en tiempo real</a:t>
            </a: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Generados por sensores, servidores web,                                                            redes sociales...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4" name="Shape 504"/>
          <p:cNvSpPr txBox="1"/>
          <p:nvPr>
            <p:ph type="title"/>
          </p:nvPr>
        </p:nvSpPr>
        <p:spPr>
          <a:xfrm>
            <a:off x="838200" y="0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SzPct val="25000"/>
              <a:buFont typeface="Calibri"/>
              <a:buNone/>
            </a:pPr>
            <a:r>
              <a:rPr b="1" i="0" lang="es-ES" sz="4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Velocidad</a:t>
            </a:r>
          </a:p>
        </p:txBody>
      </p:sp>
      <p:pic>
        <p:nvPicPr>
          <p:cNvPr id="505" name="Shape 5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11002" y="813900"/>
            <a:ext cx="1842797" cy="1382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6" name="Shape 50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70267" y="3041700"/>
            <a:ext cx="1683531" cy="1382097"/>
          </a:xfrm>
          <a:prstGeom prst="rect">
            <a:avLst/>
          </a:prstGeom>
          <a:noFill/>
          <a:ln>
            <a:noFill/>
          </a:ln>
        </p:spPr>
      </p:pic>
      <p:sp>
        <p:nvSpPr>
          <p:cNvPr id="507" name="Shape 507"/>
          <p:cNvSpPr/>
          <p:nvPr/>
        </p:nvSpPr>
        <p:spPr>
          <a:xfrm>
            <a:off x="8908400" y="4440189"/>
            <a:ext cx="3048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s-E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Twitter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s-ES" sz="18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100.000 tweets / min </a:t>
            </a:r>
          </a:p>
        </p:txBody>
      </p:sp>
      <p:sp>
        <p:nvSpPr>
          <p:cNvPr id="508" name="Shape 508"/>
          <p:cNvSpPr txBox="1"/>
          <p:nvPr/>
        </p:nvSpPr>
        <p:spPr>
          <a:xfrm>
            <a:off x="9313482" y="2215983"/>
            <a:ext cx="223783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s-E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Telescopio SKA    </a:t>
            </a:r>
          </a:p>
          <a:p>
            <a:pPr indent="0" lvl="0" marL="0" marR="0" rtl="0" algn="ctr">
              <a:spcBef>
                <a:spcPts val="0"/>
              </a:spcBef>
              <a:buClr>
                <a:srgbClr val="7030A0"/>
              </a:buClr>
              <a:buSzPct val="25000"/>
              <a:buFont typeface="Arial"/>
              <a:buNone/>
            </a:pPr>
            <a:r>
              <a:rPr lang="es-ES" sz="18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10 Petabytes / hora</a:t>
            </a:r>
          </a:p>
        </p:txBody>
      </p:sp>
      <p:sp>
        <p:nvSpPr>
          <p:cNvPr id="509" name="Shape 509"/>
          <p:cNvSpPr txBox="1"/>
          <p:nvPr>
            <p:ph idx="12" type="sldNum"/>
          </p:nvPr>
        </p:nvSpPr>
        <p:spPr>
          <a:xfrm>
            <a:off x="6096000" y="6356348"/>
            <a:ext cx="5207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 txBox="1"/>
          <p:nvPr>
            <p:ph idx="1" type="body"/>
          </p:nvPr>
        </p:nvSpPr>
        <p:spPr>
          <a:xfrm>
            <a:off x="838200" y="1825625"/>
            <a:ext cx="10206318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También hace referencia a la necesidad para extraer conocimiento de los datos en el </a:t>
            </a:r>
            <a:r>
              <a:rPr b="1" i="0" lang="es-ES" sz="2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momento oportuno</a:t>
            </a: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Ej. Datos de tipo financiero</a:t>
            </a: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6" name="Shape 516"/>
          <p:cNvSpPr txBox="1"/>
          <p:nvPr>
            <p:ph type="title"/>
          </p:nvPr>
        </p:nvSpPr>
        <p:spPr>
          <a:xfrm>
            <a:off x="838200" y="0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SzPct val="25000"/>
              <a:buFont typeface="Calibri"/>
              <a:buNone/>
            </a:pPr>
            <a:r>
              <a:rPr b="1" i="0" lang="es-ES" sz="4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Velocidad</a:t>
            </a:r>
          </a:p>
        </p:txBody>
      </p:sp>
      <p:pic>
        <p:nvPicPr>
          <p:cNvPr id="517" name="Shape 5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71639" y="3228881"/>
            <a:ext cx="3539440" cy="2654579"/>
          </a:xfrm>
          <a:prstGeom prst="rect">
            <a:avLst/>
          </a:prstGeom>
          <a:noFill/>
          <a:ln>
            <a:noFill/>
          </a:ln>
        </p:spPr>
      </p:pic>
      <p:sp>
        <p:nvSpPr>
          <p:cNvPr id="518" name="Shape 518"/>
          <p:cNvSpPr txBox="1"/>
          <p:nvPr>
            <p:ph idx="12" type="sldNum"/>
          </p:nvPr>
        </p:nvSpPr>
        <p:spPr>
          <a:xfrm>
            <a:off x="6096000" y="6356348"/>
            <a:ext cx="5207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Shape 524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b="1" i="0" lang="es-ES" sz="2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Variedad</a:t>
            </a: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refiere al importante aumento en la heterogeneidad de las fuentes de datos debido a diversos factores como:</a:t>
            </a: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Incremento en el</a:t>
            </a:r>
            <a:r>
              <a:rPr b="1" i="0" lang="es-ES" sz="2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número </a:t>
            </a: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fuentes disponibles</a:t>
            </a: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Fuentes con </a:t>
            </a:r>
            <a:r>
              <a:rPr b="1" i="0" lang="es-ES" sz="2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distinto</a:t>
            </a: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nivel de </a:t>
            </a:r>
            <a:r>
              <a:rPr b="1" i="0" lang="es-ES" sz="2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estructura</a:t>
            </a: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buClr>
                <a:srgbClr val="002060"/>
              </a:buClr>
              <a:buSzPct val="100000"/>
              <a:buFont typeface="Arial"/>
              <a:buChar char="•"/>
            </a:pPr>
            <a:r>
              <a:rPr b="1" i="0" lang="es-ES" sz="2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Diversidad</a:t>
            </a: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b="1" i="0" lang="es-ES" sz="2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formatos</a:t>
            </a: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distribución</a:t>
            </a:r>
          </a:p>
        </p:txBody>
      </p:sp>
      <p:sp>
        <p:nvSpPr>
          <p:cNvPr id="525" name="Shape 525"/>
          <p:cNvSpPr txBox="1"/>
          <p:nvPr>
            <p:ph type="title"/>
          </p:nvPr>
        </p:nvSpPr>
        <p:spPr>
          <a:xfrm>
            <a:off x="838200" y="0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SzPct val="25000"/>
              <a:buFont typeface="Calibri"/>
              <a:buNone/>
            </a:pPr>
            <a:r>
              <a:rPr b="1" i="0" lang="es-ES" sz="4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Variedad</a:t>
            </a:r>
          </a:p>
        </p:txBody>
      </p:sp>
      <p:sp>
        <p:nvSpPr>
          <p:cNvPr id="526" name="Shape 526"/>
          <p:cNvSpPr/>
          <p:nvPr/>
        </p:nvSpPr>
        <p:spPr>
          <a:xfrm>
            <a:off x="1393649" y="4148003"/>
            <a:ext cx="2698228" cy="2143258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7" name="Shape 5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71410" y="4596141"/>
            <a:ext cx="2008629" cy="1365088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Shape 528"/>
          <p:cNvSpPr txBox="1"/>
          <p:nvPr/>
        </p:nvSpPr>
        <p:spPr>
          <a:xfrm>
            <a:off x="2172871" y="4161444"/>
            <a:ext cx="112426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s-ES" sz="1800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Antes</a:t>
            </a:r>
          </a:p>
        </p:txBody>
      </p:sp>
      <p:sp>
        <p:nvSpPr>
          <p:cNvPr id="529" name="Shape 529"/>
          <p:cNvSpPr txBox="1"/>
          <p:nvPr>
            <p:ph idx="12" type="sldNum"/>
          </p:nvPr>
        </p:nvSpPr>
        <p:spPr>
          <a:xfrm>
            <a:off x="6096000" y="6356348"/>
            <a:ext cx="5207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Shape 534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b="1" i="0" lang="es-ES" sz="2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Variedad</a:t>
            </a: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refiere al importante aumento en la heterogeneidad de las fuentes de datos debido a diversos factores como:</a:t>
            </a: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Incremento en el</a:t>
            </a:r>
            <a:r>
              <a:rPr b="1" i="0" lang="es-ES" sz="2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número </a:t>
            </a: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fuentes disponibles</a:t>
            </a: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Fuentes con </a:t>
            </a:r>
            <a:r>
              <a:rPr b="1" i="0" lang="es-ES" sz="2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distinto</a:t>
            </a: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nivel de </a:t>
            </a:r>
            <a:r>
              <a:rPr b="1" i="0" lang="es-ES" sz="2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estructura</a:t>
            </a: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buClr>
                <a:srgbClr val="002060"/>
              </a:buClr>
              <a:buSzPct val="100000"/>
              <a:buFont typeface="Arial"/>
              <a:buChar char="•"/>
            </a:pPr>
            <a:r>
              <a:rPr b="1" i="0" lang="es-ES" sz="2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Diversidad</a:t>
            </a: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b="1" i="0" lang="es-ES" sz="2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formatos</a:t>
            </a: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distribución</a:t>
            </a:r>
          </a:p>
        </p:txBody>
      </p:sp>
      <p:sp>
        <p:nvSpPr>
          <p:cNvPr id="535" name="Shape 535"/>
          <p:cNvSpPr txBox="1"/>
          <p:nvPr>
            <p:ph type="title"/>
          </p:nvPr>
        </p:nvSpPr>
        <p:spPr>
          <a:xfrm>
            <a:off x="838200" y="0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SzPct val="25000"/>
              <a:buFont typeface="Calibri"/>
              <a:buNone/>
            </a:pPr>
            <a:r>
              <a:rPr b="1" i="0" lang="es-ES" sz="4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Variedad</a:t>
            </a:r>
          </a:p>
        </p:txBody>
      </p:sp>
      <p:sp>
        <p:nvSpPr>
          <p:cNvPr id="536" name="Shape 536"/>
          <p:cNvSpPr/>
          <p:nvPr/>
        </p:nvSpPr>
        <p:spPr>
          <a:xfrm>
            <a:off x="1034320" y="3930555"/>
            <a:ext cx="7576279" cy="2457251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B0CAE9"/>
              </a:gs>
              <a:gs pos="50000">
                <a:srgbClr val="A1C1E4"/>
              </a:gs>
              <a:gs pos="100000">
                <a:srgbClr val="90B8E4"/>
              </a:gs>
            </a:gsLst>
            <a:lin ang="5400000" scaled="0"/>
          </a:gradFill>
          <a:ln cap="flat" cmpd="sng" w="9525">
            <a:solidFill>
              <a:schemeClr val="accent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0" lIns="91425" rIns="91425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7" name="Shape 537"/>
          <p:cNvSpPr/>
          <p:nvPr/>
        </p:nvSpPr>
        <p:spPr>
          <a:xfrm>
            <a:off x="1393649" y="4148003"/>
            <a:ext cx="2698228" cy="2143258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8" name="Shape 5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71410" y="4596141"/>
            <a:ext cx="2008629" cy="1365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39" name="Shape 5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45728" y="5162551"/>
            <a:ext cx="2101849" cy="1128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" name="Shape 5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78203" y="4167946"/>
            <a:ext cx="1476563" cy="1413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Shape 54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665364" y="4935267"/>
            <a:ext cx="1782122" cy="1269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Shape 54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596492" y="4251055"/>
            <a:ext cx="2897186" cy="547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Shape 54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281248" y="4308328"/>
            <a:ext cx="1102216" cy="1132414"/>
          </a:xfrm>
          <a:prstGeom prst="rect">
            <a:avLst/>
          </a:prstGeom>
          <a:noFill/>
          <a:ln>
            <a:noFill/>
          </a:ln>
        </p:spPr>
      </p:pic>
      <p:sp>
        <p:nvSpPr>
          <p:cNvPr id="544" name="Shape 544"/>
          <p:cNvSpPr txBox="1"/>
          <p:nvPr/>
        </p:nvSpPr>
        <p:spPr>
          <a:xfrm>
            <a:off x="4270225" y="3922050"/>
            <a:ext cx="112426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s-ES" sz="1800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Ahora</a:t>
            </a:r>
          </a:p>
        </p:txBody>
      </p:sp>
      <p:sp>
        <p:nvSpPr>
          <p:cNvPr id="545" name="Shape 545"/>
          <p:cNvSpPr txBox="1"/>
          <p:nvPr>
            <p:ph idx="12" type="sldNum"/>
          </p:nvPr>
        </p:nvSpPr>
        <p:spPr>
          <a:xfrm>
            <a:off x="6096000" y="6356348"/>
            <a:ext cx="5207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Shape 551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Aumento de la </a:t>
            </a:r>
            <a:r>
              <a:rPr b="1" i="0" lang="es-ES" sz="2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incertidumbre</a:t>
            </a: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respecto de la </a:t>
            </a:r>
            <a:r>
              <a:rPr b="1" i="0" lang="es-ES" sz="2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Veracidad</a:t>
            </a: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 calidad de los datos disponibles</a:t>
            </a: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2" name="Shape 552"/>
          <p:cNvSpPr txBox="1"/>
          <p:nvPr>
            <p:ph type="title"/>
          </p:nvPr>
        </p:nvSpPr>
        <p:spPr>
          <a:xfrm>
            <a:off x="838200" y="0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SzPct val="25000"/>
              <a:buFont typeface="Calibri"/>
              <a:buNone/>
            </a:pPr>
            <a:r>
              <a:rPr b="1" i="0" lang="es-ES" sz="4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Veracidad</a:t>
            </a:r>
          </a:p>
        </p:txBody>
      </p:sp>
      <p:sp>
        <p:nvSpPr>
          <p:cNvPr id="553" name="Shape 553"/>
          <p:cNvSpPr txBox="1"/>
          <p:nvPr>
            <p:ph idx="12" type="sldNum"/>
          </p:nvPr>
        </p:nvSpPr>
        <p:spPr>
          <a:xfrm>
            <a:off x="6096000" y="6356348"/>
            <a:ext cx="5207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Shape 559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Aumento de la </a:t>
            </a:r>
            <a:r>
              <a:rPr b="1" i="0" lang="es-ES" sz="2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incertidumbre</a:t>
            </a: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respecto de la </a:t>
            </a:r>
            <a:r>
              <a:rPr b="1" i="0" lang="es-ES" sz="2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Veracidad</a:t>
            </a: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 calidad de los datos disponibles</a:t>
            </a: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0" name="Shape 560"/>
          <p:cNvSpPr txBox="1"/>
          <p:nvPr>
            <p:ph type="title"/>
          </p:nvPr>
        </p:nvSpPr>
        <p:spPr>
          <a:xfrm>
            <a:off x="838200" y="0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SzPct val="25000"/>
              <a:buFont typeface="Calibri"/>
              <a:buNone/>
            </a:pPr>
            <a:r>
              <a:rPr b="1" i="0" lang="es-ES" sz="4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Veracidad</a:t>
            </a:r>
          </a:p>
        </p:txBody>
      </p:sp>
      <p:sp>
        <p:nvSpPr>
          <p:cNvPr id="561" name="Shape 561"/>
          <p:cNvSpPr txBox="1"/>
          <p:nvPr/>
        </p:nvSpPr>
        <p:spPr>
          <a:xfrm>
            <a:off x="838200" y="2716775"/>
            <a:ext cx="3532094" cy="523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s-ES" sz="28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Incertidumbre datos</a:t>
            </a:r>
          </a:p>
        </p:txBody>
      </p:sp>
      <p:sp>
        <p:nvSpPr>
          <p:cNvPr id="562" name="Shape 562"/>
          <p:cNvSpPr/>
          <p:nvPr/>
        </p:nvSpPr>
        <p:spPr>
          <a:xfrm>
            <a:off x="5020235" y="2847581"/>
            <a:ext cx="1075765" cy="261609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3" name="Shape 563"/>
          <p:cNvSpPr txBox="1"/>
          <p:nvPr>
            <p:ph idx="12" type="sldNum"/>
          </p:nvPr>
        </p:nvSpPr>
        <p:spPr>
          <a:xfrm>
            <a:off x="6096000" y="6356348"/>
            <a:ext cx="5207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Shape 569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Aumento de la </a:t>
            </a:r>
            <a:r>
              <a:rPr b="1" i="0" lang="es-ES" sz="2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incertidumbre</a:t>
            </a: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respecto de la </a:t>
            </a:r>
            <a:r>
              <a:rPr b="1" i="0" lang="es-ES" sz="2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Veracidad</a:t>
            </a: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 calidad de los datos disponibles</a:t>
            </a: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0" name="Shape 570"/>
          <p:cNvSpPr txBox="1"/>
          <p:nvPr>
            <p:ph type="title"/>
          </p:nvPr>
        </p:nvSpPr>
        <p:spPr>
          <a:xfrm>
            <a:off x="838200" y="0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SzPct val="25000"/>
              <a:buFont typeface="Calibri"/>
              <a:buNone/>
            </a:pPr>
            <a:r>
              <a:rPr b="1" i="0" lang="es-ES" sz="4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Veracidad</a:t>
            </a:r>
          </a:p>
        </p:txBody>
      </p:sp>
      <p:sp>
        <p:nvSpPr>
          <p:cNvPr id="571" name="Shape 571"/>
          <p:cNvSpPr txBox="1"/>
          <p:nvPr/>
        </p:nvSpPr>
        <p:spPr>
          <a:xfrm>
            <a:off x="838200" y="2716775"/>
            <a:ext cx="3532094" cy="523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s-ES" sz="28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Incertidumbre datos</a:t>
            </a:r>
          </a:p>
        </p:txBody>
      </p:sp>
      <p:sp>
        <p:nvSpPr>
          <p:cNvPr id="572" name="Shape 572"/>
          <p:cNvSpPr/>
          <p:nvPr/>
        </p:nvSpPr>
        <p:spPr>
          <a:xfrm>
            <a:off x="5273910" y="2716775"/>
            <a:ext cx="6381094" cy="954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1" marL="457200" marR="0" rtl="0" algn="ctr">
              <a:spcBef>
                <a:spcPts val="0"/>
              </a:spcBef>
              <a:buSzPct val="25000"/>
              <a:buNone/>
            </a:pPr>
            <a:r>
              <a:rPr b="0" i="0" lang="es-ES" sz="2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Incertidumbre conocimiento </a:t>
            </a:r>
          </a:p>
          <a:p>
            <a:pPr indent="0" lvl="1" marL="457200" marR="0" rtl="0" algn="ctr">
              <a:spcBef>
                <a:spcPts val="0"/>
              </a:spcBef>
              <a:buSzPct val="25000"/>
              <a:buNone/>
            </a:pPr>
            <a:r>
              <a:rPr b="0" i="0" lang="es-ES" sz="2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extraído</a:t>
            </a:r>
          </a:p>
        </p:txBody>
      </p:sp>
      <p:sp>
        <p:nvSpPr>
          <p:cNvPr id="573" name="Shape 573"/>
          <p:cNvSpPr/>
          <p:nvPr/>
        </p:nvSpPr>
        <p:spPr>
          <a:xfrm>
            <a:off x="5020235" y="2847581"/>
            <a:ext cx="1075765" cy="261609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4" name="Shape 574"/>
          <p:cNvSpPr txBox="1"/>
          <p:nvPr>
            <p:ph idx="12" type="sldNum"/>
          </p:nvPr>
        </p:nvSpPr>
        <p:spPr>
          <a:xfrm>
            <a:off x="6096000" y="6356348"/>
            <a:ext cx="5207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0" name="Shape 5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11769" y="4390783"/>
            <a:ext cx="1559859" cy="2148127"/>
          </a:xfrm>
          <a:prstGeom prst="rect">
            <a:avLst/>
          </a:prstGeom>
          <a:noFill/>
          <a:ln>
            <a:noFill/>
          </a:ln>
        </p:spPr>
      </p:pic>
      <p:sp>
        <p:nvSpPr>
          <p:cNvPr id="581" name="Shape 581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Aumento de la </a:t>
            </a:r>
            <a:r>
              <a:rPr b="1" i="0" lang="es-ES" sz="2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incertidumbre</a:t>
            </a: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respecto de la </a:t>
            </a:r>
            <a:r>
              <a:rPr b="1" i="0" lang="es-ES" sz="2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Veracidad</a:t>
            </a: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 calidad de los datos disponibles</a:t>
            </a: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uno los retos principales del nuevo contexto de datos</a:t>
            </a: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uso de datos incorrectos supone </a:t>
            </a:r>
            <a:r>
              <a:rPr b="1" i="0" lang="es-ES" sz="2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grandes pérdidas</a:t>
            </a:r>
          </a:p>
        </p:txBody>
      </p:sp>
      <p:sp>
        <p:nvSpPr>
          <p:cNvPr id="582" name="Shape 582"/>
          <p:cNvSpPr txBox="1"/>
          <p:nvPr>
            <p:ph type="title"/>
          </p:nvPr>
        </p:nvSpPr>
        <p:spPr>
          <a:xfrm>
            <a:off x="838200" y="0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SzPct val="25000"/>
              <a:buFont typeface="Calibri"/>
              <a:buNone/>
            </a:pPr>
            <a:r>
              <a:rPr b="1" i="0" lang="es-ES" sz="4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Veracidad</a:t>
            </a:r>
          </a:p>
        </p:txBody>
      </p:sp>
      <p:sp>
        <p:nvSpPr>
          <p:cNvPr id="583" name="Shape 583"/>
          <p:cNvSpPr txBox="1"/>
          <p:nvPr/>
        </p:nvSpPr>
        <p:spPr>
          <a:xfrm>
            <a:off x="838200" y="2716775"/>
            <a:ext cx="3532094" cy="523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s-ES" sz="28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Incertidumbre datos</a:t>
            </a:r>
          </a:p>
        </p:txBody>
      </p:sp>
      <p:sp>
        <p:nvSpPr>
          <p:cNvPr id="584" name="Shape 584"/>
          <p:cNvSpPr/>
          <p:nvPr/>
        </p:nvSpPr>
        <p:spPr>
          <a:xfrm>
            <a:off x="5273910" y="2716775"/>
            <a:ext cx="6381094" cy="954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1" marL="457200" marR="0" rtl="0" algn="ctr">
              <a:spcBef>
                <a:spcPts val="0"/>
              </a:spcBef>
              <a:buSzPct val="25000"/>
              <a:buNone/>
            </a:pPr>
            <a:r>
              <a:rPr b="0" i="0" lang="es-ES" sz="2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Incertidumbre conocimiento </a:t>
            </a:r>
          </a:p>
          <a:p>
            <a:pPr indent="0" lvl="1" marL="457200" marR="0" rtl="0" algn="ctr">
              <a:spcBef>
                <a:spcPts val="0"/>
              </a:spcBef>
              <a:buSzPct val="25000"/>
              <a:buNone/>
            </a:pPr>
            <a:r>
              <a:rPr b="0" i="0" lang="es-ES" sz="2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extraído</a:t>
            </a:r>
          </a:p>
        </p:txBody>
      </p:sp>
      <p:sp>
        <p:nvSpPr>
          <p:cNvPr id="585" name="Shape 585"/>
          <p:cNvSpPr/>
          <p:nvPr/>
        </p:nvSpPr>
        <p:spPr>
          <a:xfrm>
            <a:off x="5020235" y="2847581"/>
            <a:ext cx="1075765" cy="261609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6" name="Shape 5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40623" y="4607858"/>
            <a:ext cx="2495517" cy="1661990"/>
          </a:xfrm>
          <a:prstGeom prst="rect">
            <a:avLst/>
          </a:prstGeom>
          <a:noFill/>
          <a:ln>
            <a:noFill/>
          </a:ln>
        </p:spPr>
      </p:pic>
      <p:sp>
        <p:nvSpPr>
          <p:cNvPr id="587" name="Shape 587"/>
          <p:cNvSpPr txBox="1"/>
          <p:nvPr>
            <p:ph idx="12" type="sldNum"/>
          </p:nvPr>
        </p:nvSpPr>
        <p:spPr>
          <a:xfrm>
            <a:off x="6096000" y="6356348"/>
            <a:ext cx="5207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Shape 592"/>
          <p:cNvSpPr txBox="1"/>
          <p:nvPr>
            <p:ph idx="1" type="body"/>
          </p:nvPr>
        </p:nvSpPr>
        <p:spPr>
          <a:xfrm>
            <a:off x="838200" y="1825625"/>
            <a:ext cx="7286468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b="1" i="0" lang="es-ES" sz="2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Valor</a:t>
            </a: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la medida de la utilidad de los datos seleccionados para nuestros objetivos finales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3" name="Shape 593"/>
          <p:cNvSpPr txBox="1"/>
          <p:nvPr>
            <p:ph type="title"/>
          </p:nvPr>
        </p:nvSpPr>
        <p:spPr>
          <a:xfrm>
            <a:off x="838200" y="0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SzPct val="25000"/>
              <a:buFont typeface="Calibri"/>
              <a:buNone/>
            </a:pPr>
            <a:r>
              <a:rPr b="1" i="0" lang="es-ES" sz="4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Valor</a:t>
            </a:r>
          </a:p>
        </p:txBody>
      </p:sp>
      <p:pic>
        <p:nvPicPr>
          <p:cNvPr id="594" name="Shape 5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10600" y="1325562"/>
            <a:ext cx="3119627" cy="3119627"/>
          </a:xfrm>
          <a:prstGeom prst="rect">
            <a:avLst/>
          </a:prstGeom>
          <a:noFill/>
          <a:ln>
            <a:noFill/>
          </a:ln>
        </p:spPr>
      </p:pic>
      <p:sp>
        <p:nvSpPr>
          <p:cNvPr id="595" name="Shape 595"/>
          <p:cNvSpPr txBox="1"/>
          <p:nvPr>
            <p:ph idx="12" type="sldNum"/>
          </p:nvPr>
        </p:nvSpPr>
        <p:spPr>
          <a:xfrm>
            <a:off x="6096000" y="6356348"/>
            <a:ext cx="5207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Shape 600"/>
          <p:cNvSpPr txBox="1"/>
          <p:nvPr>
            <p:ph idx="1" type="body"/>
          </p:nvPr>
        </p:nvSpPr>
        <p:spPr>
          <a:xfrm>
            <a:off x="838200" y="1825625"/>
            <a:ext cx="7286468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b="1" i="0" lang="es-ES" sz="2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Valor</a:t>
            </a: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la medida de la utilidad de los datos seleccionados para nuestros objetivos finales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Char char="•"/>
            </a:pPr>
            <a:r>
              <a:rPr b="1" i="0" lang="es-ES" sz="2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Determinar</a:t>
            </a: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dicha </a:t>
            </a:r>
            <a:r>
              <a:rPr b="1" i="0" lang="es-ES" sz="2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utilidad</a:t>
            </a: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priori puede ser realmente </a:t>
            </a:r>
            <a:r>
              <a:rPr b="1" i="0" lang="es-ES" sz="2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complicado</a:t>
            </a: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Debido a las características anteriores de Volumen, Velocidad, Variedad y Veracidad</a:t>
            </a: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1" name="Shape 601"/>
          <p:cNvSpPr txBox="1"/>
          <p:nvPr>
            <p:ph type="title"/>
          </p:nvPr>
        </p:nvSpPr>
        <p:spPr>
          <a:xfrm>
            <a:off x="838200" y="0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SzPct val="25000"/>
              <a:buFont typeface="Calibri"/>
              <a:buNone/>
            </a:pPr>
            <a:r>
              <a:rPr b="1" i="0" lang="es-ES" sz="4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Valor</a:t>
            </a:r>
          </a:p>
        </p:txBody>
      </p:sp>
      <p:pic>
        <p:nvPicPr>
          <p:cNvPr id="602" name="Shape 6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10600" y="1325562"/>
            <a:ext cx="3119627" cy="3119627"/>
          </a:xfrm>
          <a:prstGeom prst="rect">
            <a:avLst/>
          </a:prstGeom>
          <a:noFill/>
          <a:ln>
            <a:noFill/>
          </a:ln>
        </p:spPr>
      </p:pic>
      <p:sp>
        <p:nvSpPr>
          <p:cNvPr id="603" name="Shape 603"/>
          <p:cNvSpPr txBox="1"/>
          <p:nvPr>
            <p:ph idx="12" type="sldNum"/>
          </p:nvPr>
        </p:nvSpPr>
        <p:spPr>
          <a:xfrm>
            <a:off x="6096000" y="6356348"/>
            <a:ext cx="5207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Volumen, Velocidad, Variedad, Veracidad, Valor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Definición de Big Data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500"/>
              </a:spcBef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Problemática</a:t>
            </a:r>
          </a:p>
        </p:txBody>
      </p:sp>
      <p:sp>
        <p:nvSpPr>
          <p:cNvPr id="353" name="Shape 353"/>
          <p:cNvSpPr txBox="1"/>
          <p:nvPr>
            <p:ph type="title"/>
          </p:nvPr>
        </p:nvSpPr>
        <p:spPr>
          <a:xfrm>
            <a:off x="838200" y="0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SzPct val="25000"/>
              <a:buFont typeface="Calibri"/>
              <a:buNone/>
            </a:pPr>
            <a:r>
              <a:rPr b="1" i="0" lang="es-ES" sz="4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Agenda</a:t>
            </a:r>
          </a:p>
        </p:txBody>
      </p:sp>
      <p:sp>
        <p:nvSpPr>
          <p:cNvPr id="354" name="Shape 354"/>
          <p:cNvSpPr txBox="1"/>
          <p:nvPr>
            <p:ph idx="12" type="sldNum"/>
          </p:nvPr>
        </p:nvSpPr>
        <p:spPr>
          <a:xfrm>
            <a:off x="6096000" y="6356348"/>
            <a:ext cx="5207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Shape 608"/>
          <p:cNvSpPr/>
          <p:nvPr/>
        </p:nvSpPr>
        <p:spPr>
          <a:xfrm>
            <a:off x="989350" y="4122296"/>
            <a:ext cx="7644010" cy="2100374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B0CAE9"/>
              </a:gs>
              <a:gs pos="50000">
                <a:srgbClr val="A1C1E4"/>
              </a:gs>
              <a:gs pos="100000">
                <a:srgbClr val="90B8E4"/>
              </a:gs>
            </a:gsLst>
            <a:lin ang="5400000" scaled="0"/>
          </a:gradFill>
          <a:ln cap="flat" cmpd="sng" w="9525">
            <a:solidFill>
              <a:schemeClr val="accent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9" name="Shape 609"/>
          <p:cNvSpPr txBox="1"/>
          <p:nvPr>
            <p:ph idx="1" type="body"/>
          </p:nvPr>
        </p:nvSpPr>
        <p:spPr>
          <a:xfrm>
            <a:off x="838200" y="1825624"/>
            <a:ext cx="10515599" cy="45307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Char char="•"/>
            </a:pPr>
            <a:r>
              <a:rPr b="1" i="0" lang="es-ES" sz="2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Big Data</a:t>
            </a: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Datos que cumplen una o más de las características anteriores, junto con las técnicas y tecnologías para su correcto procesamiento y análisis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esta forma Big Data queda definido por las </a:t>
            </a:r>
            <a:r>
              <a:rPr b="1" i="0" lang="es-ES" sz="2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5 V’s </a:t>
            </a: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características anteriores</a:t>
            </a:r>
          </a:p>
        </p:txBody>
      </p:sp>
      <p:sp>
        <p:nvSpPr>
          <p:cNvPr id="610" name="Shape 610"/>
          <p:cNvSpPr txBox="1"/>
          <p:nvPr>
            <p:ph type="title"/>
          </p:nvPr>
        </p:nvSpPr>
        <p:spPr>
          <a:xfrm>
            <a:off x="838200" y="0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SzPct val="25000"/>
              <a:buFont typeface="Calibri"/>
              <a:buNone/>
            </a:pPr>
            <a:r>
              <a:rPr b="1" i="0" lang="es-ES" sz="4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Definición de Big Data</a:t>
            </a:r>
          </a:p>
        </p:txBody>
      </p:sp>
      <p:sp>
        <p:nvSpPr>
          <p:cNvPr id="611" name="Shape 611"/>
          <p:cNvSpPr/>
          <p:nvPr/>
        </p:nvSpPr>
        <p:spPr>
          <a:xfrm>
            <a:off x="2347693" y="5578721"/>
            <a:ext cx="2239466" cy="434623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s-ES"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Veracidad</a:t>
            </a:r>
          </a:p>
        </p:txBody>
      </p:sp>
      <p:sp>
        <p:nvSpPr>
          <p:cNvPr id="612" name="Shape 612"/>
          <p:cNvSpPr/>
          <p:nvPr/>
        </p:nvSpPr>
        <p:spPr>
          <a:xfrm>
            <a:off x="3680376" y="4808307"/>
            <a:ext cx="2240918" cy="434623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s-ES"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Velocidad</a:t>
            </a:r>
          </a:p>
        </p:txBody>
      </p:sp>
      <p:sp>
        <p:nvSpPr>
          <p:cNvPr id="613" name="Shape 613"/>
          <p:cNvSpPr/>
          <p:nvPr/>
        </p:nvSpPr>
        <p:spPr>
          <a:xfrm>
            <a:off x="4976267" y="5581642"/>
            <a:ext cx="2239466" cy="435994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s-ES"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Valor</a:t>
            </a:r>
          </a:p>
        </p:txBody>
      </p:sp>
      <p:sp>
        <p:nvSpPr>
          <p:cNvPr id="614" name="Shape 614"/>
          <p:cNvSpPr/>
          <p:nvPr/>
        </p:nvSpPr>
        <p:spPr>
          <a:xfrm>
            <a:off x="1127379" y="4803328"/>
            <a:ext cx="2239466" cy="435994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s-ES"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Volumen</a:t>
            </a:r>
          </a:p>
        </p:txBody>
      </p:sp>
      <p:sp>
        <p:nvSpPr>
          <p:cNvPr id="615" name="Shape 615"/>
          <p:cNvSpPr/>
          <p:nvPr/>
        </p:nvSpPr>
        <p:spPr>
          <a:xfrm>
            <a:off x="6234825" y="4785276"/>
            <a:ext cx="2239466" cy="435994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s-ES"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Variedad</a:t>
            </a:r>
          </a:p>
        </p:txBody>
      </p:sp>
      <p:sp>
        <p:nvSpPr>
          <p:cNvPr id="616" name="Shape 616"/>
          <p:cNvSpPr txBox="1"/>
          <p:nvPr/>
        </p:nvSpPr>
        <p:spPr>
          <a:xfrm>
            <a:off x="3825487" y="4181571"/>
            <a:ext cx="1950693" cy="523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s-ES" sz="2800">
                <a:solidFill>
                  <a:srgbClr val="1F3864"/>
                </a:solidFill>
                <a:latin typeface="Arial Black"/>
                <a:ea typeface="Arial Black"/>
                <a:cs typeface="Arial Black"/>
                <a:sym typeface="Arial Black"/>
              </a:rPr>
              <a:t>Big Data</a:t>
            </a:r>
          </a:p>
        </p:txBody>
      </p:sp>
      <p:sp>
        <p:nvSpPr>
          <p:cNvPr id="617" name="Shape 617"/>
          <p:cNvSpPr txBox="1"/>
          <p:nvPr>
            <p:ph idx="12" type="sldNum"/>
          </p:nvPr>
        </p:nvSpPr>
        <p:spPr>
          <a:xfrm>
            <a:off x="6096000" y="6356348"/>
            <a:ext cx="5207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Shape 622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Char char="•"/>
            </a:pPr>
            <a:r>
              <a:rPr b="1" i="0" lang="es-ES" sz="26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Definición 2</a:t>
            </a:r>
            <a:r>
              <a:rPr b="0" i="0" lang="es-E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Big Data surge como respuesta a las carencias, respecto a las 5v’s, de las tecnologías de procesamiento y análisis previamente existentes </a:t>
            </a: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Ej. Almacenes de datos (DW) sobre BD’s relacionales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3" name="Shape 623"/>
          <p:cNvSpPr txBox="1"/>
          <p:nvPr>
            <p:ph type="title"/>
          </p:nvPr>
        </p:nvSpPr>
        <p:spPr>
          <a:xfrm>
            <a:off x="838200" y="0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SzPct val="25000"/>
              <a:buFont typeface="Calibri"/>
              <a:buNone/>
            </a:pPr>
            <a:r>
              <a:rPr b="1" i="0" lang="es-ES" sz="4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Definición de Big Data</a:t>
            </a:r>
          </a:p>
        </p:txBody>
      </p:sp>
      <p:sp>
        <p:nvSpPr>
          <p:cNvPr id="624" name="Shape 624"/>
          <p:cNvSpPr txBox="1"/>
          <p:nvPr>
            <p:ph idx="12" type="sldNum"/>
          </p:nvPr>
        </p:nvSpPr>
        <p:spPr>
          <a:xfrm>
            <a:off x="6096000" y="6356348"/>
            <a:ext cx="5207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Shape 629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Char char="•"/>
            </a:pPr>
            <a:r>
              <a:rPr b="1" i="0" lang="es-ES" sz="26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Definición 2</a:t>
            </a:r>
            <a:r>
              <a:rPr b="0" i="0" lang="es-E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Big Data surge como respuesta a las carencias, respecto a las 5v’s, de las tecnologías de procesamiento y análisis previamente existentes </a:t>
            </a: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Ej. Almacenes de datos (DW) sobre BD’s relacionales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Char char="•"/>
            </a:pPr>
            <a:r>
              <a:rPr b="1" i="0" lang="es-ES" sz="26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Definición 3</a:t>
            </a:r>
            <a:r>
              <a:rPr b="0" i="0" lang="es-E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“Forma de afrontar el procesamiento o análisis de grandes volúmenes de información que por su naturaleza desestructurada no pueden ser analizados, en un tiempo aceptable, usando los procesos y herramientas tradicionales de BI” (Zikopoulos and Eaton. Understanding Big Data. IBM, 2011)</a:t>
            </a: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es BI? Definiremos este concepto en el módulo 2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0" name="Shape 630"/>
          <p:cNvSpPr txBox="1"/>
          <p:nvPr>
            <p:ph type="title"/>
          </p:nvPr>
        </p:nvSpPr>
        <p:spPr>
          <a:xfrm>
            <a:off x="838200" y="0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SzPct val="25000"/>
              <a:buFont typeface="Calibri"/>
              <a:buNone/>
            </a:pPr>
            <a:r>
              <a:rPr b="1" i="0" lang="es-ES" sz="4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Definición de Big Data</a:t>
            </a:r>
          </a:p>
        </p:txBody>
      </p:sp>
      <p:sp>
        <p:nvSpPr>
          <p:cNvPr id="631" name="Shape 631"/>
          <p:cNvSpPr txBox="1"/>
          <p:nvPr>
            <p:ph idx="12" type="sldNum"/>
          </p:nvPr>
        </p:nvSpPr>
        <p:spPr>
          <a:xfrm>
            <a:off x="6096000" y="6356348"/>
            <a:ext cx="5207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Shape 637"/>
          <p:cNvSpPr txBox="1"/>
          <p:nvPr>
            <p:ph idx="1" type="body"/>
          </p:nvPr>
        </p:nvSpPr>
        <p:spPr>
          <a:xfrm>
            <a:off x="813287" y="1313683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b="1" i="0" lang="es-ES" sz="2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aprovechamiento</a:t>
            </a: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Big Data para la extracción de conocimiento útil de los datos </a:t>
            </a:r>
            <a:r>
              <a:rPr b="1" i="0" lang="es-ES" sz="2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no es una tarea trivial </a:t>
            </a: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...</a:t>
            </a:r>
          </a:p>
        </p:txBody>
      </p:sp>
      <p:sp>
        <p:nvSpPr>
          <p:cNvPr id="638" name="Shape 638"/>
          <p:cNvSpPr txBox="1"/>
          <p:nvPr>
            <p:ph type="title"/>
          </p:nvPr>
        </p:nvSpPr>
        <p:spPr>
          <a:xfrm>
            <a:off x="838200" y="0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SzPct val="25000"/>
              <a:buFont typeface="Calibri"/>
              <a:buNone/>
            </a:pPr>
            <a:r>
              <a:rPr b="1" i="0" lang="es-ES" sz="4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Problemática</a:t>
            </a:r>
          </a:p>
        </p:txBody>
      </p:sp>
      <p:pic>
        <p:nvPicPr>
          <p:cNvPr id="639" name="Shape 6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61589" y="2726943"/>
            <a:ext cx="3005055" cy="3005055"/>
          </a:xfrm>
          <a:prstGeom prst="rect">
            <a:avLst/>
          </a:prstGeom>
          <a:noFill/>
          <a:ln>
            <a:noFill/>
          </a:ln>
        </p:spPr>
      </p:pic>
      <p:sp>
        <p:nvSpPr>
          <p:cNvPr id="640" name="Shape 640"/>
          <p:cNvSpPr txBox="1"/>
          <p:nvPr/>
        </p:nvSpPr>
        <p:spPr>
          <a:xfrm>
            <a:off x="4190264" y="5827687"/>
            <a:ext cx="381147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1" marL="0" marR="0" rtl="0" algn="ctr">
              <a:spcBef>
                <a:spcPts val="0"/>
              </a:spcBef>
              <a:buSzPct val="25000"/>
              <a:buNone/>
            </a:pPr>
            <a:r>
              <a:rPr b="0" i="0" lang="es-ES" sz="1800" u="none" cap="none" strike="noStrike">
                <a:solidFill>
                  <a:srgbClr val="53575C"/>
                </a:solidFill>
                <a:latin typeface="Calibri"/>
                <a:ea typeface="Calibri"/>
                <a:cs typeface="Calibri"/>
                <a:sym typeface="Calibri"/>
              </a:rPr>
              <a:t>Las 5v’s son un problema en sí mismas</a:t>
            </a:r>
          </a:p>
        </p:txBody>
      </p:sp>
      <p:sp>
        <p:nvSpPr>
          <p:cNvPr id="641" name="Shape 641"/>
          <p:cNvSpPr txBox="1"/>
          <p:nvPr>
            <p:ph idx="12" type="sldNum"/>
          </p:nvPr>
        </p:nvSpPr>
        <p:spPr>
          <a:xfrm>
            <a:off x="6096000" y="6356348"/>
            <a:ext cx="5207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Shape 647"/>
          <p:cNvSpPr txBox="1"/>
          <p:nvPr>
            <p:ph idx="1" type="body"/>
          </p:nvPr>
        </p:nvSpPr>
        <p:spPr>
          <a:xfrm>
            <a:off x="813287" y="1313683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b="1" i="0" lang="es-ES" sz="2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aprovechamiento</a:t>
            </a: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Big Data para la extracción de conocimiento útil de los datos </a:t>
            </a:r>
            <a:r>
              <a:rPr b="1" i="0" lang="es-ES" sz="2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no es una tarea trivial </a:t>
            </a: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...</a:t>
            </a:r>
          </a:p>
        </p:txBody>
      </p:sp>
      <p:sp>
        <p:nvSpPr>
          <p:cNvPr id="648" name="Shape 648"/>
          <p:cNvSpPr txBox="1"/>
          <p:nvPr>
            <p:ph type="title"/>
          </p:nvPr>
        </p:nvSpPr>
        <p:spPr>
          <a:xfrm>
            <a:off x="838200" y="0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SzPct val="25000"/>
              <a:buFont typeface="Calibri"/>
              <a:buNone/>
            </a:pPr>
            <a:r>
              <a:rPr b="1" i="0" lang="es-ES" sz="4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Problemática</a:t>
            </a:r>
          </a:p>
        </p:txBody>
      </p:sp>
      <p:pic>
        <p:nvPicPr>
          <p:cNvPr id="649" name="Shape 6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61589" y="2726943"/>
            <a:ext cx="3005055" cy="3005055"/>
          </a:xfrm>
          <a:prstGeom prst="rect">
            <a:avLst/>
          </a:prstGeom>
          <a:noFill/>
          <a:ln>
            <a:noFill/>
          </a:ln>
        </p:spPr>
      </p:pic>
      <p:sp>
        <p:nvSpPr>
          <p:cNvPr id="650" name="Shape 650"/>
          <p:cNvSpPr/>
          <p:nvPr/>
        </p:nvSpPr>
        <p:spPr>
          <a:xfrm>
            <a:off x="3317635" y="3265365"/>
            <a:ext cx="1672903" cy="946079"/>
          </a:xfrm>
          <a:prstGeom prst="cloud">
            <a:avLst/>
          </a:prstGeom>
          <a:gradFill>
            <a:gsLst>
              <a:gs pos="0">
                <a:srgbClr val="D1D1D1"/>
              </a:gs>
              <a:gs pos="50000">
                <a:srgbClr val="C7C7C7"/>
              </a:gs>
              <a:gs pos="100000">
                <a:srgbClr val="C0C0C0"/>
              </a:gs>
            </a:gsLst>
            <a:lin ang="5400000" scaled="0"/>
          </a:gradFill>
          <a:ln cap="flat" cmpd="sng" w="9525">
            <a:solidFill>
              <a:schemeClr val="accent3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Tamaño</a:t>
            </a:r>
          </a:p>
        </p:txBody>
      </p:sp>
      <p:sp>
        <p:nvSpPr>
          <p:cNvPr id="651" name="Shape 651"/>
          <p:cNvSpPr txBox="1"/>
          <p:nvPr/>
        </p:nvSpPr>
        <p:spPr>
          <a:xfrm>
            <a:off x="4190264" y="5827687"/>
            <a:ext cx="381147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1" marL="0" marR="0" rtl="0" algn="ctr">
              <a:spcBef>
                <a:spcPts val="0"/>
              </a:spcBef>
              <a:buSzPct val="25000"/>
              <a:buNone/>
            </a:pPr>
            <a:r>
              <a:rPr b="0" i="0" lang="es-ES" sz="1800" u="none" cap="none" strike="noStrike">
                <a:solidFill>
                  <a:srgbClr val="53575C"/>
                </a:solidFill>
                <a:latin typeface="Calibri"/>
                <a:ea typeface="Calibri"/>
                <a:cs typeface="Calibri"/>
                <a:sym typeface="Calibri"/>
              </a:rPr>
              <a:t>Las 5v’s son un problema en sí mismas</a:t>
            </a:r>
          </a:p>
        </p:txBody>
      </p:sp>
      <p:sp>
        <p:nvSpPr>
          <p:cNvPr id="652" name="Shape 652"/>
          <p:cNvSpPr txBox="1"/>
          <p:nvPr>
            <p:ph idx="12" type="sldNum"/>
          </p:nvPr>
        </p:nvSpPr>
        <p:spPr>
          <a:xfrm>
            <a:off x="6096000" y="6356348"/>
            <a:ext cx="5207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Shape 658"/>
          <p:cNvSpPr txBox="1"/>
          <p:nvPr>
            <p:ph idx="1" type="body"/>
          </p:nvPr>
        </p:nvSpPr>
        <p:spPr>
          <a:xfrm>
            <a:off x="813287" y="1313683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b="1" i="0" lang="es-ES" sz="2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aprovechamiento</a:t>
            </a: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Big Data para la extracción de conocimiento útil de los datos </a:t>
            </a:r>
            <a:r>
              <a:rPr b="1" i="0" lang="es-ES" sz="2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no es una tarea trivial </a:t>
            </a: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...</a:t>
            </a:r>
          </a:p>
        </p:txBody>
      </p:sp>
      <p:sp>
        <p:nvSpPr>
          <p:cNvPr id="659" name="Shape 659"/>
          <p:cNvSpPr txBox="1"/>
          <p:nvPr>
            <p:ph type="title"/>
          </p:nvPr>
        </p:nvSpPr>
        <p:spPr>
          <a:xfrm>
            <a:off x="838200" y="0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SzPct val="25000"/>
              <a:buFont typeface="Calibri"/>
              <a:buNone/>
            </a:pPr>
            <a:r>
              <a:rPr b="1" i="0" lang="es-ES" sz="4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Problemática</a:t>
            </a:r>
          </a:p>
        </p:txBody>
      </p:sp>
      <p:pic>
        <p:nvPicPr>
          <p:cNvPr id="660" name="Shape 6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61589" y="2726943"/>
            <a:ext cx="3005055" cy="3005055"/>
          </a:xfrm>
          <a:prstGeom prst="rect">
            <a:avLst/>
          </a:prstGeom>
          <a:noFill/>
          <a:ln>
            <a:noFill/>
          </a:ln>
        </p:spPr>
      </p:pic>
      <p:sp>
        <p:nvSpPr>
          <p:cNvPr id="661" name="Shape 661"/>
          <p:cNvSpPr/>
          <p:nvPr/>
        </p:nvSpPr>
        <p:spPr>
          <a:xfrm>
            <a:off x="3317635" y="3265365"/>
            <a:ext cx="1672903" cy="946079"/>
          </a:xfrm>
          <a:prstGeom prst="cloud">
            <a:avLst/>
          </a:prstGeom>
          <a:gradFill>
            <a:gsLst>
              <a:gs pos="0">
                <a:srgbClr val="D1D1D1"/>
              </a:gs>
              <a:gs pos="50000">
                <a:srgbClr val="C7C7C7"/>
              </a:gs>
              <a:gs pos="100000">
                <a:srgbClr val="C0C0C0"/>
              </a:gs>
            </a:gsLst>
            <a:lin ang="5400000" scaled="0"/>
          </a:gradFill>
          <a:ln cap="flat" cmpd="sng" w="9525">
            <a:solidFill>
              <a:schemeClr val="accent3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Tamaño</a:t>
            </a:r>
          </a:p>
        </p:txBody>
      </p:sp>
      <p:sp>
        <p:nvSpPr>
          <p:cNvPr id="662" name="Shape 662"/>
          <p:cNvSpPr/>
          <p:nvPr/>
        </p:nvSpPr>
        <p:spPr>
          <a:xfrm>
            <a:off x="4387658" y="2191497"/>
            <a:ext cx="1813780" cy="1141659"/>
          </a:xfrm>
          <a:prstGeom prst="cloud">
            <a:avLst/>
          </a:prstGeom>
          <a:gradFill>
            <a:gsLst>
              <a:gs pos="0">
                <a:srgbClr val="D1D1D1"/>
              </a:gs>
              <a:gs pos="50000">
                <a:srgbClr val="C7C7C7"/>
              </a:gs>
              <a:gs pos="100000">
                <a:srgbClr val="C0C0C0"/>
              </a:gs>
            </a:gsLst>
            <a:lin ang="5400000" scaled="0"/>
          </a:gradFill>
          <a:ln cap="flat" cmpd="sng" w="9525">
            <a:solidFill>
              <a:schemeClr val="accent3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Nivel de estructura</a:t>
            </a:r>
          </a:p>
        </p:txBody>
      </p:sp>
      <p:sp>
        <p:nvSpPr>
          <p:cNvPr id="663" name="Shape 663"/>
          <p:cNvSpPr txBox="1"/>
          <p:nvPr/>
        </p:nvSpPr>
        <p:spPr>
          <a:xfrm>
            <a:off x="4190264" y="5827687"/>
            <a:ext cx="381147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1" marL="0" marR="0" rtl="0" algn="ctr">
              <a:spcBef>
                <a:spcPts val="0"/>
              </a:spcBef>
              <a:buSzPct val="25000"/>
              <a:buNone/>
            </a:pPr>
            <a:r>
              <a:rPr b="0" i="0" lang="es-ES" sz="1800" u="none" cap="none" strike="noStrike">
                <a:solidFill>
                  <a:srgbClr val="53575C"/>
                </a:solidFill>
                <a:latin typeface="Calibri"/>
                <a:ea typeface="Calibri"/>
                <a:cs typeface="Calibri"/>
                <a:sym typeface="Calibri"/>
              </a:rPr>
              <a:t>Las 5v’s son un problema en sí mismas</a:t>
            </a:r>
          </a:p>
        </p:txBody>
      </p:sp>
      <p:sp>
        <p:nvSpPr>
          <p:cNvPr id="664" name="Shape 664"/>
          <p:cNvSpPr txBox="1"/>
          <p:nvPr>
            <p:ph idx="12" type="sldNum"/>
          </p:nvPr>
        </p:nvSpPr>
        <p:spPr>
          <a:xfrm>
            <a:off x="6096000" y="6356348"/>
            <a:ext cx="5207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Shape 670"/>
          <p:cNvSpPr txBox="1"/>
          <p:nvPr>
            <p:ph idx="1" type="body"/>
          </p:nvPr>
        </p:nvSpPr>
        <p:spPr>
          <a:xfrm>
            <a:off x="813287" y="1313683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b="1" i="0" lang="es-ES" sz="2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aprovechamiento</a:t>
            </a: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Big Data para la extracción de conocimiento útil de los datos </a:t>
            </a:r>
            <a:r>
              <a:rPr b="1" i="0" lang="es-ES" sz="2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no es una tarea trivial </a:t>
            </a: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...</a:t>
            </a:r>
          </a:p>
        </p:txBody>
      </p:sp>
      <p:sp>
        <p:nvSpPr>
          <p:cNvPr id="671" name="Shape 671"/>
          <p:cNvSpPr txBox="1"/>
          <p:nvPr>
            <p:ph type="title"/>
          </p:nvPr>
        </p:nvSpPr>
        <p:spPr>
          <a:xfrm>
            <a:off x="838200" y="0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SzPct val="25000"/>
              <a:buFont typeface="Calibri"/>
              <a:buNone/>
            </a:pPr>
            <a:r>
              <a:rPr b="1" i="0" lang="es-ES" sz="4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Problemática</a:t>
            </a:r>
          </a:p>
        </p:txBody>
      </p:sp>
      <p:pic>
        <p:nvPicPr>
          <p:cNvPr id="672" name="Shape 6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61589" y="2726943"/>
            <a:ext cx="3005055" cy="3005055"/>
          </a:xfrm>
          <a:prstGeom prst="rect">
            <a:avLst/>
          </a:prstGeom>
          <a:noFill/>
          <a:ln>
            <a:noFill/>
          </a:ln>
        </p:spPr>
      </p:pic>
      <p:sp>
        <p:nvSpPr>
          <p:cNvPr id="673" name="Shape 673"/>
          <p:cNvSpPr/>
          <p:nvPr/>
        </p:nvSpPr>
        <p:spPr>
          <a:xfrm>
            <a:off x="3317635" y="3265365"/>
            <a:ext cx="1672903" cy="946079"/>
          </a:xfrm>
          <a:prstGeom prst="cloud">
            <a:avLst/>
          </a:prstGeom>
          <a:gradFill>
            <a:gsLst>
              <a:gs pos="0">
                <a:srgbClr val="D1D1D1"/>
              </a:gs>
              <a:gs pos="50000">
                <a:srgbClr val="C7C7C7"/>
              </a:gs>
              <a:gs pos="100000">
                <a:srgbClr val="C0C0C0"/>
              </a:gs>
            </a:gsLst>
            <a:lin ang="5400000" scaled="0"/>
          </a:gradFill>
          <a:ln cap="flat" cmpd="sng" w="9525">
            <a:solidFill>
              <a:schemeClr val="accent3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Tamaño</a:t>
            </a:r>
          </a:p>
        </p:txBody>
      </p:sp>
      <p:sp>
        <p:nvSpPr>
          <p:cNvPr id="674" name="Shape 674"/>
          <p:cNvSpPr/>
          <p:nvPr/>
        </p:nvSpPr>
        <p:spPr>
          <a:xfrm>
            <a:off x="6198585" y="2274139"/>
            <a:ext cx="2111877" cy="1092506"/>
          </a:xfrm>
          <a:prstGeom prst="cloud">
            <a:avLst/>
          </a:prstGeom>
          <a:gradFill>
            <a:gsLst>
              <a:gs pos="0">
                <a:srgbClr val="D1D1D1"/>
              </a:gs>
              <a:gs pos="50000">
                <a:srgbClr val="C7C7C7"/>
              </a:gs>
              <a:gs pos="100000">
                <a:srgbClr val="C0C0C0"/>
              </a:gs>
            </a:gsLst>
            <a:lin ang="5400000" scaled="0"/>
          </a:gradFill>
          <a:ln cap="flat" cmpd="sng" w="9525">
            <a:solidFill>
              <a:schemeClr val="accent3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Variedad de formatos</a:t>
            </a:r>
          </a:p>
        </p:txBody>
      </p:sp>
      <p:sp>
        <p:nvSpPr>
          <p:cNvPr id="675" name="Shape 675"/>
          <p:cNvSpPr/>
          <p:nvPr/>
        </p:nvSpPr>
        <p:spPr>
          <a:xfrm>
            <a:off x="4387658" y="2191497"/>
            <a:ext cx="1813780" cy="1141659"/>
          </a:xfrm>
          <a:prstGeom prst="cloud">
            <a:avLst/>
          </a:prstGeom>
          <a:gradFill>
            <a:gsLst>
              <a:gs pos="0">
                <a:srgbClr val="D1D1D1"/>
              </a:gs>
              <a:gs pos="50000">
                <a:srgbClr val="C7C7C7"/>
              </a:gs>
              <a:gs pos="100000">
                <a:srgbClr val="C0C0C0"/>
              </a:gs>
            </a:gsLst>
            <a:lin ang="5400000" scaled="0"/>
          </a:gradFill>
          <a:ln cap="flat" cmpd="sng" w="9525">
            <a:solidFill>
              <a:schemeClr val="accent3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Nivel de estructura</a:t>
            </a:r>
          </a:p>
        </p:txBody>
      </p:sp>
      <p:sp>
        <p:nvSpPr>
          <p:cNvPr id="676" name="Shape 676"/>
          <p:cNvSpPr txBox="1"/>
          <p:nvPr/>
        </p:nvSpPr>
        <p:spPr>
          <a:xfrm>
            <a:off x="4190264" y="5827687"/>
            <a:ext cx="381147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1" marL="0" marR="0" rtl="0" algn="ctr">
              <a:spcBef>
                <a:spcPts val="0"/>
              </a:spcBef>
              <a:buSzPct val="25000"/>
              <a:buNone/>
            </a:pPr>
            <a:r>
              <a:rPr b="0" i="0" lang="es-ES" sz="1800" u="none" cap="none" strike="noStrike">
                <a:solidFill>
                  <a:srgbClr val="53575C"/>
                </a:solidFill>
                <a:latin typeface="Calibri"/>
                <a:ea typeface="Calibri"/>
                <a:cs typeface="Calibri"/>
                <a:sym typeface="Calibri"/>
              </a:rPr>
              <a:t>Las 5v’s son un problema en sí mismas</a:t>
            </a:r>
          </a:p>
        </p:txBody>
      </p:sp>
      <p:sp>
        <p:nvSpPr>
          <p:cNvPr id="677" name="Shape 677"/>
          <p:cNvSpPr txBox="1"/>
          <p:nvPr>
            <p:ph idx="12" type="sldNum"/>
          </p:nvPr>
        </p:nvSpPr>
        <p:spPr>
          <a:xfrm>
            <a:off x="6096000" y="6356348"/>
            <a:ext cx="5207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Shape 683"/>
          <p:cNvSpPr txBox="1"/>
          <p:nvPr>
            <p:ph idx="1" type="body"/>
          </p:nvPr>
        </p:nvSpPr>
        <p:spPr>
          <a:xfrm>
            <a:off x="813287" y="1313683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b="1" i="0" lang="es-ES" sz="2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aprovechamiento</a:t>
            </a: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Big Data para la extracción de conocimiento útil de los datos </a:t>
            </a:r>
            <a:r>
              <a:rPr b="1" i="0" lang="es-ES" sz="2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no es una tarea trivial </a:t>
            </a: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...</a:t>
            </a:r>
          </a:p>
        </p:txBody>
      </p:sp>
      <p:sp>
        <p:nvSpPr>
          <p:cNvPr id="684" name="Shape 684"/>
          <p:cNvSpPr txBox="1"/>
          <p:nvPr>
            <p:ph type="title"/>
          </p:nvPr>
        </p:nvSpPr>
        <p:spPr>
          <a:xfrm>
            <a:off x="838200" y="0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SzPct val="25000"/>
              <a:buFont typeface="Calibri"/>
              <a:buNone/>
            </a:pPr>
            <a:r>
              <a:rPr b="1" i="0" lang="es-ES" sz="4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Problemática</a:t>
            </a:r>
          </a:p>
        </p:txBody>
      </p:sp>
      <p:pic>
        <p:nvPicPr>
          <p:cNvPr id="685" name="Shape 6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61589" y="2726943"/>
            <a:ext cx="3005055" cy="3005055"/>
          </a:xfrm>
          <a:prstGeom prst="rect">
            <a:avLst/>
          </a:prstGeom>
          <a:noFill/>
          <a:ln>
            <a:noFill/>
          </a:ln>
        </p:spPr>
      </p:pic>
      <p:sp>
        <p:nvSpPr>
          <p:cNvPr id="686" name="Shape 686"/>
          <p:cNvSpPr/>
          <p:nvPr/>
        </p:nvSpPr>
        <p:spPr>
          <a:xfrm>
            <a:off x="3317635" y="3265365"/>
            <a:ext cx="1672903" cy="946079"/>
          </a:xfrm>
          <a:prstGeom prst="cloud">
            <a:avLst/>
          </a:prstGeom>
          <a:gradFill>
            <a:gsLst>
              <a:gs pos="0">
                <a:srgbClr val="D1D1D1"/>
              </a:gs>
              <a:gs pos="50000">
                <a:srgbClr val="C7C7C7"/>
              </a:gs>
              <a:gs pos="100000">
                <a:srgbClr val="C0C0C0"/>
              </a:gs>
            </a:gsLst>
            <a:lin ang="5400000" scaled="0"/>
          </a:gradFill>
          <a:ln cap="flat" cmpd="sng" w="9525">
            <a:solidFill>
              <a:schemeClr val="accent3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Tamaño</a:t>
            </a:r>
          </a:p>
        </p:txBody>
      </p:sp>
      <p:sp>
        <p:nvSpPr>
          <p:cNvPr id="687" name="Shape 687"/>
          <p:cNvSpPr/>
          <p:nvPr/>
        </p:nvSpPr>
        <p:spPr>
          <a:xfrm>
            <a:off x="6198585" y="2274139"/>
            <a:ext cx="2111877" cy="1092506"/>
          </a:xfrm>
          <a:prstGeom prst="cloud">
            <a:avLst/>
          </a:prstGeom>
          <a:gradFill>
            <a:gsLst>
              <a:gs pos="0">
                <a:srgbClr val="D1D1D1"/>
              </a:gs>
              <a:gs pos="50000">
                <a:srgbClr val="C7C7C7"/>
              </a:gs>
              <a:gs pos="100000">
                <a:srgbClr val="C0C0C0"/>
              </a:gs>
            </a:gsLst>
            <a:lin ang="5400000" scaled="0"/>
          </a:gradFill>
          <a:ln cap="flat" cmpd="sng" w="9525">
            <a:solidFill>
              <a:schemeClr val="accent3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Variedad de formatos</a:t>
            </a:r>
          </a:p>
        </p:txBody>
      </p:sp>
      <p:sp>
        <p:nvSpPr>
          <p:cNvPr id="688" name="Shape 688"/>
          <p:cNvSpPr/>
          <p:nvPr/>
        </p:nvSpPr>
        <p:spPr>
          <a:xfrm>
            <a:off x="4387658" y="2191497"/>
            <a:ext cx="1813780" cy="1141659"/>
          </a:xfrm>
          <a:prstGeom prst="cloud">
            <a:avLst/>
          </a:prstGeom>
          <a:gradFill>
            <a:gsLst>
              <a:gs pos="0">
                <a:srgbClr val="D1D1D1"/>
              </a:gs>
              <a:gs pos="50000">
                <a:srgbClr val="C7C7C7"/>
              </a:gs>
              <a:gs pos="100000">
                <a:srgbClr val="C0C0C0"/>
              </a:gs>
            </a:gsLst>
            <a:lin ang="5400000" scaled="0"/>
          </a:gradFill>
          <a:ln cap="flat" cmpd="sng" w="9525">
            <a:solidFill>
              <a:schemeClr val="accent3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Nivel de estructura</a:t>
            </a:r>
          </a:p>
        </p:txBody>
      </p:sp>
      <p:sp>
        <p:nvSpPr>
          <p:cNvPr id="689" name="Shape 689"/>
          <p:cNvSpPr/>
          <p:nvPr/>
        </p:nvSpPr>
        <p:spPr>
          <a:xfrm>
            <a:off x="6787993" y="3366644"/>
            <a:ext cx="1739848" cy="982065"/>
          </a:xfrm>
          <a:prstGeom prst="cloud">
            <a:avLst/>
          </a:prstGeom>
          <a:gradFill>
            <a:gsLst>
              <a:gs pos="0">
                <a:srgbClr val="D1D1D1"/>
              </a:gs>
              <a:gs pos="50000">
                <a:srgbClr val="C7C7C7"/>
              </a:gs>
              <a:gs pos="100000">
                <a:srgbClr val="C0C0C0"/>
              </a:gs>
            </a:gsLst>
            <a:lin ang="5400000" scaled="0"/>
          </a:gradFill>
          <a:ln cap="flat" cmpd="sng" w="9525">
            <a:solidFill>
              <a:schemeClr val="accent3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Calidad</a:t>
            </a:r>
          </a:p>
        </p:txBody>
      </p:sp>
      <p:sp>
        <p:nvSpPr>
          <p:cNvPr id="690" name="Shape 690"/>
          <p:cNvSpPr txBox="1"/>
          <p:nvPr/>
        </p:nvSpPr>
        <p:spPr>
          <a:xfrm>
            <a:off x="4190264" y="5827687"/>
            <a:ext cx="381147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1" marL="0" marR="0" rtl="0" algn="ctr">
              <a:spcBef>
                <a:spcPts val="0"/>
              </a:spcBef>
              <a:buSzPct val="25000"/>
              <a:buNone/>
            </a:pPr>
            <a:r>
              <a:rPr b="0" i="0" lang="es-ES" sz="1800" u="none" cap="none" strike="noStrike">
                <a:solidFill>
                  <a:srgbClr val="53575C"/>
                </a:solidFill>
                <a:latin typeface="Calibri"/>
                <a:ea typeface="Calibri"/>
                <a:cs typeface="Calibri"/>
                <a:sym typeface="Calibri"/>
              </a:rPr>
              <a:t>Las 5v’s son un problema en sí mismas</a:t>
            </a:r>
          </a:p>
        </p:txBody>
      </p:sp>
      <p:sp>
        <p:nvSpPr>
          <p:cNvPr id="691" name="Shape 691"/>
          <p:cNvSpPr txBox="1"/>
          <p:nvPr>
            <p:ph idx="12" type="sldNum"/>
          </p:nvPr>
        </p:nvSpPr>
        <p:spPr>
          <a:xfrm>
            <a:off x="6096000" y="6356348"/>
            <a:ext cx="5207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Shape 697"/>
          <p:cNvSpPr txBox="1"/>
          <p:nvPr>
            <p:ph idx="1" type="body"/>
          </p:nvPr>
        </p:nvSpPr>
        <p:spPr>
          <a:xfrm>
            <a:off x="813287" y="1313683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b="1" i="0" lang="es-ES" sz="2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aprovechamiento</a:t>
            </a: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Big Data para la extracción de conocimiento útil de los datos </a:t>
            </a:r>
            <a:r>
              <a:rPr b="1" i="0" lang="es-ES" sz="2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no es una tarea trivial </a:t>
            </a: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...</a:t>
            </a:r>
          </a:p>
        </p:txBody>
      </p:sp>
      <p:sp>
        <p:nvSpPr>
          <p:cNvPr id="698" name="Shape 698"/>
          <p:cNvSpPr txBox="1"/>
          <p:nvPr>
            <p:ph type="title"/>
          </p:nvPr>
        </p:nvSpPr>
        <p:spPr>
          <a:xfrm>
            <a:off x="838200" y="0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SzPct val="25000"/>
              <a:buFont typeface="Calibri"/>
              <a:buNone/>
            </a:pPr>
            <a:r>
              <a:rPr b="1" i="0" lang="es-ES" sz="4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Problemática</a:t>
            </a:r>
          </a:p>
        </p:txBody>
      </p:sp>
      <p:pic>
        <p:nvPicPr>
          <p:cNvPr id="699" name="Shape 6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61589" y="2726943"/>
            <a:ext cx="3005055" cy="3005055"/>
          </a:xfrm>
          <a:prstGeom prst="rect">
            <a:avLst/>
          </a:prstGeom>
          <a:noFill/>
          <a:ln>
            <a:noFill/>
          </a:ln>
        </p:spPr>
      </p:pic>
      <p:sp>
        <p:nvSpPr>
          <p:cNvPr id="700" name="Shape 700"/>
          <p:cNvSpPr/>
          <p:nvPr/>
        </p:nvSpPr>
        <p:spPr>
          <a:xfrm>
            <a:off x="3317635" y="3265365"/>
            <a:ext cx="1672903" cy="946079"/>
          </a:xfrm>
          <a:prstGeom prst="cloud">
            <a:avLst/>
          </a:prstGeom>
          <a:gradFill>
            <a:gsLst>
              <a:gs pos="0">
                <a:srgbClr val="D1D1D1"/>
              </a:gs>
              <a:gs pos="50000">
                <a:srgbClr val="C7C7C7"/>
              </a:gs>
              <a:gs pos="100000">
                <a:srgbClr val="C0C0C0"/>
              </a:gs>
            </a:gsLst>
            <a:lin ang="5400000" scaled="0"/>
          </a:gradFill>
          <a:ln cap="flat" cmpd="sng" w="9525">
            <a:solidFill>
              <a:schemeClr val="accent3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Tamaño</a:t>
            </a:r>
          </a:p>
        </p:txBody>
      </p:sp>
      <p:sp>
        <p:nvSpPr>
          <p:cNvPr id="701" name="Shape 701"/>
          <p:cNvSpPr/>
          <p:nvPr/>
        </p:nvSpPr>
        <p:spPr>
          <a:xfrm>
            <a:off x="6198585" y="2274139"/>
            <a:ext cx="2111877" cy="1092506"/>
          </a:xfrm>
          <a:prstGeom prst="cloud">
            <a:avLst/>
          </a:prstGeom>
          <a:gradFill>
            <a:gsLst>
              <a:gs pos="0">
                <a:srgbClr val="D1D1D1"/>
              </a:gs>
              <a:gs pos="50000">
                <a:srgbClr val="C7C7C7"/>
              </a:gs>
              <a:gs pos="100000">
                <a:srgbClr val="C0C0C0"/>
              </a:gs>
            </a:gsLst>
            <a:lin ang="5400000" scaled="0"/>
          </a:gradFill>
          <a:ln cap="flat" cmpd="sng" w="9525">
            <a:solidFill>
              <a:schemeClr val="accent3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Variedad de formatos</a:t>
            </a:r>
          </a:p>
        </p:txBody>
      </p:sp>
      <p:sp>
        <p:nvSpPr>
          <p:cNvPr id="702" name="Shape 702"/>
          <p:cNvSpPr/>
          <p:nvPr/>
        </p:nvSpPr>
        <p:spPr>
          <a:xfrm>
            <a:off x="4387658" y="2191497"/>
            <a:ext cx="1813780" cy="1141659"/>
          </a:xfrm>
          <a:prstGeom prst="cloud">
            <a:avLst/>
          </a:prstGeom>
          <a:gradFill>
            <a:gsLst>
              <a:gs pos="0">
                <a:srgbClr val="D1D1D1"/>
              </a:gs>
              <a:gs pos="50000">
                <a:srgbClr val="C7C7C7"/>
              </a:gs>
              <a:gs pos="100000">
                <a:srgbClr val="C0C0C0"/>
              </a:gs>
            </a:gsLst>
            <a:lin ang="5400000" scaled="0"/>
          </a:gradFill>
          <a:ln cap="flat" cmpd="sng" w="9525">
            <a:solidFill>
              <a:schemeClr val="accent3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Nivel de estructura</a:t>
            </a:r>
          </a:p>
        </p:txBody>
      </p:sp>
      <p:sp>
        <p:nvSpPr>
          <p:cNvPr id="703" name="Shape 703"/>
          <p:cNvSpPr/>
          <p:nvPr/>
        </p:nvSpPr>
        <p:spPr>
          <a:xfrm>
            <a:off x="6787993" y="3366644"/>
            <a:ext cx="1739848" cy="982065"/>
          </a:xfrm>
          <a:prstGeom prst="cloud">
            <a:avLst/>
          </a:prstGeom>
          <a:gradFill>
            <a:gsLst>
              <a:gs pos="0">
                <a:srgbClr val="D1D1D1"/>
              </a:gs>
              <a:gs pos="50000">
                <a:srgbClr val="C7C7C7"/>
              </a:gs>
              <a:gs pos="100000">
                <a:srgbClr val="C0C0C0"/>
              </a:gs>
            </a:gsLst>
            <a:lin ang="5400000" scaled="0"/>
          </a:gradFill>
          <a:ln cap="flat" cmpd="sng" w="9525">
            <a:solidFill>
              <a:schemeClr val="accent3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Calidad</a:t>
            </a:r>
          </a:p>
        </p:txBody>
      </p:sp>
      <p:sp>
        <p:nvSpPr>
          <p:cNvPr id="704" name="Shape 704"/>
          <p:cNvSpPr/>
          <p:nvPr/>
        </p:nvSpPr>
        <p:spPr>
          <a:xfrm>
            <a:off x="3365285" y="4293251"/>
            <a:ext cx="1711241" cy="913225"/>
          </a:xfrm>
          <a:prstGeom prst="cloud">
            <a:avLst/>
          </a:prstGeom>
          <a:gradFill>
            <a:gsLst>
              <a:gs pos="0">
                <a:srgbClr val="D1D1D1"/>
              </a:gs>
              <a:gs pos="50000">
                <a:srgbClr val="C7C7C7"/>
              </a:gs>
              <a:gs pos="100000">
                <a:srgbClr val="C0C0C0"/>
              </a:gs>
            </a:gsLst>
            <a:lin ang="5400000" scaled="0"/>
          </a:gradFill>
          <a:ln cap="flat" cmpd="sng" w="9525">
            <a:solidFill>
              <a:schemeClr val="accent3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Datos streaming</a:t>
            </a:r>
          </a:p>
        </p:txBody>
      </p:sp>
      <p:sp>
        <p:nvSpPr>
          <p:cNvPr id="705" name="Shape 705"/>
          <p:cNvSpPr txBox="1"/>
          <p:nvPr/>
        </p:nvSpPr>
        <p:spPr>
          <a:xfrm>
            <a:off x="4190264" y="5827687"/>
            <a:ext cx="381147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1" marL="0" marR="0" rtl="0" algn="ctr">
              <a:spcBef>
                <a:spcPts val="0"/>
              </a:spcBef>
              <a:buSzPct val="25000"/>
              <a:buNone/>
            </a:pPr>
            <a:r>
              <a:rPr b="0" i="0" lang="es-ES" sz="1800" u="none" cap="none" strike="noStrike">
                <a:solidFill>
                  <a:srgbClr val="53575C"/>
                </a:solidFill>
                <a:latin typeface="Calibri"/>
                <a:ea typeface="Calibri"/>
                <a:cs typeface="Calibri"/>
                <a:sym typeface="Calibri"/>
              </a:rPr>
              <a:t>Las 5v’s son un problema en sí mismas</a:t>
            </a:r>
          </a:p>
        </p:txBody>
      </p:sp>
      <p:sp>
        <p:nvSpPr>
          <p:cNvPr id="706" name="Shape 706"/>
          <p:cNvSpPr txBox="1"/>
          <p:nvPr>
            <p:ph idx="12" type="sldNum"/>
          </p:nvPr>
        </p:nvSpPr>
        <p:spPr>
          <a:xfrm>
            <a:off x="6096000" y="6356348"/>
            <a:ext cx="5207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2" name="Shape 7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87646" y="2739516"/>
            <a:ext cx="3480910" cy="2265310"/>
          </a:xfrm>
          <a:prstGeom prst="rect">
            <a:avLst/>
          </a:prstGeom>
          <a:noFill/>
          <a:ln>
            <a:noFill/>
          </a:ln>
        </p:spPr>
      </p:pic>
      <p:sp>
        <p:nvSpPr>
          <p:cNvPr id="713" name="Shape 713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 embargo, si tenemos éxito en dicha tarea podemos lograr </a:t>
            </a:r>
            <a:r>
              <a:rPr b="1" i="0" lang="es-ES" sz="2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importantes beneficios</a:t>
            </a:r>
          </a:p>
        </p:txBody>
      </p:sp>
      <p:sp>
        <p:nvSpPr>
          <p:cNvPr id="714" name="Shape 714"/>
          <p:cNvSpPr txBox="1"/>
          <p:nvPr>
            <p:ph type="title"/>
          </p:nvPr>
        </p:nvSpPr>
        <p:spPr>
          <a:xfrm>
            <a:off x="838200" y="0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SzPct val="25000"/>
              <a:buFont typeface="Calibri"/>
              <a:buNone/>
            </a:pPr>
            <a:r>
              <a:rPr b="1" i="0" lang="es-ES" sz="4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Problemática</a:t>
            </a:r>
          </a:p>
        </p:txBody>
      </p:sp>
      <p:pic>
        <p:nvPicPr>
          <p:cNvPr id="715" name="Shape 7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97617" y="2660557"/>
            <a:ext cx="1959663" cy="2344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716" name="Shape 7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27587" y="2670690"/>
            <a:ext cx="3662081" cy="1831040"/>
          </a:xfrm>
          <a:prstGeom prst="rect">
            <a:avLst/>
          </a:prstGeom>
          <a:noFill/>
          <a:ln>
            <a:noFill/>
          </a:ln>
        </p:spPr>
      </p:pic>
      <p:sp>
        <p:nvSpPr>
          <p:cNvPr id="717" name="Shape 717"/>
          <p:cNvSpPr txBox="1"/>
          <p:nvPr>
            <p:ph idx="12" type="sldNum"/>
          </p:nvPr>
        </p:nvSpPr>
        <p:spPr>
          <a:xfrm>
            <a:off x="6096000" y="6356348"/>
            <a:ext cx="5207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Shape 3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96913" y="3359423"/>
            <a:ext cx="983080" cy="737310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Shape 361"/>
          <p:cNvSpPr txBox="1"/>
          <p:nvPr>
            <p:ph idx="1" type="body"/>
          </p:nvPr>
        </p:nvSpPr>
        <p:spPr>
          <a:xfrm>
            <a:off x="838200" y="1825625"/>
            <a:ext cx="934898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Principales dispositivos y aplicaciones que están dando lugar a un nuevo escenario de datos...</a:t>
            </a: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...que supone importantes cambios en las características de los datos disponibles para el análisis</a:t>
            </a:r>
          </a:p>
        </p:txBody>
      </p:sp>
      <p:sp>
        <p:nvSpPr>
          <p:cNvPr id="362" name="Shape 362"/>
          <p:cNvSpPr txBox="1"/>
          <p:nvPr>
            <p:ph type="title"/>
          </p:nvPr>
        </p:nvSpPr>
        <p:spPr>
          <a:xfrm>
            <a:off x="838200" y="0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SzPct val="25000"/>
              <a:buFont typeface="Calibri"/>
              <a:buNone/>
            </a:pPr>
            <a:r>
              <a:rPr b="1" i="0" lang="es-ES" sz="4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Introducción</a:t>
            </a:r>
          </a:p>
        </p:txBody>
      </p:sp>
      <p:pic>
        <p:nvPicPr>
          <p:cNvPr id="363" name="Shape 3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51750" y="3619642"/>
            <a:ext cx="947748" cy="619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Shape 36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752185" y="2740430"/>
            <a:ext cx="936266" cy="879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Shape 36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495558" y="2942924"/>
            <a:ext cx="384295" cy="768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Shape 36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804835" y="2740430"/>
            <a:ext cx="1309367" cy="788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Shape 36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591254" y="3344557"/>
            <a:ext cx="1438030" cy="719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Shape 36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470560" y="3207899"/>
            <a:ext cx="1568554" cy="294103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Shape 369"/>
          <p:cNvSpPr/>
          <p:nvPr/>
        </p:nvSpPr>
        <p:spPr>
          <a:xfrm>
            <a:off x="3517619" y="5892787"/>
            <a:ext cx="1731262" cy="399498"/>
          </a:xfrm>
          <a:prstGeom prst="ellipse">
            <a:avLst/>
          </a:prstGeom>
          <a:solidFill>
            <a:schemeClr val="accent5"/>
          </a:solidFill>
          <a:ln cap="flat" cmpd="sng" w="12700">
            <a:solidFill>
              <a:srgbClr val="31538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s-E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Veracidad</a:t>
            </a:r>
          </a:p>
        </p:txBody>
      </p:sp>
      <p:sp>
        <p:nvSpPr>
          <p:cNvPr id="370" name="Shape 370"/>
          <p:cNvSpPr/>
          <p:nvPr/>
        </p:nvSpPr>
        <p:spPr>
          <a:xfrm>
            <a:off x="4728325" y="5280012"/>
            <a:ext cx="1732384" cy="399498"/>
          </a:xfrm>
          <a:prstGeom prst="ellipse">
            <a:avLst/>
          </a:prstGeom>
          <a:solidFill>
            <a:schemeClr val="accent5"/>
          </a:solidFill>
          <a:ln cap="flat" cmpd="sng" w="12700">
            <a:solidFill>
              <a:srgbClr val="31538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s-E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Velocidad</a:t>
            </a:r>
          </a:p>
        </p:txBody>
      </p:sp>
      <p:sp>
        <p:nvSpPr>
          <p:cNvPr id="371" name="Shape 371"/>
          <p:cNvSpPr/>
          <p:nvPr/>
        </p:nvSpPr>
        <p:spPr>
          <a:xfrm>
            <a:off x="5946476" y="5892157"/>
            <a:ext cx="1731262" cy="400758"/>
          </a:xfrm>
          <a:prstGeom prst="ellipse">
            <a:avLst/>
          </a:prstGeom>
          <a:solidFill>
            <a:schemeClr val="accent5"/>
          </a:solidFill>
          <a:ln cap="flat" cmpd="sng" w="12700">
            <a:solidFill>
              <a:srgbClr val="31538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s-E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Valor</a:t>
            </a:r>
          </a:p>
        </p:txBody>
      </p:sp>
      <p:sp>
        <p:nvSpPr>
          <p:cNvPr id="372" name="Shape 372"/>
          <p:cNvSpPr/>
          <p:nvPr/>
        </p:nvSpPr>
        <p:spPr>
          <a:xfrm>
            <a:off x="2388566" y="5278751"/>
            <a:ext cx="1731262" cy="400758"/>
          </a:xfrm>
          <a:prstGeom prst="ellipse">
            <a:avLst/>
          </a:prstGeom>
          <a:solidFill>
            <a:schemeClr val="accent5"/>
          </a:solidFill>
          <a:ln cap="flat" cmpd="sng" w="12700">
            <a:solidFill>
              <a:srgbClr val="31538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s-E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Volumen</a:t>
            </a:r>
          </a:p>
        </p:txBody>
      </p:sp>
      <p:sp>
        <p:nvSpPr>
          <p:cNvPr id="373" name="Shape 373"/>
          <p:cNvSpPr/>
          <p:nvPr/>
        </p:nvSpPr>
        <p:spPr>
          <a:xfrm>
            <a:off x="7069204" y="5278751"/>
            <a:ext cx="1731262" cy="400758"/>
          </a:xfrm>
          <a:prstGeom prst="ellipse">
            <a:avLst/>
          </a:prstGeom>
          <a:solidFill>
            <a:schemeClr val="accent5"/>
          </a:solidFill>
          <a:ln cap="flat" cmpd="sng" w="12700">
            <a:solidFill>
              <a:srgbClr val="31538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s-E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Variedad</a:t>
            </a:r>
          </a:p>
        </p:txBody>
      </p:sp>
      <p:sp>
        <p:nvSpPr>
          <p:cNvPr id="374" name="Shape 374"/>
          <p:cNvSpPr txBox="1"/>
          <p:nvPr>
            <p:ph idx="12" type="sldNum"/>
          </p:nvPr>
        </p:nvSpPr>
        <p:spPr>
          <a:xfrm>
            <a:off x="6096000" y="6356348"/>
            <a:ext cx="5207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Shape 722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Dudas, comentarios y noticias acerca del curso</a:t>
            </a: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Email: </a:t>
            </a:r>
            <a:r>
              <a:rPr b="0" i="0" lang="es-ES" sz="24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ibigdata@ibigdata.es</a:t>
            </a: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Twitter: </a:t>
            </a:r>
            <a:r>
              <a:rPr b="0" i="0" lang="es-ES" sz="24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@lucentialab</a:t>
            </a: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Página web del curso: </a:t>
            </a:r>
            <a:r>
              <a:rPr b="0" i="0" lang="es-ES" sz="24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http://ibigdata.es</a:t>
            </a: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Otras webs</a:t>
            </a: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Grupo de investigación Lucentia  </a:t>
            </a:r>
            <a:r>
              <a:rPr b="0" i="0" lang="es-ES" sz="24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http://www.lucentia.es/</a:t>
            </a: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Canal de YouTube   </a:t>
            </a:r>
            <a:r>
              <a:rPr b="0" i="0" lang="es-ES" sz="24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https://www.youtube.com/user/lucentialab</a:t>
            </a: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Plataforma UniMOOC  </a:t>
            </a:r>
            <a:r>
              <a:rPr b="0" i="0" lang="es-ES" sz="24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http://unimooc.com/</a:t>
            </a: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</a:p>
        </p:txBody>
      </p:sp>
      <p:sp>
        <p:nvSpPr>
          <p:cNvPr id="723" name="Shape 723"/>
          <p:cNvSpPr txBox="1"/>
          <p:nvPr>
            <p:ph type="title"/>
          </p:nvPr>
        </p:nvSpPr>
        <p:spPr>
          <a:xfrm>
            <a:off x="838200" y="0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SzPct val="25000"/>
              <a:buFont typeface="Calibri"/>
              <a:buNone/>
            </a:pPr>
            <a:r>
              <a:rPr b="1" i="0" lang="es-ES" sz="4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Contacto</a:t>
            </a:r>
          </a:p>
        </p:txBody>
      </p:sp>
      <p:sp>
        <p:nvSpPr>
          <p:cNvPr id="724" name="Shape 724"/>
          <p:cNvSpPr txBox="1"/>
          <p:nvPr>
            <p:ph idx="12" type="sldNum"/>
          </p:nvPr>
        </p:nvSpPr>
        <p:spPr>
          <a:xfrm>
            <a:off x="6096000" y="6356348"/>
            <a:ext cx="5207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 txBox="1"/>
          <p:nvPr>
            <p:ph idx="1" type="body"/>
          </p:nvPr>
        </p:nvSpPr>
        <p:spPr>
          <a:xfrm>
            <a:off x="838200" y="1825625"/>
            <a:ext cx="8151253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Aumento del </a:t>
            </a:r>
            <a:r>
              <a:rPr b="1" i="0" lang="es-ES" sz="2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Volumen</a:t>
            </a: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los datos disponibles para el análisis</a:t>
            </a:r>
          </a:p>
        </p:txBody>
      </p:sp>
      <p:sp>
        <p:nvSpPr>
          <p:cNvPr id="380" name="Shape 380"/>
          <p:cNvSpPr txBox="1"/>
          <p:nvPr>
            <p:ph type="title"/>
          </p:nvPr>
        </p:nvSpPr>
        <p:spPr>
          <a:xfrm>
            <a:off x="838200" y="0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SzPct val="25000"/>
              <a:buFont typeface="Calibri"/>
              <a:buNone/>
            </a:pPr>
            <a:r>
              <a:rPr b="1" i="0" lang="es-ES" sz="4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Volumen</a:t>
            </a:r>
          </a:p>
        </p:txBody>
      </p:sp>
      <p:grpSp>
        <p:nvGrpSpPr>
          <p:cNvPr id="381" name="Shape 381"/>
          <p:cNvGrpSpPr/>
          <p:nvPr/>
        </p:nvGrpSpPr>
        <p:grpSpPr>
          <a:xfrm>
            <a:off x="9205700" y="502460"/>
            <a:ext cx="2662725" cy="2315414"/>
            <a:chOff x="323570" y="0"/>
            <a:chExt cx="2662725" cy="2315414"/>
          </a:xfrm>
        </p:grpSpPr>
        <p:sp>
          <p:nvSpPr>
            <p:cNvPr id="382" name="Shape 382"/>
            <p:cNvSpPr/>
            <p:nvPr/>
          </p:nvSpPr>
          <p:spPr>
            <a:xfrm flipH="1" rot="10800000">
              <a:off x="323570" y="0"/>
              <a:ext cx="2315414" cy="2315414"/>
            </a:xfrm>
            <a:prstGeom prst="triangle">
              <a:avLst>
                <a:gd fmla="val 50000" name="adj"/>
              </a:avLst>
            </a:prstGeom>
            <a:gradFill>
              <a:gsLst>
                <a:gs pos="0">
                  <a:srgbClr val="F08B54"/>
                </a:gs>
                <a:gs pos="50000">
                  <a:srgbClr val="F67A26"/>
                </a:gs>
                <a:gs pos="100000">
                  <a:srgbClr val="E36A1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83" name="Shape 383"/>
            <p:cNvSpPr/>
            <p:nvPr/>
          </p:nvSpPr>
          <p:spPr>
            <a:xfrm>
              <a:off x="1481278" y="231766"/>
              <a:ext cx="1505018" cy="329222"/>
            </a:xfrm>
            <a:prstGeom prst="roundRect">
              <a:avLst>
                <a:gd fmla="val 16667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chemeClr val="accent3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84" name="Shape 384"/>
            <p:cNvSpPr txBox="1"/>
            <p:nvPr/>
          </p:nvSpPr>
          <p:spPr>
            <a:xfrm>
              <a:off x="1497349" y="247837"/>
              <a:ext cx="1472876" cy="2970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rIns="83800" tIns="838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s-ES" sz="2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10</a:t>
              </a:r>
              <a:r>
                <a:rPr baseline="30000" lang="es-ES" sz="2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18 Exabyte</a:t>
              </a:r>
            </a:p>
          </p:txBody>
        </p:sp>
        <p:sp>
          <p:nvSpPr>
            <p:cNvPr id="385" name="Shape 385"/>
            <p:cNvSpPr/>
            <p:nvPr/>
          </p:nvSpPr>
          <p:spPr>
            <a:xfrm>
              <a:off x="1481278" y="602143"/>
              <a:ext cx="1505018" cy="329222"/>
            </a:xfrm>
            <a:prstGeom prst="roundRect">
              <a:avLst>
                <a:gd fmla="val 16667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B38282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86" name="Shape 386"/>
            <p:cNvSpPr txBox="1"/>
            <p:nvPr/>
          </p:nvSpPr>
          <p:spPr>
            <a:xfrm>
              <a:off x="1497349" y="618214"/>
              <a:ext cx="1472876" cy="2970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rIns="83800" tIns="838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s-ES" sz="2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10</a:t>
              </a:r>
              <a:r>
                <a:rPr baseline="30000" lang="es-ES" sz="2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15 </a:t>
              </a:r>
              <a:r>
                <a:rPr baseline="30000" lang="es-ES" sz="2200">
                  <a:solidFill>
                    <a:srgbClr val="00B050"/>
                  </a:solidFill>
                  <a:latin typeface="Calibri"/>
                  <a:ea typeface="Calibri"/>
                  <a:cs typeface="Calibri"/>
                  <a:sym typeface="Calibri"/>
                </a:rPr>
                <a:t>Petabyte</a:t>
              </a:r>
            </a:p>
          </p:txBody>
        </p:sp>
        <p:sp>
          <p:nvSpPr>
            <p:cNvPr id="387" name="Shape 387"/>
            <p:cNvSpPr/>
            <p:nvPr/>
          </p:nvSpPr>
          <p:spPr>
            <a:xfrm>
              <a:off x="1481278" y="972519"/>
              <a:ext cx="1505018" cy="329222"/>
            </a:xfrm>
            <a:prstGeom prst="roundRect">
              <a:avLst>
                <a:gd fmla="val 16667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C85B5B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88" name="Shape 388"/>
            <p:cNvSpPr txBox="1"/>
            <p:nvPr/>
          </p:nvSpPr>
          <p:spPr>
            <a:xfrm>
              <a:off x="1497349" y="988590"/>
              <a:ext cx="1472876" cy="2970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rIns="83800" tIns="838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s-ES" sz="2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10</a:t>
              </a:r>
              <a:r>
                <a:rPr baseline="30000" lang="es-ES" sz="2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12 </a:t>
              </a:r>
              <a:r>
                <a:rPr baseline="30000" lang="es-ES" sz="220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Terabyte</a:t>
              </a:r>
            </a:p>
          </p:txBody>
        </p:sp>
        <p:sp>
          <p:nvSpPr>
            <p:cNvPr id="389" name="Shape 389"/>
            <p:cNvSpPr/>
            <p:nvPr/>
          </p:nvSpPr>
          <p:spPr>
            <a:xfrm>
              <a:off x="1481278" y="1342894"/>
              <a:ext cx="1505018" cy="329222"/>
            </a:xfrm>
            <a:prstGeom prst="roundRect">
              <a:avLst>
                <a:gd fmla="val 16667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E02F2F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90" name="Shape 390"/>
            <p:cNvSpPr txBox="1"/>
            <p:nvPr/>
          </p:nvSpPr>
          <p:spPr>
            <a:xfrm>
              <a:off x="1497349" y="1358965"/>
              <a:ext cx="1472876" cy="2970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rIns="83800" tIns="838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s-ES" sz="2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10</a:t>
              </a:r>
              <a:r>
                <a:rPr baseline="30000" lang="es-ES" sz="2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9   Gigabyte</a:t>
              </a:r>
            </a:p>
          </p:txBody>
        </p:sp>
        <p:sp>
          <p:nvSpPr>
            <p:cNvPr id="391" name="Shape 391"/>
            <p:cNvSpPr/>
            <p:nvPr/>
          </p:nvSpPr>
          <p:spPr>
            <a:xfrm>
              <a:off x="1481278" y="1713269"/>
              <a:ext cx="1505018" cy="329222"/>
            </a:xfrm>
            <a:prstGeom prst="roundRect">
              <a:avLst>
                <a:gd fmla="val 16667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FE0000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92" name="Shape 392"/>
            <p:cNvSpPr txBox="1"/>
            <p:nvPr/>
          </p:nvSpPr>
          <p:spPr>
            <a:xfrm>
              <a:off x="1497349" y="1729341"/>
              <a:ext cx="1472876" cy="2970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rIns="83800" tIns="838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s-ES" sz="2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10</a:t>
              </a:r>
              <a:r>
                <a:rPr baseline="30000" lang="es-ES" sz="2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6   Megabyte</a:t>
              </a:r>
            </a:p>
          </p:txBody>
        </p:sp>
      </p:grpSp>
      <p:sp>
        <p:nvSpPr>
          <p:cNvPr id="393" name="Shape 393"/>
          <p:cNvSpPr txBox="1"/>
          <p:nvPr>
            <p:ph idx="12" type="sldNum"/>
          </p:nvPr>
        </p:nvSpPr>
        <p:spPr>
          <a:xfrm>
            <a:off x="6096000" y="6356348"/>
            <a:ext cx="5207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 txBox="1"/>
          <p:nvPr>
            <p:ph idx="1" type="body"/>
          </p:nvPr>
        </p:nvSpPr>
        <p:spPr>
          <a:xfrm>
            <a:off x="838200" y="1825625"/>
            <a:ext cx="8151253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Aumento del </a:t>
            </a:r>
            <a:r>
              <a:rPr b="1" i="0" lang="es-ES" sz="2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Volumen</a:t>
            </a: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los datos disponibles para el análisis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 empresas que han adoptado Big Data gestionan desde unos pocos </a:t>
            </a:r>
            <a:r>
              <a:rPr b="0" i="0" lang="es-ES" sz="28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Terabytes</a:t>
            </a: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(10</a:t>
            </a:r>
            <a:r>
              <a:rPr b="0" baseline="3000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</a:t>
            </a: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Gb) hasta </a:t>
            </a:r>
            <a:r>
              <a:rPr b="0" i="0" lang="es-ES" sz="2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Petabytes</a:t>
            </a: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(10</a:t>
            </a:r>
            <a:r>
              <a:rPr b="0" baseline="3000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</p:txBody>
      </p:sp>
      <p:sp>
        <p:nvSpPr>
          <p:cNvPr id="399" name="Shape 399"/>
          <p:cNvSpPr txBox="1"/>
          <p:nvPr>
            <p:ph type="title"/>
          </p:nvPr>
        </p:nvSpPr>
        <p:spPr>
          <a:xfrm>
            <a:off x="838200" y="0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SzPct val="25000"/>
              <a:buFont typeface="Calibri"/>
              <a:buNone/>
            </a:pPr>
            <a:r>
              <a:rPr b="1" i="0" lang="es-ES" sz="4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Volumen</a:t>
            </a:r>
          </a:p>
        </p:txBody>
      </p:sp>
      <p:grpSp>
        <p:nvGrpSpPr>
          <p:cNvPr id="400" name="Shape 400"/>
          <p:cNvGrpSpPr/>
          <p:nvPr/>
        </p:nvGrpSpPr>
        <p:grpSpPr>
          <a:xfrm>
            <a:off x="9205700" y="502460"/>
            <a:ext cx="2662725" cy="2315414"/>
            <a:chOff x="323570" y="0"/>
            <a:chExt cx="2662725" cy="2315414"/>
          </a:xfrm>
        </p:grpSpPr>
        <p:sp>
          <p:nvSpPr>
            <p:cNvPr id="401" name="Shape 401"/>
            <p:cNvSpPr/>
            <p:nvPr/>
          </p:nvSpPr>
          <p:spPr>
            <a:xfrm flipH="1" rot="10800000">
              <a:off x="323570" y="0"/>
              <a:ext cx="2315414" cy="2315414"/>
            </a:xfrm>
            <a:prstGeom prst="triangle">
              <a:avLst>
                <a:gd fmla="val 50000" name="adj"/>
              </a:avLst>
            </a:prstGeom>
            <a:gradFill>
              <a:gsLst>
                <a:gs pos="0">
                  <a:srgbClr val="F08B54"/>
                </a:gs>
                <a:gs pos="50000">
                  <a:srgbClr val="F67A26"/>
                </a:gs>
                <a:gs pos="100000">
                  <a:srgbClr val="E36A1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02" name="Shape 402"/>
            <p:cNvSpPr/>
            <p:nvPr/>
          </p:nvSpPr>
          <p:spPr>
            <a:xfrm>
              <a:off x="1481278" y="231766"/>
              <a:ext cx="1505018" cy="329222"/>
            </a:xfrm>
            <a:prstGeom prst="roundRect">
              <a:avLst>
                <a:gd fmla="val 16667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chemeClr val="accent3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03" name="Shape 403"/>
            <p:cNvSpPr txBox="1"/>
            <p:nvPr/>
          </p:nvSpPr>
          <p:spPr>
            <a:xfrm>
              <a:off x="1497349" y="247837"/>
              <a:ext cx="1472876" cy="2970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rIns="83800" tIns="838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s-ES" sz="2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10</a:t>
              </a:r>
              <a:r>
                <a:rPr baseline="30000" lang="es-ES" sz="2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18 Exabyte</a:t>
              </a:r>
            </a:p>
          </p:txBody>
        </p:sp>
        <p:sp>
          <p:nvSpPr>
            <p:cNvPr id="404" name="Shape 404"/>
            <p:cNvSpPr/>
            <p:nvPr/>
          </p:nvSpPr>
          <p:spPr>
            <a:xfrm>
              <a:off x="1481278" y="602143"/>
              <a:ext cx="1505018" cy="329222"/>
            </a:xfrm>
            <a:prstGeom prst="roundRect">
              <a:avLst>
                <a:gd fmla="val 16667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B38282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05" name="Shape 405"/>
            <p:cNvSpPr txBox="1"/>
            <p:nvPr/>
          </p:nvSpPr>
          <p:spPr>
            <a:xfrm>
              <a:off x="1497349" y="618214"/>
              <a:ext cx="1472876" cy="2970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rIns="83800" tIns="838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s-ES" sz="2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10</a:t>
              </a:r>
              <a:r>
                <a:rPr baseline="30000" lang="es-ES" sz="2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15 </a:t>
              </a:r>
              <a:r>
                <a:rPr baseline="30000" lang="es-ES" sz="2200">
                  <a:solidFill>
                    <a:srgbClr val="00B050"/>
                  </a:solidFill>
                  <a:latin typeface="Calibri"/>
                  <a:ea typeface="Calibri"/>
                  <a:cs typeface="Calibri"/>
                  <a:sym typeface="Calibri"/>
                </a:rPr>
                <a:t>Petabyte</a:t>
              </a:r>
            </a:p>
          </p:txBody>
        </p:sp>
        <p:sp>
          <p:nvSpPr>
            <p:cNvPr id="406" name="Shape 406"/>
            <p:cNvSpPr/>
            <p:nvPr/>
          </p:nvSpPr>
          <p:spPr>
            <a:xfrm>
              <a:off x="1481278" y="972519"/>
              <a:ext cx="1505018" cy="329222"/>
            </a:xfrm>
            <a:prstGeom prst="roundRect">
              <a:avLst>
                <a:gd fmla="val 16667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C85B5B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07" name="Shape 407"/>
            <p:cNvSpPr txBox="1"/>
            <p:nvPr/>
          </p:nvSpPr>
          <p:spPr>
            <a:xfrm>
              <a:off x="1497349" y="988590"/>
              <a:ext cx="1472876" cy="2970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rIns="83800" tIns="838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s-ES" sz="2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10</a:t>
              </a:r>
              <a:r>
                <a:rPr baseline="30000" lang="es-ES" sz="2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12 </a:t>
              </a:r>
              <a:r>
                <a:rPr baseline="30000" lang="es-ES" sz="220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Terabyte</a:t>
              </a:r>
            </a:p>
          </p:txBody>
        </p:sp>
        <p:sp>
          <p:nvSpPr>
            <p:cNvPr id="408" name="Shape 408"/>
            <p:cNvSpPr/>
            <p:nvPr/>
          </p:nvSpPr>
          <p:spPr>
            <a:xfrm>
              <a:off x="1481278" y="1342894"/>
              <a:ext cx="1505018" cy="329222"/>
            </a:xfrm>
            <a:prstGeom prst="roundRect">
              <a:avLst>
                <a:gd fmla="val 16667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E02F2F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09" name="Shape 409"/>
            <p:cNvSpPr txBox="1"/>
            <p:nvPr/>
          </p:nvSpPr>
          <p:spPr>
            <a:xfrm>
              <a:off x="1497349" y="1358965"/>
              <a:ext cx="1472876" cy="2970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rIns="83800" tIns="838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s-ES" sz="2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10</a:t>
              </a:r>
              <a:r>
                <a:rPr baseline="30000" lang="es-ES" sz="2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9   Gigabyte</a:t>
              </a:r>
            </a:p>
          </p:txBody>
        </p:sp>
        <p:sp>
          <p:nvSpPr>
            <p:cNvPr id="410" name="Shape 410"/>
            <p:cNvSpPr/>
            <p:nvPr/>
          </p:nvSpPr>
          <p:spPr>
            <a:xfrm>
              <a:off x="1481278" y="1713269"/>
              <a:ext cx="1505018" cy="329222"/>
            </a:xfrm>
            <a:prstGeom prst="roundRect">
              <a:avLst>
                <a:gd fmla="val 16667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FE0000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11" name="Shape 411"/>
            <p:cNvSpPr txBox="1"/>
            <p:nvPr/>
          </p:nvSpPr>
          <p:spPr>
            <a:xfrm>
              <a:off x="1497349" y="1729341"/>
              <a:ext cx="1472876" cy="2970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rIns="83800" tIns="838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s-ES" sz="2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10</a:t>
              </a:r>
              <a:r>
                <a:rPr baseline="30000" lang="es-ES" sz="2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6   Megabyte</a:t>
              </a:r>
            </a:p>
          </p:txBody>
        </p:sp>
      </p:grpSp>
      <p:sp>
        <p:nvSpPr>
          <p:cNvPr id="412" name="Shape 412"/>
          <p:cNvSpPr txBox="1"/>
          <p:nvPr>
            <p:ph idx="12" type="sldNum"/>
          </p:nvPr>
        </p:nvSpPr>
        <p:spPr>
          <a:xfrm>
            <a:off x="6096000" y="6356348"/>
            <a:ext cx="5207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 txBox="1"/>
          <p:nvPr>
            <p:ph idx="1" type="body"/>
          </p:nvPr>
        </p:nvSpPr>
        <p:spPr>
          <a:xfrm>
            <a:off x="838200" y="1825625"/>
            <a:ext cx="8151253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Aumento del </a:t>
            </a:r>
            <a:r>
              <a:rPr b="1" i="0" lang="es-ES" sz="2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Volumen</a:t>
            </a: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los datos disponibles para el análisis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 empresas que han adoptado Big Data gestionan desde unos pocos </a:t>
            </a:r>
            <a:r>
              <a:rPr b="0" i="0" lang="es-ES" sz="28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Terabytes</a:t>
            </a: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(10</a:t>
            </a:r>
            <a:r>
              <a:rPr b="0" baseline="3000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</a:t>
            </a: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Gb) hasta </a:t>
            </a:r>
            <a:r>
              <a:rPr b="0" i="0" lang="es-ES" sz="2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Petabytes</a:t>
            </a: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(10</a:t>
            </a:r>
            <a:r>
              <a:rPr b="0" baseline="3000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Muchas de ellas ya superan los </a:t>
            </a:r>
            <a:r>
              <a:rPr b="1" i="0" lang="es-ES" sz="2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10 Terabytes</a:t>
            </a: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tres años lo habitual será &gt;= 100 Terabytes</a:t>
            </a:r>
          </a:p>
        </p:txBody>
      </p:sp>
      <p:sp>
        <p:nvSpPr>
          <p:cNvPr id="418" name="Shape 418"/>
          <p:cNvSpPr txBox="1"/>
          <p:nvPr>
            <p:ph type="title"/>
          </p:nvPr>
        </p:nvSpPr>
        <p:spPr>
          <a:xfrm>
            <a:off x="838200" y="0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SzPct val="25000"/>
              <a:buFont typeface="Calibri"/>
              <a:buNone/>
            </a:pPr>
            <a:r>
              <a:rPr b="1" i="0" lang="es-ES" sz="4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Volumen</a:t>
            </a:r>
          </a:p>
        </p:txBody>
      </p:sp>
      <p:sp>
        <p:nvSpPr>
          <p:cNvPr id="419" name="Shape 419"/>
          <p:cNvSpPr txBox="1"/>
          <p:nvPr/>
        </p:nvSpPr>
        <p:spPr>
          <a:xfrm>
            <a:off x="3551201" y="4683296"/>
            <a:ext cx="3300184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s-ES" sz="7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X 10 </a:t>
            </a:r>
          </a:p>
        </p:txBody>
      </p:sp>
      <p:grpSp>
        <p:nvGrpSpPr>
          <p:cNvPr id="420" name="Shape 420"/>
          <p:cNvGrpSpPr/>
          <p:nvPr/>
        </p:nvGrpSpPr>
        <p:grpSpPr>
          <a:xfrm>
            <a:off x="9205700" y="502460"/>
            <a:ext cx="2662725" cy="2315414"/>
            <a:chOff x="323570" y="0"/>
            <a:chExt cx="2662725" cy="2315414"/>
          </a:xfrm>
        </p:grpSpPr>
        <p:sp>
          <p:nvSpPr>
            <p:cNvPr id="421" name="Shape 421"/>
            <p:cNvSpPr/>
            <p:nvPr/>
          </p:nvSpPr>
          <p:spPr>
            <a:xfrm flipH="1" rot="10800000">
              <a:off x="323570" y="0"/>
              <a:ext cx="2315414" cy="2315414"/>
            </a:xfrm>
            <a:prstGeom prst="triangle">
              <a:avLst>
                <a:gd fmla="val 50000" name="adj"/>
              </a:avLst>
            </a:prstGeom>
            <a:gradFill>
              <a:gsLst>
                <a:gs pos="0">
                  <a:srgbClr val="F08B54"/>
                </a:gs>
                <a:gs pos="50000">
                  <a:srgbClr val="F67A26"/>
                </a:gs>
                <a:gs pos="100000">
                  <a:srgbClr val="E36A1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22" name="Shape 422"/>
            <p:cNvSpPr/>
            <p:nvPr/>
          </p:nvSpPr>
          <p:spPr>
            <a:xfrm>
              <a:off x="1481278" y="231766"/>
              <a:ext cx="1505018" cy="329222"/>
            </a:xfrm>
            <a:prstGeom prst="roundRect">
              <a:avLst>
                <a:gd fmla="val 16667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chemeClr val="accent3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23" name="Shape 423"/>
            <p:cNvSpPr txBox="1"/>
            <p:nvPr/>
          </p:nvSpPr>
          <p:spPr>
            <a:xfrm>
              <a:off x="1497349" y="247837"/>
              <a:ext cx="1472876" cy="2970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rIns="83800" tIns="838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s-ES" sz="2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10</a:t>
              </a:r>
              <a:r>
                <a:rPr baseline="30000" lang="es-ES" sz="2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18 Exabyte</a:t>
              </a:r>
            </a:p>
          </p:txBody>
        </p:sp>
        <p:sp>
          <p:nvSpPr>
            <p:cNvPr id="424" name="Shape 424"/>
            <p:cNvSpPr/>
            <p:nvPr/>
          </p:nvSpPr>
          <p:spPr>
            <a:xfrm>
              <a:off x="1481278" y="602143"/>
              <a:ext cx="1505018" cy="329222"/>
            </a:xfrm>
            <a:prstGeom prst="roundRect">
              <a:avLst>
                <a:gd fmla="val 16667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B38282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25" name="Shape 425"/>
            <p:cNvSpPr txBox="1"/>
            <p:nvPr/>
          </p:nvSpPr>
          <p:spPr>
            <a:xfrm>
              <a:off x="1497349" y="618214"/>
              <a:ext cx="1472876" cy="2970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rIns="83800" tIns="838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s-ES" sz="2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10</a:t>
              </a:r>
              <a:r>
                <a:rPr baseline="30000" lang="es-ES" sz="2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15 </a:t>
              </a:r>
              <a:r>
                <a:rPr baseline="30000" lang="es-ES" sz="2200">
                  <a:solidFill>
                    <a:srgbClr val="00B050"/>
                  </a:solidFill>
                  <a:latin typeface="Calibri"/>
                  <a:ea typeface="Calibri"/>
                  <a:cs typeface="Calibri"/>
                  <a:sym typeface="Calibri"/>
                </a:rPr>
                <a:t>Petabyte</a:t>
              </a:r>
            </a:p>
          </p:txBody>
        </p:sp>
        <p:sp>
          <p:nvSpPr>
            <p:cNvPr id="426" name="Shape 426"/>
            <p:cNvSpPr/>
            <p:nvPr/>
          </p:nvSpPr>
          <p:spPr>
            <a:xfrm>
              <a:off x="1481278" y="972519"/>
              <a:ext cx="1505018" cy="329222"/>
            </a:xfrm>
            <a:prstGeom prst="roundRect">
              <a:avLst>
                <a:gd fmla="val 16667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C85B5B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27" name="Shape 427"/>
            <p:cNvSpPr txBox="1"/>
            <p:nvPr/>
          </p:nvSpPr>
          <p:spPr>
            <a:xfrm>
              <a:off x="1497349" y="988590"/>
              <a:ext cx="1472876" cy="2970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rIns="83800" tIns="838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s-ES" sz="2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10</a:t>
              </a:r>
              <a:r>
                <a:rPr baseline="30000" lang="es-ES" sz="2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12 </a:t>
              </a:r>
              <a:r>
                <a:rPr baseline="30000" lang="es-ES" sz="220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Terabyte</a:t>
              </a:r>
            </a:p>
          </p:txBody>
        </p:sp>
        <p:sp>
          <p:nvSpPr>
            <p:cNvPr id="428" name="Shape 428"/>
            <p:cNvSpPr/>
            <p:nvPr/>
          </p:nvSpPr>
          <p:spPr>
            <a:xfrm>
              <a:off x="1481278" y="1342894"/>
              <a:ext cx="1505018" cy="329222"/>
            </a:xfrm>
            <a:prstGeom prst="roundRect">
              <a:avLst>
                <a:gd fmla="val 16667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E02F2F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29" name="Shape 429"/>
            <p:cNvSpPr txBox="1"/>
            <p:nvPr/>
          </p:nvSpPr>
          <p:spPr>
            <a:xfrm>
              <a:off x="1497349" y="1358965"/>
              <a:ext cx="1472876" cy="2970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rIns="83800" tIns="838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s-ES" sz="2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10</a:t>
              </a:r>
              <a:r>
                <a:rPr baseline="30000" lang="es-ES" sz="2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9   Gigabyte</a:t>
              </a:r>
            </a:p>
          </p:txBody>
        </p:sp>
        <p:sp>
          <p:nvSpPr>
            <p:cNvPr id="430" name="Shape 430"/>
            <p:cNvSpPr/>
            <p:nvPr/>
          </p:nvSpPr>
          <p:spPr>
            <a:xfrm>
              <a:off x="1481278" y="1713269"/>
              <a:ext cx="1505018" cy="329222"/>
            </a:xfrm>
            <a:prstGeom prst="roundRect">
              <a:avLst>
                <a:gd fmla="val 16667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FE0000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31" name="Shape 431"/>
            <p:cNvSpPr txBox="1"/>
            <p:nvPr/>
          </p:nvSpPr>
          <p:spPr>
            <a:xfrm>
              <a:off x="1497349" y="1729341"/>
              <a:ext cx="1472876" cy="2970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rIns="83800" tIns="838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s-ES" sz="2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10</a:t>
              </a:r>
              <a:r>
                <a:rPr baseline="30000" lang="es-ES" sz="2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6   Megabyte</a:t>
              </a:r>
            </a:p>
          </p:txBody>
        </p:sp>
      </p:grpSp>
      <p:sp>
        <p:nvSpPr>
          <p:cNvPr id="432" name="Shape 432"/>
          <p:cNvSpPr txBox="1"/>
          <p:nvPr>
            <p:ph idx="12" type="sldNum"/>
          </p:nvPr>
        </p:nvSpPr>
        <p:spPr>
          <a:xfrm>
            <a:off x="6096000" y="6356348"/>
            <a:ext cx="5207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 txBox="1"/>
          <p:nvPr>
            <p:ph idx="1" type="body"/>
          </p:nvPr>
        </p:nvSpPr>
        <p:spPr>
          <a:xfrm>
            <a:off x="838200" y="1574425"/>
            <a:ext cx="9722223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 embargo, el Volumen no es lo más importante...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Shape 439"/>
          <p:cNvSpPr txBox="1"/>
          <p:nvPr>
            <p:ph type="title"/>
          </p:nvPr>
        </p:nvSpPr>
        <p:spPr>
          <a:xfrm>
            <a:off x="838200" y="0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SzPct val="25000"/>
              <a:buFont typeface="Calibri"/>
              <a:buNone/>
            </a:pPr>
            <a:r>
              <a:rPr b="1" i="0" lang="es-ES" sz="4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Volumen</a:t>
            </a:r>
          </a:p>
        </p:txBody>
      </p:sp>
      <p:pic>
        <p:nvPicPr>
          <p:cNvPr id="440" name="Shape 4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4387512"/>
            <a:ext cx="747432" cy="972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Shape 4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2317" y="3746644"/>
            <a:ext cx="747432" cy="972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Shape 4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36033" y="4387512"/>
            <a:ext cx="747432" cy="972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Shape 4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10334" y="4387510"/>
            <a:ext cx="747432" cy="972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Shape 4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8168" y="4387510"/>
            <a:ext cx="747432" cy="972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Shape 4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82469" y="4394173"/>
            <a:ext cx="747432" cy="972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Shape 4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23184" y="3776944"/>
            <a:ext cx="747432" cy="972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Shape 4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92876" y="3728605"/>
            <a:ext cx="747432" cy="972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Shape 4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53743" y="3783607"/>
            <a:ext cx="747432" cy="972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Shape 4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36033" y="2968297"/>
            <a:ext cx="747432" cy="972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Shape 4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6900" y="2998597"/>
            <a:ext cx="747432" cy="972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Shape 4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66592" y="2950257"/>
            <a:ext cx="747432" cy="972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Shape 4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71161" y="2375764"/>
            <a:ext cx="747432" cy="972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Shape 4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32028" y="2406064"/>
            <a:ext cx="747432" cy="972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Shape 4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57510" y="3792021"/>
            <a:ext cx="876614" cy="769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Shape 45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33903" y="3433987"/>
            <a:ext cx="681045" cy="1210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Shape 4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96693" y="4127448"/>
            <a:ext cx="681045" cy="1210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Shape 4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252082" y="3304358"/>
            <a:ext cx="681045" cy="1210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Shape 45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176728" y="2646834"/>
            <a:ext cx="663152" cy="1178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Shape 45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695381" y="3939914"/>
            <a:ext cx="602454" cy="1071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Shape 46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748499" y="3037043"/>
            <a:ext cx="578578" cy="1028584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Shape 461"/>
          <p:cNvSpPr txBox="1"/>
          <p:nvPr/>
        </p:nvSpPr>
        <p:spPr>
          <a:xfrm>
            <a:off x="1289573" y="5556432"/>
            <a:ext cx="209417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</a:t>
            </a:r>
            <a:r>
              <a:rPr lang="es-ES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Terabyte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texto</a:t>
            </a:r>
          </a:p>
        </p:txBody>
      </p:sp>
      <p:grpSp>
        <p:nvGrpSpPr>
          <p:cNvPr id="462" name="Shape 462"/>
          <p:cNvGrpSpPr/>
          <p:nvPr/>
        </p:nvGrpSpPr>
        <p:grpSpPr>
          <a:xfrm>
            <a:off x="9205700" y="502460"/>
            <a:ext cx="2662725" cy="2315414"/>
            <a:chOff x="323570" y="0"/>
            <a:chExt cx="2662725" cy="2315414"/>
          </a:xfrm>
        </p:grpSpPr>
        <p:sp>
          <p:nvSpPr>
            <p:cNvPr id="463" name="Shape 463"/>
            <p:cNvSpPr/>
            <p:nvPr/>
          </p:nvSpPr>
          <p:spPr>
            <a:xfrm flipH="1" rot="10800000">
              <a:off x="323570" y="0"/>
              <a:ext cx="2315414" cy="2315414"/>
            </a:xfrm>
            <a:prstGeom prst="triangle">
              <a:avLst>
                <a:gd fmla="val 50000" name="adj"/>
              </a:avLst>
            </a:prstGeom>
            <a:gradFill>
              <a:gsLst>
                <a:gs pos="0">
                  <a:srgbClr val="F08B54"/>
                </a:gs>
                <a:gs pos="50000">
                  <a:srgbClr val="F67A26"/>
                </a:gs>
                <a:gs pos="100000">
                  <a:srgbClr val="E36A1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64" name="Shape 464"/>
            <p:cNvSpPr/>
            <p:nvPr/>
          </p:nvSpPr>
          <p:spPr>
            <a:xfrm>
              <a:off x="1481278" y="231766"/>
              <a:ext cx="1505018" cy="329222"/>
            </a:xfrm>
            <a:prstGeom prst="roundRect">
              <a:avLst>
                <a:gd fmla="val 16667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chemeClr val="accent3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65" name="Shape 465"/>
            <p:cNvSpPr txBox="1"/>
            <p:nvPr/>
          </p:nvSpPr>
          <p:spPr>
            <a:xfrm>
              <a:off x="1497349" y="247837"/>
              <a:ext cx="1472876" cy="2970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rIns="83800" tIns="838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s-ES" sz="2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10</a:t>
              </a:r>
              <a:r>
                <a:rPr baseline="30000" lang="es-ES" sz="2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18 Exabyte</a:t>
              </a:r>
            </a:p>
          </p:txBody>
        </p:sp>
        <p:sp>
          <p:nvSpPr>
            <p:cNvPr id="466" name="Shape 466"/>
            <p:cNvSpPr/>
            <p:nvPr/>
          </p:nvSpPr>
          <p:spPr>
            <a:xfrm>
              <a:off x="1481278" y="602143"/>
              <a:ext cx="1505018" cy="329222"/>
            </a:xfrm>
            <a:prstGeom prst="roundRect">
              <a:avLst>
                <a:gd fmla="val 16667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B38282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67" name="Shape 467"/>
            <p:cNvSpPr txBox="1"/>
            <p:nvPr/>
          </p:nvSpPr>
          <p:spPr>
            <a:xfrm>
              <a:off x="1497349" y="618214"/>
              <a:ext cx="1472876" cy="2970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rIns="83800" tIns="838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s-ES" sz="2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10</a:t>
              </a:r>
              <a:r>
                <a:rPr baseline="30000" lang="es-ES" sz="2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15 </a:t>
              </a:r>
              <a:r>
                <a:rPr baseline="30000" lang="es-ES" sz="2200">
                  <a:solidFill>
                    <a:srgbClr val="00B050"/>
                  </a:solidFill>
                  <a:latin typeface="Calibri"/>
                  <a:ea typeface="Calibri"/>
                  <a:cs typeface="Calibri"/>
                  <a:sym typeface="Calibri"/>
                </a:rPr>
                <a:t>Petabyte</a:t>
              </a:r>
            </a:p>
          </p:txBody>
        </p:sp>
        <p:sp>
          <p:nvSpPr>
            <p:cNvPr id="468" name="Shape 468"/>
            <p:cNvSpPr/>
            <p:nvPr/>
          </p:nvSpPr>
          <p:spPr>
            <a:xfrm>
              <a:off x="1481278" y="972519"/>
              <a:ext cx="1505018" cy="329222"/>
            </a:xfrm>
            <a:prstGeom prst="roundRect">
              <a:avLst>
                <a:gd fmla="val 16667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C85B5B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69" name="Shape 469"/>
            <p:cNvSpPr txBox="1"/>
            <p:nvPr/>
          </p:nvSpPr>
          <p:spPr>
            <a:xfrm>
              <a:off x="1497349" y="988590"/>
              <a:ext cx="1472876" cy="2970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rIns="83800" tIns="838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s-ES" sz="2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10</a:t>
              </a:r>
              <a:r>
                <a:rPr baseline="30000" lang="es-ES" sz="2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12 </a:t>
              </a:r>
              <a:r>
                <a:rPr baseline="30000" lang="es-ES" sz="220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Terabyte</a:t>
              </a:r>
            </a:p>
          </p:txBody>
        </p:sp>
        <p:sp>
          <p:nvSpPr>
            <p:cNvPr id="470" name="Shape 470"/>
            <p:cNvSpPr/>
            <p:nvPr/>
          </p:nvSpPr>
          <p:spPr>
            <a:xfrm>
              <a:off x="1481278" y="1342894"/>
              <a:ext cx="1505018" cy="329222"/>
            </a:xfrm>
            <a:prstGeom prst="roundRect">
              <a:avLst>
                <a:gd fmla="val 16667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E02F2F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71" name="Shape 471"/>
            <p:cNvSpPr txBox="1"/>
            <p:nvPr/>
          </p:nvSpPr>
          <p:spPr>
            <a:xfrm>
              <a:off x="1497349" y="1358965"/>
              <a:ext cx="1472876" cy="2970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rIns="83800" tIns="838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s-ES" sz="2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10</a:t>
              </a:r>
              <a:r>
                <a:rPr baseline="30000" lang="es-ES" sz="2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9   </a:t>
              </a:r>
              <a:r>
                <a:rPr baseline="30000" lang="es-ES" sz="2200">
                  <a:solidFill>
                    <a:srgbClr val="7030A0"/>
                  </a:solidFill>
                  <a:latin typeface="Calibri"/>
                  <a:ea typeface="Calibri"/>
                  <a:cs typeface="Calibri"/>
                  <a:sym typeface="Calibri"/>
                </a:rPr>
                <a:t>Gigabyte</a:t>
              </a:r>
            </a:p>
          </p:txBody>
        </p:sp>
        <p:sp>
          <p:nvSpPr>
            <p:cNvPr id="472" name="Shape 472"/>
            <p:cNvSpPr/>
            <p:nvPr/>
          </p:nvSpPr>
          <p:spPr>
            <a:xfrm>
              <a:off x="1481278" y="1713269"/>
              <a:ext cx="1505018" cy="329222"/>
            </a:xfrm>
            <a:prstGeom prst="roundRect">
              <a:avLst>
                <a:gd fmla="val 16667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FE0000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73" name="Shape 473"/>
            <p:cNvSpPr txBox="1"/>
            <p:nvPr/>
          </p:nvSpPr>
          <p:spPr>
            <a:xfrm>
              <a:off x="1497349" y="1729341"/>
              <a:ext cx="1472876" cy="2970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rIns="83800" tIns="838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s-ES" sz="2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10</a:t>
              </a:r>
              <a:r>
                <a:rPr baseline="30000" lang="es-ES" sz="2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6   Megabyte</a:t>
              </a:r>
            </a:p>
          </p:txBody>
        </p:sp>
      </p:grpSp>
      <p:sp>
        <p:nvSpPr>
          <p:cNvPr id="474" name="Shape 474"/>
          <p:cNvSpPr txBox="1"/>
          <p:nvPr/>
        </p:nvSpPr>
        <p:spPr>
          <a:xfrm>
            <a:off x="5915914" y="5556432"/>
            <a:ext cx="335338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</a:t>
            </a:r>
            <a:r>
              <a:rPr lang="es-ES" sz="1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Gigabyte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imágenes médicas</a:t>
            </a:r>
          </a:p>
        </p:txBody>
      </p:sp>
      <p:sp>
        <p:nvSpPr>
          <p:cNvPr id="475" name="Shape 475"/>
          <p:cNvSpPr/>
          <p:nvPr/>
        </p:nvSpPr>
        <p:spPr>
          <a:xfrm>
            <a:off x="4631141" y="3676455"/>
            <a:ext cx="1111623" cy="778347"/>
          </a:xfrm>
          <a:prstGeom prst="mathNotEqual">
            <a:avLst>
              <a:gd fmla="val 23520" name="adj1"/>
              <a:gd fmla="val 6600000" name="adj2"/>
              <a:gd fmla="val 11760" name="adj3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" name="Shape 476"/>
          <p:cNvSpPr txBox="1"/>
          <p:nvPr>
            <p:ph idx="12" type="sldNum"/>
          </p:nvPr>
        </p:nvSpPr>
        <p:spPr>
          <a:xfrm>
            <a:off x="6096000" y="6356348"/>
            <a:ext cx="5207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 txBox="1"/>
          <p:nvPr>
            <p:ph idx="1" type="body"/>
          </p:nvPr>
        </p:nvSpPr>
        <p:spPr>
          <a:xfrm>
            <a:off x="838200" y="1574425"/>
            <a:ext cx="9722223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la hora de valorar el Volumen de los datos hemos de tener en cuenta otros factores...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Shape 483"/>
          <p:cNvSpPr txBox="1"/>
          <p:nvPr>
            <p:ph type="title"/>
          </p:nvPr>
        </p:nvSpPr>
        <p:spPr>
          <a:xfrm>
            <a:off x="838200" y="0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SzPct val="25000"/>
              <a:buFont typeface="Calibri"/>
              <a:buNone/>
            </a:pPr>
            <a:r>
              <a:rPr b="1" i="0" lang="es-ES" sz="4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Volumen</a:t>
            </a:r>
          </a:p>
        </p:txBody>
      </p:sp>
      <p:pic>
        <p:nvPicPr>
          <p:cNvPr id="484" name="Shape 4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87432" y="1961583"/>
            <a:ext cx="4762872" cy="4337615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Shape 485"/>
          <p:cNvSpPr txBox="1"/>
          <p:nvPr>
            <p:ph idx="12" type="sldNum"/>
          </p:nvPr>
        </p:nvSpPr>
        <p:spPr>
          <a:xfrm>
            <a:off x="6096000" y="6356348"/>
            <a:ext cx="5207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Shape 491"/>
          <p:cNvSpPr txBox="1"/>
          <p:nvPr>
            <p:ph idx="1" type="body"/>
          </p:nvPr>
        </p:nvSpPr>
        <p:spPr>
          <a:xfrm>
            <a:off x="838200" y="1812471"/>
            <a:ext cx="7772400" cy="43644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Incremento de la </a:t>
            </a:r>
            <a:r>
              <a:rPr b="1" i="0" lang="es-ES" sz="2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Velocidad</a:t>
            </a: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 que se generan y se distribuyen los datos en las fuentes</a:t>
            </a: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una de las razones del incremento del volumen de datos</a:t>
            </a: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2" name="Shape 492"/>
          <p:cNvSpPr txBox="1"/>
          <p:nvPr>
            <p:ph type="title"/>
          </p:nvPr>
        </p:nvSpPr>
        <p:spPr>
          <a:xfrm>
            <a:off x="838200" y="0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SzPct val="25000"/>
              <a:buFont typeface="Calibri"/>
              <a:buNone/>
            </a:pPr>
            <a:r>
              <a:rPr b="1" i="0" lang="es-ES" sz="4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Velocidad</a:t>
            </a:r>
          </a:p>
        </p:txBody>
      </p:sp>
      <p:pic>
        <p:nvPicPr>
          <p:cNvPr id="493" name="Shape 4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11002" y="813900"/>
            <a:ext cx="1842797" cy="1382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4" name="Shape 49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70267" y="3041700"/>
            <a:ext cx="1683531" cy="1382097"/>
          </a:xfrm>
          <a:prstGeom prst="rect">
            <a:avLst/>
          </a:prstGeom>
          <a:noFill/>
          <a:ln>
            <a:noFill/>
          </a:ln>
        </p:spPr>
      </p:pic>
      <p:sp>
        <p:nvSpPr>
          <p:cNvPr id="495" name="Shape 495"/>
          <p:cNvSpPr/>
          <p:nvPr/>
        </p:nvSpPr>
        <p:spPr>
          <a:xfrm>
            <a:off x="8908400" y="4440189"/>
            <a:ext cx="3048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s-E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Twitter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s-ES" sz="18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100.000 tweets / min </a:t>
            </a:r>
          </a:p>
        </p:txBody>
      </p:sp>
      <p:sp>
        <p:nvSpPr>
          <p:cNvPr id="496" name="Shape 496"/>
          <p:cNvSpPr txBox="1"/>
          <p:nvPr/>
        </p:nvSpPr>
        <p:spPr>
          <a:xfrm>
            <a:off x="9313482" y="2215983"/>
            <a:ext cx="223783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s-E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Telescopio SKA    </a:t>
            </a:r>
          </a:p>
          <a:p>
            <a:pPr indent="0" lvl="0" marL="0" marR="0" rtl="0" algn="ctr">
              <a:spcBef>
                <a:spcPts val="0"/>
              </a:spcBef>
              <a:buClr>
                <a:srgbClr val="7030A0"/>
              </a:buClr>
              <a:buSzPct val="25000"/>
              <a:buFont typeface="Arial"/>
              <a:buNone/>
            </a:pPr>
            <a:r>
              <a:rPr lang="es-ES" sz="18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10 Petabytes / hora</a:t>
            </a:r>
          </a:p>
        </p:txBody>
      </p:sp>
      <p:sp>
        <p:nvSpPr>
          <p:cNvPr id="497" name="Shape 497"/>
          <p:cNvSpPr txBox="1"/>
          <p:nvPr>
            <p:ph idx="12" type="sldNum"/>
          </p:nvPr>
        </p:nvSpPr>
        <p:spPr>
          <a:xfrm>
            <a:off x="6096000" y="6356348"/>
            <a:ext cx="5207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TemaDiapositivasPowerPoint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OC_BIGDATA_TPLEC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1_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2_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