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96A9C2-4C8B-4D7D-9549-E11B5C005FF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2CB61DE3-B41D-468A-839C-BE607314E3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a:extLst>
              <a:ext uri="{FF2B5EF4-FFF2-40B4-BE49-F238E27FC236}">
                <a16:creationId xmlns:a16="http://schemas.microsoft.com/office/drawing/2014/main" id="{BC08E450-217E-4865-94BE-FE988F84DA3A}"/>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5" name="Marcador de pie de página 4">
            <a:extLst>
              <a:ext uri="{FF2B5EF4-FFF2-40B4-BE49-F238E27FC236}">
                <a16:creationId xmlns:a16="http://schemas.microsoft.com/office/drawing/2014/main" id="{FCE0A7CE-8CD7-4F5C-A49F-6068B5F97E6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7BDC362-CC4E-4568-8245-2BDCB2952814}"/>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3950950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FAB980-15CE-418E-ABBB-CF5B0863CC2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7402FC5B-45B8-4E30-80FA-2570FF553776}"/>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B5B3A1D-6C04-4DAB-8F05-2C019BFEC8EB}"/>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5" name="Marcador de pie de página 4">
            <a:extLst>
              <a:ext uri="{FF2B5EF4-FFF2-40B4-BE49-F238E27FC236}">
                <a16:creationId xmlns:a16="http://schemas.microsoft.com/office/drawing/2014/main" id="{15F8DD39-EBBE-48B2-8E44-3DDD06342B7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A050B15D-A572-4BF3-9C35-3C45AA70414C}"/>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1902130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93E4DCB-3E7F-4D9D-9B19-A1A47082D49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8808D3ED-34C3-4BD9-87DD-F2FEB1DDC7D7}"/>
              </a:ext>
            </a:extLst>
          </p:cNvPr>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1BECBCA-5119-4E47-B518-62C6DB0472DA}"/>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5" name="Marcador de pie de página 4">
            <a:extLst>
              <a:ext uri="{FF2B5EF4-FFF2-40B4-BE49-F238E27FC236}">
                <a16:creationId xmlns:a16="http://schemas.microsoft.com/office/drawing/2014/main" id="{1B4A3919-8B42-4ADE-80FD-42B11E4CA45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9D12C88-36FE-46B2-B153-F4AF0213E0FE}"/>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2008807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6BBDC5-857A-4574-BB36-2C079E211FC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582F618-FE87-4C76-A533-A9DD02288A38}"/>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946F29E-D1B6-417F-9B54-D22BBF6C9F02}"/>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5" name="Marcador de pie de página 4">
            <a:extLst>
              <a:ext uri="{FF2B5EF4-FFF2-40B4-BE49-F238E27FC236}">
                <a16:creationId xmlns:a16="http://schemas.microsoft.com/office/drawing/2014/main" id="{71AC16D1-DF49-40BD-A295-8DD166D2EF0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2495CBD-5C03-490B-BAA6-4DEB2F12A136}"/>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794285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74B23F-57B9-48BB-9F4A-581E773E935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81A9DD99-43CF-4583-94F8-A28553E542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F76C9FDB-3010-45BE-B83C-7D1546053ED6}"/>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5" name="Marcador de pie de página 4">
            <a:extLst>
              <a:ext uri="{FF2B5EF4-FFF2-40B4-BE49-F238E27FC236}">
                <a16:creationId xmlns:a16="http://schemas.microsoft.com/office/drawing/2014/main" id="{753E0E7E-9F05-4C90-987F-E7D7C1AD8A5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4525171-B7FC-42C7-9B79-8FD2D9F24EB3}"/>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350017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C92C63-5C62-4D0E-9527-9812FE13A2A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27FEA40-DB70-4C7D-B98A-19EE09401665}"/>
              </a:ext>
            </a:extLst>
          </p:cNvPr>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DE49650E-CC2C-4168-A668-83041D0373BF}"/>
              </a:ext>
            </a:extLst>
          </p:cNvPr>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26335AF1-D969-496C-8339-CD00800C2605}"/>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6" name="Marcador de pie de página 5">
            <a:extLst>
              <a:ext uri="{FF2B5EF4-FFF2-40B4-BE49-F238E27FC236}">
                <a16:creationId xmlns:a16="http://schemas.microsoft.com/office/drawing/2014/main" id="{223A9DAE-8061-4EF2-8E40-0C12E7C788F2}"/>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3C7B3153-C9FE-4825-8F03-89D20347773C}"/>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27311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555B4D-2EF3-4EB3-A766-3AE9B511396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DC6845C2-A965-414B-B389-77EF6A961F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FA20BBD1-9B6A-481F-A16F-2950D77837F1}"/>
              </a:ext>
            </a:extLst>
          </p:cNvPr>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98CC580-48AB-4F89-A288-0575F05F03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B44802C7-039F-4EF0-A222-AE221B75D90A}"/>
              </a:ext>
            </a:extLst>
          </p:cNvPr>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40F06C9C-3D48-4E03-9C63-36AEB4B17E67}"/>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8" name="Marcador de pie de página 7">
            <a:extLst>
              <a:ext uri="{FF2B5EF4-FFF2-40B4-BE49-F238E27FC236}">
                <a16:creationId xmlns:a16="http://schemas.microsoft.com/office/drawing/2014/main" id="{294B37E7-0E71-4410-936D-205AD6100EFF}"/>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AC0229C8-7091-4090-8A0C-5527C93E4CC7}"/>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389659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559DA6-C4AA-4EA3-89AE-AFE79B56105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1B777F2A-5D32-4380-A48A-0868B0E52141}"/>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4" name="Marcador de pie de página 3">
            <a:extLst>
              <a:ext uri="{FF2B5EF4-FFF2-40B4-BE49-F238E27FC236}">
                <a16:creationId xmlns:a16="http://schemas.microsoft.com/office/drawing/2014/main" id="{B15CB654-B42B-445D-BC72-12314CA1488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64B629ED-00E2-465B-9F7B-4F7C04BC2908}"/>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1112819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D141BCB-7D6A-4972-8FE0-0BBDAB16AF43}"/>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3" name="Marcador de pie de página 2">
            <a:extLst>
              <a:ext uri="{FF2B5EF4-FFF2-40B4-BE49-F238E27FC236}">
                <a16:creationId xmlns:a16="http://schemas.microsoft.com/office/drawing/2014/main" id="{D3B27694-41BA-4655-91D3-FC23D33E8E46}"/>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3CADEB46-EBF1-49FD-B826-2DB847648DCF}"/>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627118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CF92C-D5E7-44B9-BB08-E6A2C5A0C7B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D6BEDC0-0900-41F2-AE18-2BB8C5A795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177D85DE-A184-40D4-AFBF-71C8F0B084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B17418BE-1F4B-4A81-B5DD-466D05FC61B6}"/>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6" name="Marcador de pie de página 5">
            <a:extLst>
              <a:ext uri="{FF2B5EF4-FFF2-40B4-BE49-F238E27FC236}">
                <a16:creationId xmlns:a16="http://schemas.microsoft.com/office/drawing/2014/main" id="{32EE5AE2-0B0C-4A9E-8E97-6D23C8FA58D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76C0B4D-33E9-468C-9FF9-941CBFCF944C}"/>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375014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148F41-920E-4B42-AA39-6DD37F3A8BD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DFC087B4-7BCE-43C2-8823-4774032695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28AF44E2-D449-4511-AB06-F624174BA8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535B4B55-D498-400E-BE86-96EDFD958A9E}"/>
              </a:ext>
            </a:extLst>
          </p:cNvPr>
          <p:cNvSpPr>
            <a:spLocks noGrp="1"/>
          </p:cNvSpPr>
          <p:nvPr>
            <p:ph type="dt" sz="half" idx="10"/>
          </p:nvPr>
        </p:nvSpPr>
        <p:spPr/>
        <p:txBody>
          <a:bodyPr/>
          <a:lstStyle/>
          <a:p>
            <a:fld id="{2FA84403-FBA8-48C2-902E-593BFB605A56}" type="datetimeFigureOut">
              <a:rPr lang="es-CO" smtClean="0"/>
              <a:t>26/07/2017</a:t>
            </a:fld>
            <a:endParaRPr lang="es-CO"/>
          </a:p>
        </p:txBody>
      </p:sp>
      <p:sp>
        <p:nvSpPr>
          <p:cNvPr id="6" name="Marcador de pie de página 5">
            <a:extLst>
              <a:ext uri="{FF2B5EF4-FFF2-40B4-BE49-F238E27FC236}">
                <a16:creationId xmlns:a16="http://schemas.microsoft.com/office/drawing/2014/main" id="{B0F86A15-E549-4783-862B-8E3279493B6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B893EBF-7D1F-4695-A212-3F47B3E01BEC}"/>
              </a:ext>
            </a:extLst>
          </p:cNvPr>
          <p:cNvSpPr>
            <a:spLocks noGrp="1"/>
          </p:cNvSpPr>
          <p:nvPr>
            <p:ph type="sldNum" sz="quarter" idx="12"/>
          </p:nvPr>
        </p:nvSpPr>
        <p:spPr/>
        <p:txBody>
          <a:bodyPr/>
          <a:lstStyle/>
          <a:p>
            <a:fld id="{7A2C6042-C92E-4D31-B418-91EA31D3D2BC}" type="slidenum">
              <a:rPr lang="es-CO" smtClean="0"/>
              <a:t>‹Nº›</a:t>
            </a:fld>
            <a:endParaRPr lang="es-CO"/>
          </a:p>
        </p:txBody>
      </p:sp>
    </p:spTree>
    <p:extLst>
      <p:ext uri="{BB962C8B-B14F-4D97-AF65-F5344CB8AC3E}">
        <p14:creationId xmlns:p14="http://schemas.microsoft.com/office/powerpoint/2010/main" val="77194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9E02680-D5F4-4CB1-84F0-5297D81B6B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AC077F4-31C1-4EFD-BC81-67B391F443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2DCF9DA-056A-47B4-B98B-10770C44FA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84403-FBA8-48C2-902E-593BFB605A56}" type="datetimeFigureOut">
              <a:rPr lang="es-CO" smtClean="0"/>
              <a:t>26/07/2017</a:t>
            </a:fld>
            <a:endParaRPr lang="es-CO"/>
          </a:p>
        </p:txBody>
      </p:sp>
      <p:sp>
        <p:nvSpPr>
          <p:cNvPr id="5" name="Marcador de pie de página 4">
            <a:extLst>
              <a:ext uri="{FF2B5EF4-FFF2-40B4-BE49-F238E27FC236}">
                <a16:creationId xmlns:a16="http://schemas.microsoft.com/office/drawing/2014/main" id="{529A6D79-689E-4491-B34A-CE1A65B120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8A02E3C1-EAF3-4196-98B4-ED8EB93238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C6042-C92E-4D31-B418-91EA31D3D2BC}" type="slidenum">
              <a:rPr lang="es-CO" smtClean="0"/>
              <a:t>‹Nº›</a:t>
            </a:fld>
            <a:endParaRPr lang="es-CO"/>
          </a:p>
        </p:txBody>
      </p:sp>
    </p:spTree>
    <p:extLst>
      <p:ext uri="{BB962C8B-B14F-4D97-AF65-F5344CB8AC3E}">
        <p14:creationId xmlns:p14="http://schemas.microsoft.com/office/powerpoint/2010/main" val="3446156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Título 1">
            <a:extLst>
              <a:ext uri="{FF2B5EF4-FFF2-40B4-BE49-F238E27FC236}">
                <a16:creationId xmlns:a16="http://schemas.microsoft.com/office/drawing/2014/main" id="{F2E005D2-7710-4C21-9181-1E73CF4F275F}"/>
              </a:ext>
            </a:extLst>
          </p:cNvPr>
          <p:cNvSpPr txBox="1">
            <a:spLocks/>
          </p:cNvSpPr>
          <p:nvPr/>
        </p:nvSpPr>
        <p:spPr>
          <a:xfrm>
            <a:off x="2663687" y="2401294"/>
            <a:ext cx="6726803" cy="10316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5400" dirty="0">
                <a:solidFill>
                  <a:srgbClr val="00B0F0"/>
                </a:solidFill>
              </a:rPr>
              <a:t>Requisitos del sistema</a:t>
            </a:r>
          </a:p>
        </p:txBody>
      </p:sp>
    </p:spTree>
    <p:extLst>
      <p:ext uri="{BB962C8B-B14F-4D97-AF65-F5344CB8AC3E}">
        <p14:creationId xmlns:p14="http://schemas.microsoft.com/office/powerpoint/2010/main" val="418178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14184" y="6088740"/>
            <a:ext cx="4731026" cy="917476"/>
          </a:xfrm>
          <a:prstGeom prst="rect">
            <a:avLst/>
          </a:prstGeom>
        </p:spPr>
      </p:pic>
      <p:sp>
        <p:nvSpPr>
          <p:cNvPr id="2" name="Rectángulo 1">
            <a:extLst>
              <a:ext uri="{FF2B5EF4-FFF2-40B4-BE49-F238E27FC236}">
                <a16:creationId xmlns:a16="http://schemas.microsoft.com/office/drawing/2014/main" id="{E482672A-D643-4B69-B990-3AABC14962E6}"/>
              </a:ext>
            </a:extLst>
          </p:cNvPr>
          <p:cNvSpPr/>
          <p:nvPr/>
        </p:nvSpPr>
        <p:spPr>
          <a:xfrm>
            <a:off x="0" y="428105"/>
            <a:ext cx="12192000" cy="954107"/>
          </a:xfrm>
          <a:prstGeom prst="rect">
            <a:avLst/>
          </a:prstGeom>
        </p:spPr>
        <p:txBody>
          <a:bodyPr wrap="square">
            <a:spAutoFit/>
          </a:bodyPr>
          <a:lstStyle/>
          <a:p>
            <a:pPr algn="just"/>
            <a:r>
              <a:rPr lang="es-MX" sz="1400" dirty="0">
                <a:solidFill>
                  <a:schemeClr val="accent1">
                    <a:lumMod val="75000"/>
                  </a:schemeClr>
                </a:solidFill>
                <a:latin typeface="segoe-ui_normal"/>
              </a:rPr>
              <a:t>A continuación se incluyen los requisitos del sistema aproximados para Windows Server 2016. Si su equipo no cumple con los requisitos mínimos, no podrá instalar el producto correctamente. Los requisitos reales variarán según la configuración del sistema y las aplicaciones y características que instale.</a:t>
            </a:r>
          </a:p>
          <a:p>
            <a:pPr algn="just"/>
            <a:r>
              <a:rPr lang="es-MX" sz="1400" dirty="0">
                <a:solidFill>
                  <a:schemeClr val="accent1">
                    <a:lumMod val="75000"/>
                  </a:schemeClr>
                </a:solidFill>
                <a:latin typeface="segoe-ui_normal"/>
              </a:rPr>
              <a:t>A menos que se especifique lo contrario, estos requisitos mínimos del sistema se aplican a todas las opciones de instalación (Server Core, Server con Experiencia de escritorio y Nano Server) y a las ediciones Standard y </a:t>
            </a:r>
            <a:r>
              <a:rPr lang="es-MX" sz="1400" dirty="0" err="1">
                <a:solidFill>
                  <a:schemeClr val="accent1">
                    <a:lumMod val="75000"/>
                  </a:schemeClr>
                </a:solidFill>
                <a:latin typeface="segoe-ui_normal"/>
              </a:rPr>
              <a:t>Datacenter</a:t>
            </a:r>
            <a:r>
              <a:rPr lang="es-MX" sz="1400" dirty="0">
                <a:solidFill>
                  <a:schemeClr val="accent1">
                    <a:lumMod val="75000"/>
                  </a:schemeClr>
                </a:solidFill>
                <a:latin typeface="segoe-ui_normal"/>
              </a:rPr>
              <a:t>.</a:t>
            </a:r>
            <a:endParaRPr lang="es-MX" sz="1400" b="0" i="0" dirty="0">
              <a:solidFill>
                <a:schemeClr val="accent1">
                  <a:lumMod val="75000"/>
                </a:schemeClr>
              </a:solidFill>
              <a:effectLst/>
              <a:latin typeface="segoe-ui_normal"/>
            </a:endParaRPr>
          </a:p>
        </p:txBody>
      </p:sp>
      <p:sp>
        <p:nvSpPr>
          <p:cNvPr id="5" name="Rectángulo 4">
            <a:extLst>
              <a:ext uri="{FF2B5EF4-FFF2-40B4-BE49-F238E27FC236}">
                <a16:creationId xmlns:a16="http://schemas.microsoft.com/office/drawing/2014/main" id="{8768C0A2-2CC1-4DE7-9D65-0B21D2E0A6FE}"/>
              </a:ext>
            </a:extLst>
          </p:cNvPr>
          <p:cNvSpPr/>
          <p:nvPr/>
        </p:nvSpPr>
        <p:spPr>
          <a:xfrm>
            <a:off x="223442" y="1808304"/>
            <a:ext cx="6096000" cy="2185214"/>
          </a:xfrm>
          <a:prstGeom prst="rect">
            <a:avLst/>
          </a:prstGeom>
        </p:spPr>
        <p:txBody>
          <a:bodyPr>
            <a:spAutoFit/>
          </a:bodyPr>
          <a:lstStyle/>
          <a:p>
            <a:r>
              <a:rPr lang="es-MX" sz="1600" b="1" dirty="0">
                <a:solidFill>
                  <a:schemeClr val="accent1">
                    <a:lumMod val="75000"/>
                  </a:schemeClr>
                </a:solidFill>
                <a:latin typeface="segoe-ui_normal"/>
              </a:rPr>
              <a:t>Procesador</a:t>
            </a:r>
          </a:p>
          <a:p>
            <a:pPr algn="just"/>
            <a:r>
              <a:rPr lang="es-MX" sz="1200" dirty="0">
                <a:solidFill>
                  <a:schemeClr val="accent1">
                    <a:lumMod val="75000"/>
                  </a:schemeClr>
                </a:solidFill>
                <a:latin typeface="segoe-ui_normal"/>
              </a:rPr>
              <a:t>El rendimiento del procesador depende no solo de su frecuencia de reloj, sino también de su número de núcleos y tamaño de la caché. A continuación, se detallan los requisitos relativos al procesador para este producto:</a:t>
            </a:r>
          </a:p>
          <a:p>
            <a:endParaRPr lang="es-MX" sz="1200" b="1" dirty="0">
              <a:solidFill>
                <a:schemeClr val="accent1">
                  <a:lumMod val="75000"/>
                </a:schemeClr>
              </a:solidFill>
              <a:latin typeface="segoe-ui_normal"/>
            </a:endParaRPr>
          </a:p>
          <a:p>
            <a:r>
              <a:rPr lang="es-MX" sz="1200" b="1" dirty="0">
                <a:solidFill>
                  <a:schemeClr val="accent1">
                    <a:lumMod val="75000"/>
                  </a:schemeClr>
                </a:solidFill>
                <a:latin typeface="segoe-ui_bold"/>
              </a:rPr>
              <a:t>Mínimo</a:t>
            </a:r>
            <a:r>
              <a:rPr lang="es-MX" sz="1200" dirty="0">
                <a:solidFill>
                  <a:schemeClr val="accent1">
                    <a:lumMod val="75000"/>
                  </a:schemeClr>
                </a:solidFill>
                <a:latin typeface="segoe-ui_normal"/>
              </a:rPr>
              <a:t>:</a:t>
            </a:r>
          </a:p>
          <a:p>
            <a:pPr>
              <a:buFont typeface="Arial" panose="020B0604020202020204" pitchFamily="34" charset="0"/>
              <a:buChar char="•"/>
            </a:pPr>
            <a:r>
              <a:rPr lang="es-MX" sz="1200" dirty="0">
                <a:solidFill>
                  <a:schemeClr val="accent1">
                    <a:lumMod val="75000"/>
                  </a:schemeClr>
                </a:solidFill>
                <a:latin typeface="segoe-ui_normal"/>
              </a:rPr>
              <a:t>Procesador de 64 bits a 1,4 GHz</a:t>
            </a:r>
          </a:p>
          <a:p>
            <a:pPr>
              <a:buFont typeface="Arial" panose="020B0604020202020204" pitchFamily="34" charset="0"/>
              <a:buChar char="•"/>
            </a:pPr>
            <a:r>
              <a:rPr lang="es-MX" sz="1200" dirty="0">
                <a:solidFill>
                  <a:schemeClr val="accent1">
                    <a:lumMod val="75000"/>
                  </a:schemeClr>
                </a:solidFill>
                <a:latin typeface="segoe-ui_normal"/>
              </a:rPr>
              <a:t>Compatible con el conjunto de instrucciones x64</a:t>
            </a:r>
          </a:p>
          <a:p>
            <a:pPr>
              <a:buFont typeface="Arial" panose="020B0604020202020204" pitchFamily="34" charset="0"/>
              <a:buChar char="•"/>
            </a:pPr>
            <a:r>
              <a:rPr lang="es-MX" sz="1200" dirty="0">
                <a:solidFill>
                  <a:schemeClr val="accent1">
                    <a:lumMod val="75000"/>
                  </a:schemeClr>
                </a:solidFill>
                <a:latin typeface="segoe-ui_normal"/>
              </a:rPr>
              <a:t>Admite DEP y NX</a:t>
            </a:r>
          </a:p>
          <a:p>
            <a:pPr>
              <a:buFont typeface="Arial" panose="020B0604020202020204" pitchFamily="34" charset="0"/>
              <a:buChar char="•"/>
            </a:pPr>
            <a:r>
              <a:rPr lang="es-MX" sz="1200" dirty="0">
                <a:solidFill>
                  <a:schemeClr val="accent1">
                    <a:lumMod val="75000"/>
                  </a:schemeClr>
                </a:solidFill>
                <a:latin typeface="segoe-ui_normal"/>
              </a:rPr>
              <a:t>Admite CMPXCHG16b, LAHF/SAHF y </a:t>
            </a:r>
            <a:r>
              <a:rPr lang="es-MX" sz="1200" dirty="0" err="1">
                <a:solidFill>
                  <a:schemeClr val="accent1">
                    <a:lumMod val="75000"/>
                  </a:schemeClr>
                </a:solidFill>
                <a:latin typeface="segoe-ui_normal"/>
              </a:rPr>
              <a:t>PrefetchW</a:t>
            </a:r>
            <a:endParaRPr lang="es-MX" sz="1200" dirty="0">
              <a:solidFill>
                <a:schemeClr val="accent1">
                  <a:lumMod val="75000"/>
                </a:schemeClr>
              </a:solidFill>
              <a:latin typeface="segoe-ui_normal"/>
            </a:endParaRPr>
          </a:p>
          <a:p>
            <a:pPr>
              <a:buFont typeface="Arial" panose="020B0604020202020204" pitchFamily="34" charset="0"/>
              <a:buChar char="•"/>
            </a:pPr>
            <a:r>
              <a:rPr lang="es-MX" sz="1200" dirty="0">
                <a:solidFill>
                  <a:schemeClr val="accent1">
                    <a:lumMod val="75000"/>
                  </a:schemeClr>
                </a:solidFill>
                <a:latin typeface="segoe-ui_normal"/>
              </a:rPr>
              <a:t>Admite la traducción de direcciones de segundo nivel (EPT o NPT)</a:t>
            </a:r>
            <a:endParaRPr lang="es-MX" sz="1200" b="0" i="0" dirty="0">
              <a:solidFill>
                <a:schemeClr val="accent1">
                  <a:lumMod val="75000"/>
                </a:schemeClr>
              </a:solidFill>
              <a:effectLst/>
              <a:latin typeface="segoe-ui_normal"/>
            </a:endParaRPr>
          </a:p>
        </p:txBody>
      </p:sp>
      <p:sp>
        <p:nvSpPr>
          <p:cNvPr id="6" name="Rectángulo 5">
            <a:extLst>
              <a:ext uri="{FF2B5EF4-FFF2-40B4-BE49-F238E27FC236}">
                <a16:creationId xmlns:a16="http://schemas.microsoft.com/office/drawing/2014/main" id="{462C798C-0370-405B-A8A3-A76C9A6D2C87}"/>
              </a:ext>
            </a:extLst>
          </p:cNvPr>
          <p:cNvSpPr/>
          <p:nvPr/>
        </p:nvSpPr>
        <p:spPr>
          <a:xfrm>
            <a:off x="223442" y="4446834"/>
            <a:ext cx="6096000" cy="1446550"/>
          </a:xfrm>
          <a:prstGeom prst="rect">
            <a:avLst/>
          </a:prstGeom>
        </p:spPr>
        <p:txBody>
          <a:bodyPr>
            <a:spAutoFit/>
          </a:bodyPr>
          <a:lstStyle/>
          <a:p>
            <a:r>
              <a:rPr lang="es-MX" sz="1600" b="1" dirty="0">
                <a:solidFill>
                  <a:schemeClr val="accent1">
                    <a:lumMod val="75000"/>
                  </a:schemeClr>
                </a:solidFill>
                <a:latin typeface="segoe-ui_normal"/>
              </a:rPr>
              <a:t>RAM</a:t>
            </a:r>
          </a:p>
          <a:p>
            <a:r>
              <a:rPr lang="es-MX" sz="1200" dirty="0">
                <a:solidFill>
                  <a:schemeClr val="accent1">
                    <a:lumMod val="75000"/>
                  </a:schemeClr>
                </a:solidFill>
                <a:latin typeface="segoe-ui_normal"/>
              </a:rPr>
              <a:t>A continuación, se detallan los requisitos estimados relativos a la memoria RAM para este producto:</a:t>
            </a:r>
          </a:p>
          <a:p>
            <a:r>
              <a:rPr lang="es-MX" sz="1200" b="1" dirty="0">
                <a:solidFill>
                  <a:schemeClr val="accent1">
                    <a:lumMod val="75000"/>
                  </a:schemeClr>
                </a:solidFill>
                <a:latin typeface="segoe-ui_bold"/>
              </a:rPr>
              <a:t>Mínimo:</a:t>
            </a:r>
          </a:p>
          <a:p>
            <a:endParaRPr lang="es-MX" sz="1200" b="1" dirty="0">
              <a:solidFill>
                <a:schemeClr val="accent1">
                  <a:lumMod val="75000"/>
                </a:schemeClr>
              </a:solidFill>
              <a:latin typeface="segoe-ui_bold"/>
            </a:endParaRPr>
          </a:p>
          <a:p>
            <a:pPr>
              <a:buFont typeface="Arial" panose="020B0604020202020204" pitchFamily="34" charset="0"/>
              <a:buChar char="•"/>
            </a:pPr>
            <a:r>
              <a:rPr lang="es-MX" sz="1200" dirty="0">
                <a:solidFill>
                  <a:schemeClr val="accent1">
                    <a:lumMod val="75000"/>
                  </a:schemeClr>
                </a:solidFill>
                <a:latin typeface="segoe-ui_normal"/>
              </a:rPr>
              <a:t>512 MB (2 GB para la opción de instalación Servidor con Experiencia de escritorio)</a:t>
            </a:r>
          </a:p>
          <a:p>
            <a:pPr>
              <a:buFont typeface="Arial" panose="020B0604020202020204" pitchFamily="34" charset="0"/>
              <a:buChar char="•"/>
            </a:pPr>
            <a:r>
              <a:rPr lang="es-MX" sz="1200" dirty="0">
                <a:solidFill>
                  <a:schemeClr val="accent1">
                    <a:lumMod val="75000"/>
                  </a:schemeClr>
                </a:solidFill>
                <a:latin typeface="segoe-ui_normal"/>
              </a:rPr>
              <a:t>Tipo ECC (código de corrección de errores) o tecnología similar</a:t>
            </a:r>
          </a:p>
        </p:txBody>
      </p:sp>
      <p:sp>
        <p:nvSpPr>
          <p:cNvPr id="7" name="Rectángulo 6">
            <a:extLst>
              <a:ext uri="{FF2B5EF4-FFF2-40B4-BE49-F238E27FC236}">
                <a16:creationId xmlns:a16="http://schemas.microsoft.com/office/drawing/2014/main" id="{34DE6A28-319F-46A9-8E22-90B66ECB78DE}"/>
              </a:ext>
            </a:extLst>
          </p:cNvPr>
          <p:cNvSpPr/>
          <p:nvPr/>
        </p:nvSpPr>
        <p:spPr>
          <a:xfrm>
            <a:off x="6646013" y="1808304"/>
            <a:ext cx="5330994" cy="2246769"/>
          </a:xfrm>
          <a:prstGeom prst="rect">
            <a:avLst/>
          </a:prstGeom>
        </p:spPr>
        <p:txBody>
          <a:bodyPr wrap="square">
            <a:spAutoFit/>
          </a:bodyPr>
          <a:lstStyle/>
          <a:p>
            <a:r>
              <a:rPr lang="es-MX" sz="1600" b="1" dirty="0">
                <a:solidFill>
                  <a:schemeClr val="accent1">
                    <a:lumMod val="75000"/>
                  </a:schemeClr>
                </a:solidFill>
                <a:latin typeface="segoe-ui_normal"/>
              </a:rPr>
              <a:t>Requisitos de espacio en disco y del controlador de almacenamiento</a:t>
            </a:r>
          </a:p>
          <a:p>
            <a:pPr algn="just"/>
            <a:r>
              <a:rPr lang="es-MX" sz="1200" dirty="0">
                <a:solidFill>
                  <a:schemeClr val="accent1">
                    <a:lumMod val="75000"/>
                  </a:schemeClr>
                </a:solidFill>
                <a:latin typeface="segoe-ui_normal"/>
              </a:rPr>
              <a:t>Los equipos que ejecutan Windows Server 2016 deben incluir un adaptador de almacenamiento que sea compatible con la especificación de arquitectura PCI Express. Los dispositivos de almacenamiento persistente en servidores clasificados como unidades de disco duro no deben ser PATA. Windows Server 2016 no admite ATA, PATA, IDE y EIDE para unidades de arranque, página o datos.</a:t>
            </a:r>
          </a:p>
          <a:p>
            <a:pPr algn="just"/>
            <a:r>
              <a:rPr lang="es-MX" sz="1200" dirty="0">
                <a:solidFill>
                  <a:schemeClr val="accent1">
                    <a:lumMod val="75000"/>
                  </a:schemeClr>
                </a:solidFill>
                <a:latin typeface="segoe-ui_normal"/>
              </a:rPr>
              <a:t>A continuación se detallan los requisitos mínimos de espacio en disco estimados para la partición del sistema.</a:t>
            </a:r>
          </a:p>
          <a:p>
            <a:r>
              <a:rPr lang="es-MX" sz="1200" dirty="0">
                <a:solidFill>
                  <a:schemeClr val="accent1">
                    <a:lumMod val="75000"/>
                  </a:schemeClr>
                </a:solidFill>
                <a:latin typeface="segoe-ui_normal"/>
              </a:rPr>
              <a:t>Mínimo: 32 GB</a:t>
            </a:r>
          </a:p>
        </p:txBody>
      </p:sp>
      <p:sp>
        <p:nvSpPr>
          <p:cNvPr id="8" name="Rectángulo 7">
            <a:extLst>
              <a:ext uri="{FF2B5EF4-FFF2-40B4-BE49-F238E27FC236}">
                <a16:creationId xmlns:a16="http://schemas.microsoft.com/office/drawing/2014/main" id="{A7C8B61D-7785-4A09-BB6F-14874815FACD}"/>
              </a:ext>
            </a:extLst>
          </p:cNvPr>
          <p:cNvSpPr/>
          <p:nvPr/>
        </p:nvSpPr>
        <p:spPr>
          <a:xfrm>
            <a:off x="6646013" y="4169835"/>
            <a:ext cx="5599197" cy="2000548"/>
          </a:xfrm>
          <a:prstGeom prst="rect">
            <a:avLst/>
          </a:prstGeom>
        </p:spPr>
        <p:txBody>
          <a:bodyPr wrap="square">
            <a:spAutoFit/>
          </a:bodyPr>
          <a:lstStyle/>
          <a:p>
            <a:r>
              <a:rPr lang="es-MX" sz="1600" b="1" dirty="0">
                <a:solidFill>
                  <a:schemeClr val="accent1">
                    <a:lumMod val="75000"/>
                  </a:schemeClr>
                </a:solidFill>
                <a:latin typeface="segoe-ui_normal"/>
              </a:rPr>
              <a:t>Requisitos del adaptador de red</a:t>
            </a:r>
          </a:p>
          <a:p>
            <a:r>
              <a:rPr lang="es-MX" sz="1200" dirty="0">
                <a:solidFill>
                  <a:schemeClr val="accent1">
                    <a:lumMod val="75000"/>
                  </a:schemeClr>
                </a:solidFill>
                <a:latin typeface="segoe-ui_normal"/>
              </a:rPr>
              <a:t>Los adaptadores de red utilizados con esta versión deberían incluir estas características:</a:t>
            </a:r>
          </a:p>
          <a:p>
            <a:r>
              <a:rPr lang="es-MX" sz="1200" b="1" dirty="0">
                <a:solidFill>
                  <a:schemeClr val="accent1">
                    <a:lumMod val="75000"/>
                  </a:schemeClr>
                </a:solidFill>
                <a:latin typeface="segoe-ui_normal"/>
              </a:rPr>
              <a:t>Mínimo:</a:t>
            </a:r>
          </a:p>
          <a:p>
            <a:endParaRPr lang="es-MX" sz="1200" b="1" dirty="0">
              <a:solidFill>
                <a:schemeClr val="accent1">
                  <a:lumMod val="75000"/>
                </a:schemeClr>
              </a:solidFill>
              <a:latin typeface="segoe-ui_normal"/>
            </a:endParaRPr>
          </a:p>
          <a:p>
            <a:pPr>
              <a:buFont typeface="Arial" panose="020B0604020202020204" pitchFamily="34" charset="0"/>
              <a:buChar char="•"/>
            </a:pPr>
            <a:r>
              <a:rPr lang="es-MX" sz="1200" dirty="0">
                <a:solidFill>
                  <a:schemeClr val="accent1">
                    <a:lumMod val="75000"/>
                  </a:schemeClr>
                </a:solidFill>
                <a:latin typeface="segoe-ui_normal"/>
              </a:rPr>
              <a:t>Un adaptador Ethernet con capacidad de rendimiento de al menos gigabit.</a:t>
            </a:r>
          </a:p>
          <a:p>
            <a:pPr>
              <a:buFont typeface="Arial" panose="020B0604020202020204" pitchFamily="34" charset="0"/>
              <a:buChar char="•"/>
            </a:pPr>
            <a:r>
              <a:rPr lang="es-MX" sz="1200" dirty="0">
                <a:solidFill>
                  <a:schemeClr val="accent1">
                    <a:lumMod val="75000"/>
                  </a:schemeClr>
                </a:solidFill>
                <a:latin typeface="segoe-ui_normal"/>
              </a:rPr>
              <a:t>Compatible con la especificación de arquitectura PCI Express.</a:t>
            </a:r>
          </a:p>
          <a:p>
            <a:pPr>
              <a:buFont typeface="Arial" panose="020B0604020202020204" pitchFamily="34" charset="0"/>
              <a:buChar char="•"/>
            </a:pPr>
            <a:r>
              <a:rPr lang="es-MX" sz="1200" dirty="0">
                <a:solidFill>
                  <a:schemeClr val="accent1">
                    <a:lumMod val="75000"/>
                  </a:schemeClr>
                </a:solidFill>
                <a:latin typeface="segoe-ui_normal"/>
              </a:rPr>
              <a:t>Admite el entorno de ejecución previo al arranque (PXE).</a:t>
            </a:r>
          </a:p>
          <a:p>
            <a:r>
              <a:rPr lang="es-MX" sz="1200" dirty="0">
                <a:solidFill>
                  <a:schemeClr val="accent1">
                    <a:lumMod val="75000"/>
                  </a:schemeClr>
                </a:solidFill>
                <a:latin typeface="segoe-ui_normal"/>
              </a:rPr>
              <a:t>Un adaptador de red que admite la depuración de red (</a:t>
            </a:r>
            <a:r>
              <a:rPr lang="es-MX" sz="1200" dirty="0" err="1">
                <a:solidFill>
                  <a:schemeClr val="accent1">
                    <a:lumMod val="75000"/>
                  </a:schemeClr>
                </a:solidFill>
                <a:latin typeface="segoe-ui_normal"/>
              </a:rPr>
              <a:t>KDNet</a:t>
            </a:r>
            <a:r>
              <a:rPr lang="es-MX" sz="1200" dirty="0">
                <a:solidFill>
                  <a:schemeClr val="accent1">
                    <a:lumMod val="75000"/>
                  </a:schemeClr>
                </a:solidFill>
                <a:latin typeface="segoe-ui_normal"/>
              </a:rPr>
              <a:t>) es útil, pero no es un requisito mínimo.</a:t>
            </a:r>
          </a:p>
        </p:txBody>
      </p:sp>
    </p:spTree>
    <p:extLst>
      <p:ext uri="{BB962C8B-B14F-4D97-AF65-F5344CB8AC3E}">
        <p14:creationId xmlns:p14="http://schemas.microsoft.com/office/powerpoint/2010/main" val="11771916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377</Words>
  <Application>Microsoft Office PowerPoint</Application>
  <PresentationFormat>Panorámica</PresentationFormat>
  <Paragraphs>30</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segoe-ui_bold</vt:lpstr>
      <vt:lpstr>segoe-ui_normal</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Jair Gómez Arias</dc:creator>
  <cp:lastModifiedBy>Jair Gómez Arias</cp:lastModifiedBy>
  <cp:revision>1</cp:revision>
  <dcterms:created xsi:type="dcterms:W3CDTF">2017-07-26T18:10:53Z</dcterms:created>
  <dcterms:modified xsi:type="dcterms:W3CDTF">2017-07-26T18:11:10Z</dcterms:modified>
</cp:coreProperties>
</file>