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58" r:id="rId4"/>
    <p:sldId id="261" r:id="rId5"/>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96" y="11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2FB2F4-8B9B-4CF5-B437-8B675671A90A}"/>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9F788C28-53B7-4884-AD5C-6DBDE23E5C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O"/>
          </a:p>
        </p:txBody>
      </p:sp>
      <p:sp>
        <p:nvSpPr>
          <p:cNvPr id="4" name="Marcador de fecha 3">
            <a:extLst>
              <a:ext uri="{FF2B5EF4-FFF2-40B4-BE49-F238E27FC236}">
                <a16:creationId xmlns:a16="http://schemas.microsoft.com/office/drawing/2014/main" id="{6E874E7D-558B-428F-B90E-1A7C6BE2885F}"/>
              </a:ext>
            </a:extLst>
          </p:cNvPr>
          <p:cNvSpPr>
            <a:spLocks noGrp="1"/>
          </p:cNvSpPr>
          <p:nvPr>
            <p:ph type="dt" sz="half" idx="10"/>
          </p:nvPr>
        </p:nvSpPr>
        <p:spPr/>
        <p:txBody>
          <a:bodyPr/>
          <a:lstStyle/>
          <a:p>
            <a:fld id="{0419AD49-6E33-4A36-A28A-AD58728CD94D}" type="datetimeFigureOut">
              <a:rPr lang="es-CO" smtClean="0"/>
              <a:t>4/09/2017</a:t>
            </a:fld>
            <a:endParaRPr lang="es-CO"/>
          </a:p>
        </p:txBody>
      </p:sp>
      <p:sp>
        <p:nvSpPr>
          <p:cNvPr id="5" name="Marcador de pie de página 4">
            <a:extLst>
              <a:ext uri="{FF2B5EF4-FFF2-40B4-BE49-F238E27FC236}">
                <a16:creationId xmlns:a16="http://schemas.microsoft.com/office/drawing/2014/main" id="{C82A2F57-0F37-4F7C-B9D0-2F119E24BC2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4A3309A1-BDDB-4257-9B75-97FB4FBA7181}"/>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395320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2F02B3-6561-4CF4-B81E-AFB25768EF41}"/>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BCDD38C6-56B5-4F4B-BFCD-76A1504EC8BF}"/>
              </a:ext>
            </a:extLst>
          </p:cNvPr>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A885F663-4CC8-4B5E-ABEE-65DB9253F45D}"/>
              </a:ext>
            </a:extLst>
          </p:cNvPr>
          <p:cNvSpPr>
            <a:spLocks noGrp="1"/>
          </p:cNvSpPr>
          <p:nvPr>
            <p:ph type="dt" sz="half" idx="10"/>
          </p:nvPr>
        </p:nvSpPr>
        <p:spPr/>
        <p:txBody>
          <a:bodyPr/>
          <a:lstStyle/>
          <a:p>
            <a:fld id="{0419AD49-6E33-4A36-A28A-AD58728CD94D}" type="datetimeFigureOut">
              <a:rPr lang="es-CO" smtClean="0"/>
              <a:t>4/09/2017</a:t>
            </a:fld>
            <a:endParaRPr lang="es-CO"/>
          </a:p>
        </p:txBody>
      </p:sp>
      <p:sp>
        <p:nvSpPr>
          <p:cNvPr id="5" name="Marcador de pie de página 4">
            <a:extLst>
              <a:ext uri="{FF2B5EF4-FFF2-40B4-BE49-F238E27FC236}">
                <a16:creationId xmlns:a16="http://schemas.microsoft.com/office/drawing/2014/main" id="{4F7E9C2D-0340-42E9-8D1B-F134448E3D7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7A07032E-6EC2-47BA-87D3-3FB182F0F99D}"/>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2540291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4A91485-BABB-43AA-9CDD-EC537B14E74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2B8ED29A-12B7-4DD5-BB85-F53798AE95F7}"/>
              </a:ext>
            </a:extLst>
          </p:cNvPr>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E329E454-820B-41E4-AC09-ABD7F1EB756B}"/>
              </a:ext>
            </a:extLst>
          </p:cNvPr>
          <p:cNvSpPr>
            <a:spLocks noGrp="1"/>
          </p:cNvSpPr>
          <p:nvPr>
            <p:ph type="dt" sz="half" idx="10"/>
          </p:nvPr>
        </p:nvSpPr>
        <p:spPr/>
        <p:txBody>
          <a:bodyPr/>
          <a:lstStyle/>
          <a:p>
            <a:fld id="{0419AD49-6E33-4A36-A28A-AD58728CD94D}" type="datetimeFigureOut">
              <a:rPr lang="es-CO" smtClean="0"/>
              <a:t>4/09/2017</a:t>
            </a:fld>
            <a:endParaRPr lang="es-CO"/>
          </a:p>
        </p:txBody>
      </p:sp>
      <p:sp>
        <p:nvSpPr>
          <p:cNvPr id="5" name="Marcador de pie de página 4">
            <a:extLst>
              <a:ext uri="{FF2B5EF4-FFF2-40B4-BE49-F238E27FC236}">
                <a16:creationId xmlns:a16="http://schemas.microsoft.com/office/drawing/2014/main" id="{4FBD074B-7BDD-440C-B34F-1B1C45746CB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97102C75-C0F3-4A9D-91DA-077FA259605E}"/>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2192959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1ECC20-09A2-4BE3-92E8-20D176A0816E}"/>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3B54099C-88B1-4CDD-8C1D-4DEA69352B5D}"/>
              </a:ext>
            </a:extLst>
          </p:cNvPr>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B9F5D4E3-F6A2-41B4-9764-06EEF801207A}"/>
              </a:ext>
            </a:extLst>
          </p:cNvPr>
          <p:cNvSpPr>
            <a:spLocks noGrp="1"/>
          </p:cNvSpPr>
          <p:nvPr>
            <p:ph type="dt" sz="half" idx="10"/>
          </p:nvPr>
        </p:nvSpPr>
        <p:spPr/>
        <p:txBody>
          <a:bodyPr/>
          <a:lstStyle/>
          <a:p>
            <a:fld id="{0419AD49-6E33-4A36-A28A-AD58728CD94D}" type="datetimeFigureOut">
              <a:rPr lang="es-CO" smtClean="0"/>
              <a:t>4/09/2017</a:t>
            </a:fld>
            <a:endParaRPr lang="es-CO"/>
          </a:p>
        </p:txBody>
      </p:sp>
      <p:sp>
        <p:nvSpPr>
          <p:cNvPr id="5" name="Marcador de pie de página 4">
            <a:extLst>
              <a:ext uri="{FF2B5EF4-FFF2-40B4-BE49-F238E27FC236}">
                <a16:creationId xmlns:a16="http://schemas.microsoft.com/office/drawing/2014/main" id="{61F6B029-CC1B-4AAB-B5ED-E539986C478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5FCE49DC-2598-4D84-911A-FC908905CC9A}"/>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1829896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848EFA-E226-409F-AC72-B627108BCF44}"/>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03617D05-9144-4C28-88FB-06D58A1422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a:extLst>
              <a:ext uri="{FF2B5EF4-FFF2-40B4-BE49-F238E27FC236}">
                <a16:creationId xmlns:a16="http://schemas.microsoft.com/office/drawing/2014/main" id="{F568D373-8DC7-472D-9363-BF5C5250C995}"/>
              </a:ext>
            </a:extLst>
          </p:cNvPr>
          <p:cNvSpPr>
            <a:spLocks noGrp="1"/>
          </p:cNvSpPr>
          <p:nvPr>
            <p:ph type="dt" sz="half" idx="10"/>
          </p:nvPr>
        </p:nvSpPr>
        <p:spPr/>
        <p:txBody>
          <a:bodyPr/>
          <a:lstStyle/>
          <a:p>
            <a:fld id="{0419AD49-6E33-4A36-A28A-AD58728CD94D}" type="datetimeFigureOut">
              <a:rPr lang="es-CO" smtClean="0"/>
              <a:t>4/09/2017</a:t>
            </a:fld>
            <a:endParaRPr lang="es-CO"/>
          </a:p>
        </p:txBody>
      </p:sp>
      <p:sp>
        <p:nvSpPr>
          <p:cNvPr id="5" name="Marcador de pie de página 4">
            <a:extLst>
              <a:ext uri="{FF2B5EF4-FFF2-40B4-BE49-F238E27FC236}">
                <a16:creationId xmlns:a16="http://schemas.microsoft.com/office/drawing/2014/main" id="{7C1D7555-51C5-4DA9-ABDF-68FBF3C5B056}"/>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67CFFB44-100D-46C3-8386-964D1733366B}"/>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719416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8E88BB-1936-45B0-B0EA-A46643FA082E}"/>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45351DDD-E19A-4F5F-B01A-275403962AC5}"/>
              </a:ext>
            </a:extLst>
          </p:cNvPr>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04FBBE82-2D5E-4808-8015-E5F46664D6B6}"/>
              </a:ext>
            </a:extLst>
          </p:cNvPr>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723F9685-97AA-43FF-942C-99C03ACB4429}"/>
              </a:ext>
            </a:extLst>
          </p:cNvPr>
          <p:cNvSpPr>
            <a:spLocks noGrp="1"/>
          </p:cNvSpPr>
          <p:nvPr>
            <p:ph type="dt" sz="half" idx="10"/>
          </p:nvPr>
        </p:nvSpPr>
        <p:spPr/>
        <p:txBody>
          <a:bodyPr/>
          <a:lstStyle/>
          <a:p>
            <a:fld id="{0419AD49-6E33-4A36-A28A-AD58728CD94D}" type="datetimeFigureOut">
              <a:rPr lang="es-CO" smtClean="0"/>
              <a:t>4/09/2017</a:t>
            </a:fld>
            <a:endParaRPr lang="es-CO"/>
          </a:p>
        </p:txBody>
      </p:sp>
      <p:sp>
        <p:nvSpPr>
          <p:cNvPr id="6" name="Marcador de pie de página 5">
            <a:extLst>
              <a:ext uri="{FF2B5EF4-FFF2-40B4-BE49-F238E27FC236}">
                <a16:creationId xmlns:a16="http://schemas.microsoft.com/office/drawing/2014/main" id="{78E65C18-AF7D-4648-BB04-3301C188A254}"/>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9617A0B0-E6B2-4073-9993-CE6A16496C2F}"/>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3671226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9B20E8-67D4-46FC-A6EA-FB91ADA9B9F9}"/>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70F2F360-04F6-4CD3-AA7B-0A51CF89F5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a:extLst>
              <a:ext uri="{FF2B5EF4-FFF2-40B4-BE49-F238E27FC236}">
                <a16:creationId xmlns:a16="http://schemas.microsoft.com/office/drawing/2014/main" id="{F994FBC4-7887-4E1D-B227-536DE057CC66}"/>
              </a:ext>
            </a:extLst>
          </p:cNvPr>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1A7CFA49-868C-4FD2-8C3D-A7DB2FE4B4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a:extLst>
              <a:ext uri="{FF2B5EF4-FFF2-40B4-BE49-F238E27FC236}">
                <a16:creationId xmlns:a16="http://schemas.microsoft.com/office/drawing/2014/main" id="{8FBE8232-AA80-451A-B7E3-94CF564A2753}"/>
              </a:ext>
            </a:extLst>
          </p:cNvPr>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540239AE-3101-41C2-8F93-3D0B59BB0B66}"/>
              </a:ext>
            </a:extLst>
          </p:cNvPr>
          <p:cNvSpPr>
            <a:spLocks noGrp="1"/>
          </p:cNvSpPr>
          <p:nvPr>
            <p:ph type="dt" sz="half" idx="10"/>
          </p:nvPr>
        </p:nvSpPr>
        <p:spPr/>
        <p:txBody>
          <a:bodyPr/>
          <a:lstStyle/>
          <a:p>
            <a:fld id="{0419AD49-6E33-4A36-A28A-AD58728CD94D}" type="datetimeFigureOut">
              <a:rPr lang="es-CO" smtClean="0"/>
              <a:t>4/09/2017</a:t>
            </a:fld>
            <a:endParaRPr lang="es-CO"/>
          </a:p>
        </p:txBody>
      </p:sp>
      <p:sp>
        <p:nvSpPr>
          <p:cNvPr id="8" name="Marcador de pie de página 7">
            <a:extLst>
              <a:ext uri="{FF2B5EF4-FFF2-40B4-BE49-F238E27FC236}">
                <a16:creationId xmlns:a16="http://schemas.microsoft.com/office/drawing/2014/main" id="{174E5548-26EA-448D-B58E-1C38A540B90C}"/>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2A56EA2A-38F7-435C-A321-7BC5BE7ABD92}"/>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3166311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BCDB33-F124-4640-8412-26D3B1091EA8}"/>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B8D1C8BA-AC51-4104-B4F2-C5C9F4D60262}"/>
              </a:ext>
            </a:extLst>
          </p:cNvPr>
          <p:cNvSpPr>
            <a:spLocks noGrp="1"/>
          </p:cNvSpPr>
          <p:nvPr>
            <p:ph type="dt" sz="half" idx="10"/>
          </p:nvPr>
        </p:nvSpPr>
        <p:spPr/>
        <p:txBody>
          <a:bodyPr/>
          <a:lstStyle/>
          <a:p>
            <a:fld id="{0419AD49-6E33-4A36-A28A-AD58728CD94D}" type="datetimeFigureOut">
              <a:rPr lang="es-CO" smtClean="0"/>
              <a:t>4/09/2017</a:t>
            </a:fld>
            <a:endParaRPr lang="es-CO"/>
          </a:p>
        </p:txBody>
      </p:sp>
      <p:sp>
        <p:nvSpPr>
          <p:cNvPr id="4" name="Marcador de pie de página 3">
            <a:extLst>
              <a:ext uri="{FF2B5EF4-FFF2-40B4-BE49-F238E27FC236}">
                <a16:creationId xmlns:a16="http://schemas.microsoft.com/office/drawing/2014/main" id="{590DF729-F9E5-4056-AAAE-DBBB36EBB2D7}"/>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5973059B-5489-423F-81AC-74D5883D034C}"/>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459155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F9C8FED-CDC4-4B43-A7B6-0BDCD8C7CB2C}"/>
              </a:ext>
            </a:extLst>
          </p:cNvPr>
          <p:cNvSpPr>
            <a:spLocks noGrp="1"/>
          </p:cNvSpPr>
          <p:nvPr>
            <p:ph type="dt" sz="half" idx="10"/>
          </p:nvPr>
        </p:nvSpPr>
        <p:spPr/>
        <p:txBody>
          <a:bodyPr/>
          <a:lstStyle/>
          <a:p>
            <a:fld id="{0419AD49-6E33-4A36-A28A-AD58728CD94D}" type="datetimeFigureOut">
              <a:rPr lang="es-CO" smtClean="0"/>
              <a:t>4/09/2017</a:t>
            </a:fld>
            <a:endParaRPr lang="es-CO"/>
          </a:p>
        </p:txBody>
      </p:sp>
      <p:sp>
        <p:nvSpPr>
          <p:cNvPr id="3" name="Marcador de pie de página 2">
            <a:extLst>
              <a:ext uri="{FF2B5EF4-FFF2-40B4-BE49-F238E27FC236}">
                <a16:creationId xmlns:a16="http://schemas.microsoft.com/office/drawing/2014/main" id="{BE25E85D-3D21-4EFB-8FE5-47D7EFC930B3}"/>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78B50460-3B72-4A71-AEC8-3B46C7E0C894}"/>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2288599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4D30F1-140E-4833-9974-2FDEE8BEAE4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0E32E5F6-7B2B-44E3-B9CD-D9B5CEB047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C853AD99-EC2C-4392-97C9-974959210B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a:extLst>
              <a:ext uri="{FF2B5EF4-FFF2-40B4-BE49-F238E27FC236}">
                <a16:creationId xmlns:a16="http://schemas.microsoft.com/office/drawing/2014/main" id="{79267323-D406-4977-8E99-899140A35B60}"/>
              </a:ext>
            </a:extLst>
          </p:cNvPr>
          <p:cNvSpPr>
            <a:spLocks noGrp="1"/>
          </p:cNvSpPr>
          <p:nvPr>
            <p:ph type="dt" sz="half" idx="10"/>
          </p:nvPr>
        </p:nvSpPr>
        <p:spPr/>
        <p:txBody>
          <a:bodyPr/>
          <a:lstStyle/>
          <a:p>
            <a:fld id="{0419AD49-6E33-4A36-A28A-AD58728CD94D}" type="datetimeFigureOut">
              <a:rPr lang="es-CO" smtClean="0"/>
              <a:t>4/09/2017</a:t>
            </a:fld>
            <a:endParaRPr lang="es-CO"/>
          </a:p>
        </p:txBody>
      </p:sp>
      <p:sp>
        <p:nvSpPr>
          <p:cNvPr id="6" name="Marcador de pie de página 5">
            <a:extLst>
              <a:ext uri="{FF2B5EF4-FFF2-40B4-BE49-F238E27FC236}">
                <a16:creationId xmlns:a16="http://schemas.microsoft.com/office/drawing/2014/main" id="{FB5D5AB8-D7F5-4F69-83DD-241D7F70B48D}"/>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E97CBF09-B613-4A94-936B-1C26478A83C6}"/>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1829959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99E17F-7049-4692-ACCA-2810CBF02CB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F6643445-D2AA-482D-8331-650382D332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FA95B54C-E8A9-4278-826A-10EC2D6493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a:extLst>
              <a:ext uri="{FF2B5EF4-FFF2-40B4-BE49-F238E27FC236}">
                <a16:creationId xmlns:a16="http://schemas.microsoft.com/office/drawing/2014/main" id="{F5597D1F-67B7-4B5B-A2CD-90FB5119F7BD}"/>
              </a:ext>
            </a:extLst>
          </p:cNvPr>
          <p:cNvSpPr>
            <a:spLocks noGrp="1"/>
          </p:cNvSpPr>
          <p:nvPr>
            <p:ph type="dt" sz="half" idx="10"/>
          </p:nvPr>
        </p:nvSpPr>
        <p:spPr/>
        <p:txBody>
          <a:bodyPr/>
          <a:lstStyle/>
          <a:p>
            <a:fld id="{0419AD49-6E33-4A36-A28A-AD58728CD94D}" type="datetimeFigureOut">
              <a:rPr lang="es-CO" smtClean="0"/>
              <a:t>4/09/2017</a:t>
            </a:fld>
            <a:endParaRPr lang="es-CO"/>
          </a:p>
        </p:txBody>
      </p:sp>
      <p:sp>
        <p:nvSpPr>
          <p:cNvPr id="6" name="Marcador de pie de página 5">
            <a:extLst>
              <a:ext uri="{FF2B5EF4-FFF2-40B4-BE49-F238E27FC236}">
                <a16:creationId xmlns:a16="http://schemas.microsoft.com/office/drawing/2014/main" id="{00EB9F78-B610-4C1B-8E6F-178964B36816}"/>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35E7284C-9AB7-4D60-BBBD-F4F0E1E85EA4}"/>
              </a:ext>
            </a:extLst>
          </p:cNvPr>
          <p:cNvSpPr>
            <a:spLocks noGrp="1"/>
          </p:cNvSpPr>
          <p:nvPr>
            <p:ph type="sldNum" sz="quarter" idx="12"/>
          </p:nvPr>
        </p:nvSpPr>
        <p:spPr/>
        <p:txBody>
          <a:bodyPr/>
          <a:lstStyle/>
          <a:p>
            <a:fld id="{8C29A4BC-C2AA-4973-B8FD-6BAC014A2011}" type="slidenum">
              <a:rPr lang="es-CO" smtClean="0"/>
              <a:t>‹Nº›</a:t>
            </a:fld>
            <a:endParaRPr lang="es-CO"/>
          </a:p>
        </p:txBody>
      </p:sp>
    </p:spTree>
    <p:extLst>
      <p:ext uri="{BB962C8B-B14F-4D97-AF65-F5344CB8AC3E}">
        <p14:creationId xmlns:p14="http://schemas.microsoft.com/office/powerpoint/2010/main" val="4125545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8475DAEB-745A-4256-87EC-5608254965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0A82A7DC-2CDD-4F58-807F-DD934CD0B2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7298F6AF-CA03-494D-B126-C107644109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9AD49-6E33-4A36-A28A-AD58728CD94D}" type="datetimeFigureOut">
              <a:rPr lang="es-CO" smtClean="0"/>
              <a:t>4/09/2017</a:t>
            </a:fld>
            <a:endParaRPr lang="es-CO"/>
          </a:p>
        </p:txBody>
      </p:sp>
      <p:sp>
        <p:nvSpPr>
          <p:cNvPr id="5" name="Marcador de pie de página 4">
            <a:extLst>
              <a:ext uri="{FF2B5EF4-FFF2-40B4-BE49-F238E27FC236}">
                <a16:creationId xmlns:a16="http://schemas.microsoft.com/office/drawing/2014/main" id="{BFB5CF93-988B-4046-A789-101F862D86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EDCF00F6-D785-485E-B82E-D66430EF79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29A4BC-C2AA-4973-B8FD-6BAC014A2011}" type="slidenum">
              <a:rPr lang="es-CO" smtClean="0"/>
              <a:t>‹Nº›</a:t>
            </a:fld>
            <a:endParaRPr lang="es-CO"/>
          </a:p>
        </p:txBody>
      </p:sp>
    </p:spTree>
    <p:extLst>
      <p:ext uri="{BB962C8B-B14F-4D97-AF65-F5344CB8AC3E}">
        <p14:creationId xmlns:p14="http://schemas.microsoft.com/office/powerpoint/2010/main" val="2351246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20" name="Título 1">
            <a:extLst>
              <a:ext uri="{FF2B5EF4-FFF2-40B4-BE49-F238E27FC236}">
                <a16:creationId xmlns:a16="http://schemas.microsoft.com/office/drawing/2014/main" id="{DD03BC77-1CE0-4B58-81D8-9CF75F4DB6C7}"/>
              </a:ext>
            </a:extLst>
          </p:cNvPr>
          <p:cNvSpPr txBox="1">
            <a:spLocks/>
          </p:cNvSpPr>
          <p:nvPr/>
        </p:nvSpPr>
        <p:spPr>
          <a:xfrm>
            <a:off x="624445" y="2610608"/>
            <a:ext cx="10939244" cy="10316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5400" dirty="0">
                <a:solidFill>
                  <a:srgbClr val="00B0F0"/>
                </a:solidFill>
              </a:rPr>
              <a:t>Roles FSMO</a:t>
            </a:r>
          </a:p>
        </p:txBody>
      </p:sp>
    </p:spTree>
    <p:extLst>
      <p:ext uri="{BB962C8B-B14F-4D97-AF65-F5344CB8AC3E}">
        <p14:creationId xmlns:p14="http://schemas.microsoft.com/office/powerpoint/2010/main" val="1238025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2" name="Rectángulo 1">
            <a:extLst>
              <a:ext uri="{FF2B5EF4-FFF2-40B4-BE49-F238E27FC236}">
                <a16:creationId xmlns:a16="http://schemas.microsoft.com/office/drawing/2014/main" id="{4A70D52D-71D7-4238-B86E-4C638FFDFF0F}"/>
              </a:ext>
            </a:extLst>
          </p:cNvPr>
          <p:cNvSpPr/>
          <p:nvPr/>
        </p:nvSpPr>
        <p:spPr>
          <a:xfrm>
            <a:off x="368968" y="1251842"/>
            <a:ext cx="11566358" cy="1077218"/>
          </a:xfrm>
          <a:prstGeom prst="rect">
            <a:avLst/>
          </a:prstGeom>
        </p:spPr>
        <p:txBody>
          <a:bodyPr wrap="square">
            <a:spAutoFit/>
          </a:bodyPr>
          <a:lstStyle/>
          <a:p>
            <a:pPr algn="just" fontAlgn="base"/>
            <a:r>
              <a:rPr lang="es-MX" sz="1600" dirty="0">
                <a:solidFill>
                  <a:schemeClr val="accent5">
                    <a:lumMod val="75000"/>
                  </a:schemeClr>
                </a:solidFill>
                <a:latin typeface="Arial" panose="020B0604020202020204" pitchFamily="34" charset="0"/>
              </a:rPr>
              <a:t>Son una serie de operaciones realizadas por los controladores de dominio en torno a la replicación </a:t>
            </a:r>
            <a:r>
              <a:rPr lang="es-MX" sz="1600" dirty="0" err="1">
                <a:solidFill>
                  <a:schemeClr val="accent5">
                    <a:lumMod val="75000"/>
                  </a:schemeClr>
                </a:solidFill>
                <a:latin typeface="Arial" panose="020B0604020202020204" pitchFamily="34" charset="0"/>
              </a:rPr>
              <a:t>MultiMaster</a:t>
            </a:r>
            <a:r>
              <a:rPr lang="es-MX" sz="1600" dirty="0">
                <a:solidFill>
                  <a:schemeClr val="accent5">
                    <a:lumMod val="75000"/>
                  </a:schemeClr>
                </a:solidFill>
                <a:latin typeface="Arial" panose="020B0604020202020204" pitchFamily="34" charset="0"/>
              </a:rPr>
              <a:t> que estos realizan con los diferentes controladores de dominio tanto del bosque como del dominio, estas operaciones son únicas, es decir, no pueden realizarse por más de un controlador de dominio. Por defecto, el que mantiene estas operaciones de Single Master es el primer controlador de dominio que instalamos en un bosque.</a:t>
            </a:r>
            <a:endParaRPr lang="es-MX" sz="1600" b="0" i="0" dirty="0">
              <a:solidFill>
                <a:schemeClr val="accent5">
                  <a:lumMod val="75000"/>
                </a:schemeClr>
              </a:solidFill>
              <a:effectLst/>
              <a:latin typeface="Georgia" panose="02040502050405020303" pitchFamily="18" charset="0"/>
            </a:endParaRPr>
          </a:p>
        </p:txBody>
      </p:sp>
      <p:sp>
        <p:nvSpPr>
          <p:cNvPr id="6" name="Rectángulo 5">
            <a:extLst>
              <a:ext uri="{FF2B5EF4-FFF2-40B4-BE49-F238E27FC236}">
                <a16:creationId xmlns:a16="http://schemas.microsoft.com/office/drawing/2014/main" id="{F8A8D5C9-DDDC-4E08-B676-1488C5954136}"/>
              </a:ext>
            </a:extLst>
          </p:cNvPr>
          <p:cNvSpPr/>
          <p:nvPr/>
        </p:nvSpPr>
        <p:spPr>
          <a:xfrm>
            <a:off x="466044" y="417245"/>
            <a:ext cx="6634701" cy="400110"/>
          </a:xfrm>
          <a:prstGeom prst="rect">
            <a:avLst/>
          </a:prstGeom>
        </p:spPr>
        <p:txBody>
          <a:bodyPr wrap="none">
            <a:spAutoFit/>
          </a:bodyPr>
          <a:lstStyle/>
          <a:p>
            <a:r>
              <a:rPr lang="es-MX" sz="2000" dirty="0">
                <a:solidFill>
                  <a:srgbClr val="00B050"/>
                </a:solidFill>
                <a:latin typeface="Istok Web"/>
              </a:rPr>
              <a:t>¿Qué son los Roles FSMO (Flexible Single Master </a:t>
            </a:r>
            <a:r>
              <a:rPr lang="es-MX" sz="2000" dirty="0" err="1">
                <a:solidFill>
                  <a:srgbClr val="00B050"/>
                </a:solidFill>
                <a:latin typeface="Istok Web"/>
              </a:rPr>
              <a:t>Operations</a:t>
            </a:r>
            <a:r>
              <a:rPr lang="es-MX" sz="2000" dirty="0">
                <a:solidFill>
                  <a:srgbClr val="00B050"/>
                </a:solidFill>
                <a:latin typeface="Istok Web"/>
              </a:rPr>
              <a:t>)?</a:t>
            </a:r>
            <a:endParaRPr lang="es-MX" sz="2000" b="0" i="0" dirty="0">
              <a:solidFill>
                <a:srgbClr val="00B050"/>
              </a:solidFill>
              <a:effectLst/>
              <a:latin typeface="Istok Web"/>
            </a:endParaRPr>
          </a:p>
        </p:txBody>
      </p:sp>
      <p:sp>
        <p:nvSpPr>
          <p:cNvPr id="4" name="Rectángulo 3">
            <a:extLst>
              <a:ext uri="{FF2B5EF4-FFF2-40B4-BE49-F238E27FC236}">
                <a16:creationId xmlns:a16="http://schemas.microsoft.com/office/drawing/2014/main" id="{115897D1-147C-4A75-886F-69FC27BFF66D}"/>
              </a:ext>
            </a:extLst>
          </p:cNvPr>
          <p:cNvSpPr/>
          <p:nvPr/>
        </p:nvSpPr>
        <p:spPr>
          <a:xfrm>
            <a:off x="466044" y="2763547"/>
            <a:ext cx="2131224" cy="369332"/>
          </a:xfrm>
          <a:prstGeom prst="rect">
            <a:avLst/>
          </a:prstGeom>
        </p:spPr>
        <p:txBody>
          <a:bodyPr wrap="none">
            <a:spAutoFit/>
          </a:bodyPr>
          <a:lstStyle/>
          <a:p>
            <a:r>
              <a:rPr lang="es-CO" dirty="0" err="1"/>
              <a:t>netdom</a:t>
            </a:r>
            <a:r>
              <a:rPr lang="es-CO" dirty="0"/>
              <a:t> </a:t>
            </a:r>
            <a:r>
              <a:rPr lang="es-CO" dirty="0" err="1"/>
              <a:t>query</a:t>
            </a:r>
            <a:r>
              <a:rPr lang="es-CO" dirty="0"/>
              <a:t> FSMO</a:t>
            </a:r>
          </a:p>
        </p:txBody>
      </p:sp>
      <p:pic>
        <p:nvPicPr>
          <p:cNvPr id="5" name="Imagen 4">
            <a:extLst>
              <a:ext uri="{FF2B5EF4-FFF2-40B4-BE49-F238E27FC236}">
                <a16:creationId xmlns:a16="http://schemas.microsoft.com/office/drawing/2014/main" id="{8D2905C2-15E9-405E-AAD4-7B0087BA5FBB}"/>
              </a:ext>
            </a:extLst>
          </p:cNvPr>
          <p:cNvPicPr>
            <a:picLocks noChangeAspect="1"/>
          </p:cNvPicPr>
          <p:nvPr/>
        </p:nvPicPr>
        <p:blipFill>
          <a:blip r:embed="rId3"/>
          <a:stretch>
            <a:fillRect/>
          </a:stretch>
        </p:blipFill>
        <p:spPr>
          <a:xfrm>
            <a:off x="752976" y="3288131"/>
            <a:ext cx="10477500" cy="2495550"/>
          </a:xfrm>
          <a:prstGeom prst="rect">
            <a:avLst/>
          </a:prstGeom>
        </p:spPr>
      </p:pic>
    </p:spTree>
    <p:extLst>
      <p:ext uri="{BB962C8B-B14F-4D97-AF65-F5344CB8AC3E}">
        <p14:creationId xmlns:p14="http://schemas.microsoft.com/office/powerpoint/2010/main" val="767526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4" name="Rectángulo 3">
            <a:extLst>
              <a:ext uri="{FF2B5EF4-FFF2-40B4-BE49-F238E27FC236}">
                <a16:creationId xmlns:a16="http://schemas.microsoft.com/office/drawing/2014/main" id="{F7E89A58-FE06-4D92-A9F2-0F7D633B4A76}"/>
              </a:ext>
            </a:extLst>
          </p:cNvPr>
          <p:cNvSpPr/>
          <p:nvPr/>
        </p:nvSpPr>
        <p:spPr>
          <a:xfrm>
            <a:off x="466044" y="417245"/>
            <a:ext cx="4502836" cy="400110"/>
          </a:xfrm>
          <a:prstGeom prst="rect">
            <a:avLst/>
          </a:prstGeom>
        </p:spPr>
        <p:txBody>
          <a:bodyPr wrap="none">
            <a:spAutoFit/>
          </a:bodyPr>
          <a:lstStyle/>
          <a:p>
            <a:r>
              <a:rPr lang="es-MX" sz="2000" dirty="0">
                <a:solidFill>
                  <a:srgbClr val="00B050"/>
                </a:solidFill>
                <a:latin typeface="Istok Web"/>
              </a:rPr>
              <a:t>Maestros de Operación a nivel de Bosque</a:t>
            </a:r>
            <a:endParaRPr lang="es-MX" sz="2000" b="0" i="0" dirty="0">
              <a:solidFill>
                <a:srgbClr val="00B050"/>
              </a:solidFill>
              <a:effectLst/>
              <a:latin typeface="Istok Web"/>
            </a:endParaRPr>
          </a:p>
        </p:txBody>
      </p:sp>
      <p:sp>
        <p:nvSpPr>
          <p:cNvPr id="8" name="Rectángulo 7">
            <a:extLst>
              <a:ext uri="{FF2B5EF4-FFF2-40B4-BE49-F238E27FC236}">
                <a16:creationId xmlns:a16="http://schemas.microsoft.com/office/drawing/2014/main" id="{D04FD4E4-29FD-4359-982A-D8A8508D848A}"/>
              </a:ext>
            </a:extLst>
          </p:cNvPr>
          <p:cNvSpPr/>
          <p:nvPr/>
        </p:nvSpPr>
        <p:spPr>
          <a:xfrm>
            <a:off x="747673" y="1737262"/>
            <a:ext cx="11082375" cy="1169551"/>
          </a:xfrm>
          <a:prstGeom prst="rect">
            <a:avLst/>
          </a:prstGeom>
        </p:spPr>
        <p:txBody>
          <a:bodyPr wrap="square">
            <a:spAutoFit/>
          </a:bodyPr>
          <a:lstStyle/>
          <a:p>
            <a:r>
              <a:rPr lang="es-MX" sz="1400" b="1" dirty="0">
                <a:solidFill>
                  <a:schemeClr val="accent5">
                    <a:lumMod val="75000"/>
                  </a:schemeClr>
                </a:solidFill>
              </a:rPr>
              <a:t>Maestro de Esquema (</a:t>
            </a:r>
            <a:r>
              <a:rPr lang="es-MX" sz="1400" b="1" dirty="0" err="1">
                <a:solidFill>
                  <a:schemeClr val="accent5">
                    <a:lumMod val="75000"/>
                  </a:schemeClr>
                </a:solidFill>
              </a:rPr>
              <a:t>Schema</a:t>
            </a:r>
            <a:r>
              <a:rPr lang="es-MX" sz="1400" b="1" dirty="0">
                <a:solidFill>
                  <a:schemeClr val="accent5">
                    <a:lumMod val="75000"/>
                  </a:schemeClr>
                </a:solidFill>
              </a:rPr>
              <a:t> Master): </a:t>
            </a:r>
            <a:r>
              <a:rPr lang="es-MX" sz="1400" dirty="0">
                <a:solidFill>
                  <a:schemeClr val="accent5">
                    <a:lumMod val="75000"/>
                  </a:schemeClr>
                </a:solidFill>
              </a:rPr>
              <a:t>Sólo un Controlador de Dominio del Dominio raíz lo va a tener. Cualquier cambio que se haga en el Esquema, no importa desde dónde, la herramienta de edición del Esquema se enfocará en el que tenga este rol</a:t>
            </a:r>
          </a:p>
          <a:p>
            <a:endParaRPr lang="es-MX" sz="1400" dirty="0">
              <a:solidFill>
                <a:schemeClr val="accent5">
                  <a:lumMod val="75000"/>
                </a:schemeClr>
              </a:solidFill>
            </a:endParaRPr>
          </a:p>
          <a:p>
            <a:r>
              <a:rPr lang="es-MX" sz="1400" dirty="0">
                <a:solidFill>
                  <a:schemeClr val="accent5">
                    <a:lumMod val="75000"/>
                  </a:schemeClr>
                </a:solidFill>
              </a:rPr>
              <a:t>Si queremos ver quién tiene este rol usando la interfaz gráfica, debemos primero registrar una DLL. Desde una línea de comando (CMD.EXE) ejecutada como administrador ejecutar: REGSVR32 SCHMMGMT.DLL</a:t>
            </a:r>
            <a:endParaRPr lang="es-CO" sz="1400" dirty="0">
              <a:solidFill>
                <a:schemeClr val="accent5">
                  <a:lumMod val="75000"/>
                </a:schemeClr>
              </a:solidFill>
            </a:endParaRPr>
          </a:p>
        </p:txBody>
      </p:sp>
      <p:sp>
        <p:nvSpPr>
          <p:cNvPr id="6" name="Rectángulo 5">
            <a:extLst>
              <a:ext uri="{FF2B5EF4-FFF2-40B4-BE49-F238E27FC236}">
                <a16:creationId xmlns:a16="http://schemas.microsoft.com/office/drawing/2014/main" id="{62FE7B75-B8C9-4934-8293-744AEFF37349}"/>
              </a:ext>
            </a:extLst>
          </p:cNvPr>
          <p:cNvSpPr/>
          <p:nvPr/>
        </p:nvSpPr>
        <p:spPr>
          <a:xfrm>
            <a:off x="747673" y="3456385"/>
            <a:ext cx="11082375" cy="1384995"/>
          </a:xfrm>
          <a:prstGeom prst="rect">
            <a:avLst/>
          </a:prstGeom>
        </p:spPr>
        <p:txBody>
          <a:bodyPr wrap="square">
            <a:spAutoFit/>
          </a:bodyPr>
          <a:lstStyle/>
          <a:p>
            <a:r>
              <a:rPr lang="es-MX" sz="1400" b="1" dirty="0">
                <a:solidFill>
                  <a:schemeClr val="accent5">
                    <a:lumMod val="75000"/>
                  </a:schemeClr>
                </a:solidFill>
              </a:rPr>
              <a:t>Maestro de Nomenclatura de Dominios (</a:t>
            </a:r>
            <a:r>
              <a:rPr lang="es-MX" sz="1400" b="1" dirty="0" err="1">
                <a:solidFill>
                  <a:schemeClr val="accent5">
                    <a:lumMod val="75000"/>
                  </a:schemeClr>
                </a:solidFill>
              </a:rPr>
              <a:t>Domain</a:t>
            </a:r>
            <a:r>
              <a:rPr lang="es-MX" sz="1400" b="1" dirty="0">
                <a:solidFill>
                  <a:schemeClr val="accent5">
                    <a:lumMod val="75000"/>
                  </a:schemeClr>
                </a:solidFill>
              </a:rPr>
              <a:t> </a:t>
            </a:r>
            <a:r>
              <a:rPr lang="es-MX" sz="1400" b="1" dirty="0" err="1">
                <a:solidFill>
                  <a:schemeClr val="accent5">
                    <a:lumMod val="75000"/>
                  </a:schemeClr>
                </a:solidFill>
              </a:rPr>
              <a:t>Naming</a:t>
            </a:r>
            <a:r>
              <a:rPr lang="es-MX" sz="1400" b="1" dirty="0">
                <a:solidFill>
                  <a:schemeClr val="accent5">
                    <a:lumMod val="75000"/>
                  </a:schemeClr>
                </a:solidFill>
              </a:rPr>
              <a:t> Master): </a:t>
            </a:r>
            <a:r>
              <a:rPr lang="es-MX" sz="1400" dirty="0">
                <a:solidFill>
                  <a:schemeClr val="accent5">
                    <a:lumMod val="75000"/>
                  </a:schemeClr>
                </a:solidFill>
              </a:rPr>
              <a:t>La función que provee es garantizar la unicidad de los nombres de los Dominios que se agreguen al Bosque.</a:t>
            </a:r>
          </a:p>
          <a:p>
            <a:r>
              <a:rPr lang="es-MX" sz="1400" dirty="0">
                <a:solidFill>
                  <a:schemeClr val="accent5">
                    <a:lumMod val="75000"/>
                  </a:schemeClr>
                </a:solidFill>
              </a:rPr>
              <a:t>Esto es necesario porque podría darse el caso, por ejemplo, que dos administradores “desconectados” entre sí, traten de dar de alta simultáneamente el mismo subdominio</a:t>
            </a:r>
          </a:p>
          <a:p>
            <a:r>
              <a:rPr lang="es-MX" sz="1400" dirty="0">
                <a:solidFill>
                  <a:schemeClr val="accent5">
                    <a:lumMod val="75000"/>
                  </a:schemeClr>
                </a:solidFill>
              </a:rPr>
              <a:t>Usando la interfaz gráfica si queremos saber quién tiene el rol, debemos abrir la consola Dominios y Confianzas de Active </a:t>
            </a:r>
            <a:r>
              <a:rPr lang="es-MX" sz="1400" dirty="0" err="1">
                <a:solidFill>
                  <a:schemeClr val="accent5">
                    <a:lumMod val="75000"/>
                  </a:schemeClr>
                </a:solidFill>
              </a:rPr>
              <a:t>Directory</a:t>
            </a:r>
            <a:r>
              <a:rPr lang="es-MX" sz="1400" dirty="0">
                <a:solidFill>
                  <a:schemeClr val="accent5">
                    <a:lumMod val="75000"/>
                  </a:schemeClr>
                </a:solidFill>
              </a:rPr>
              <a:t>, y con botón derecho sobre la raíz de la carpeta elegimos Maestros de Operaciones</a:t>
            </a:r>
            <a:endParaRPr lang="es-CO" sz="1400" dirty="0">
              <a:solidFill>
                <a:schemeClr val="accent5">
                  <a:lumMod val="75000"/>
                </a:schemeClr>
              </a:solidFill>
            </a:endParaRPr>
          </a:p>
        </p:txBody>
      </p:sp>
    </p:spTree>
    <p:extLst>
      <p:ext uri="{BB962C8B-B14F-4D97-AF65-F5344CB8AC3E}">
        <p14:creationId xmlns:p14="http://schemas.microsoft.com/office/powerpoint/2010/main" val="1876868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4" name="Rectángulo 3">
            <a:extLst>
              <a:ext uri="{FF2B5EF4-FFF2-40B4-BE49-F238E27FC236}">
                <a16:creationId xmlns:a16="http://schemas.microsoft.com/office/drawing/2014/main" id="{F7E89A58-FE06-4D92-A9F2-0F7D633B4A76}"/>
              </a:ext>
            </a:extLst>
          </p:cNvPr>
          <p:cNvSpPr/>
          <p:nvPr/>
        </p:nvSpPr>
        <p:spPr>
          <a:xfrm>
            <a:off x="466044" y="417245"/>
            <a:ext cx="4615046" cy="400110"/>
          </a:xfrm>
          <a:prstGeom prst="rect">
            <a:avLst/>
          </a:prstGeom>
        </p:spPr>
        <p:txBody>
          <a:bodyPr wrap="none">
            <a:spAutoFit/>
          </a:bodyPr>
          <a:lstStyle/>
          <a:p>
            <a:r>
              <a:rPr lang="es-MX" sz="2000" dirty="0">
                <a:solidFill>
                  <a:srgbClr val="00B050"/>
                </a:solidFill>
                <a:latin typeface="Istok Web"/>
              </a:rPr>
              <a:t>Maestros de Operación a nivel de Dominio</a:t>
            </a:r>
            <a:endParaRPr lang="es-MX" sz="2000" b="0" i="0" dirty="0">
              <a:solidFill>
                <a:srgbClr val="00B050"/>
              </a:solidFill>
              <a:effectLst/>
              <a:latin typeface="Istok Web"/>
            </a:endParaRPr>
          </a:p>
        </p:txBody>
      </p:sp>
      <p:sp>
        <p:nvSpPr>
          <p:cNvPr id="2" name="Rectángulo 1">
            <a:extLst>
              <a:ext uri="{FF2B5EF4-FFF2-40B4-BE49-F238E27FC236}">
                <a16:creationId xmlns:a16="http://schemas.microsoft.com/office/drawing/2014/main" id="{F1AC900A-8F22-458E-9698-A852CD02DCE9}"/>
              </a:ext>
            </a:extLst>
          </p:cNvPr>
          <p:cNvSpPr/>
          <p:nvPr/>
        </p:nvSpPr>
        <p:spPr>
          <a:xfrm>
            <a:off x="466044" y="1251214"/>
            <a:ext cx="11669808" cy="800219"/>
          </a:xfrm>
          <a:prstGeom prst="rect">
            <a:avLst/>
          </a:prstGeom>
        </p:spPr>
        <p:txBody>
          <a:bodyPr wrap="square">
            <a:spAutoFit/>
          </a:bodyPr>
          <a:lstStyle/>
          <a:p>
            <a:r>
              <a:rPr lang="es-MX" sz="1400" b="1" dirty="0">
                <a:solidFill>
                  <a:schemeClr val="accent5">
                    <a:lumMod val="75000"/>
                  </a:schemeClr>
                </a:solidFill>
              </a:rPr>
              <a:t>Maestro RID (RID Master): </a:t>
            </a:r>
            <a:r>
              <a:rPr lang="es-MX" sz="1400" dirty="0">
                <a:solidFill>
                  <a:schemeClr val="accent5">
                    <a:lumMod val="75000"/>
                  </a:schemeClr>
                </a:solidFill>
              </a:rPr>
              <a:t>Primero tenemos que explicar que es RID (</a:t>
            </a:r>
            <a:r>
              <a:rPr lang="es-MX" sz="1400" dirty="0" err="1">
                <a:solidFill>
                  <a:schemeClr val="accent5">
                    <a:lumMod val="75000"/>
                  </a:schemeClr>
                </a:solidFill>
              </a:rPr>
              <a:t>Relative</a:t>
            </a:r>
            <a:r>
              <a:rPr lang="es-MX" sz="1400" dirty="0">
                <a:solidFill>
                  <a:schemeClr val="accent5">
                    <a:lumMod val="75000"/>
                  </a:schemeClr>
                </a:solidFill>
              </a:rPr>
              <a:t> </a:t>
            </a:r>
            <a:r>
              <a:rPr lang="es-MX" sz="1400" dirty="0" err="1">
                <a:solidFill>
                  <a:schemeClr val="accent5">
                    <a:lumMod val="75000"/>
                  </a:schemeClr>
                </a:solidFill>
              </a:rPr>
              <a:t>Identifier</a:t>
            </a:r>
            <a:r>
              <a:rPr lang="es-MX" sz="1400" dirty="0">
                <a:solidFill>
                  <a:schemeClr val="accent5">
                    <a:lumMod val="75000"/>
                  </a:schemeClr>
                </a:solidFill>
              </a:rPr>
              <a:t>). Las cuentas de usuario, las de grupo, y las de equipo, cuando son creadas en un dominio, se les asigna un SID (Security ID). Lo podemos considerar en forma análoga a un documento personal. Es un identificador único y que nunca es reutilizado, aunque la cuenta original fuera eliminada</a:t>
            </a:r>
            <a:r>
              <a:rPr lang="es-MX" dirty="0"/>
              <a:t>.</a:t>
            </a:r>
            <a:endParaRPr lang="es-CO" dirty="0"/>
          </a:p>
        </p:txBody>
      </p:sp>
      <p:sp>
        <p:nvSpPr>
          <p:cNvPr id="5" name="Rectángulo 4">
            <a:extLst>
              <a:ext uri="{FF2B5EF4-FFF2-40B4-BE49-F238E27FC236}">
                <a16:creationId xmlns:a16="http://schemas.microsoft.com/office/drawing/2014/main" id="{81274CA9-5F07-4333-8306-19868C039A0F}"/>
              </a:ext>
            </a:extLst>
          </p:cNvPr>
          <p:cNvSpPr/>
          <p:nvPr/>
        </p:nvSpPr>
        <p:spPr>
          <a:xfrm>
            <a:off x="466044" y="2706541"/>
            <a:ext cx="11669808" cy="1169551"/>
          </a:xfrm>
          <a:prstGeom prst="rect">
            <a:avLst/>
          </a:prstGeom>
        </p:spPr>
        <p:txBody>
          <a:bodyPr wrap="square">
            <a:spAutoFit/>
          </a:bodyPr>
          <a:lstStyle/>
          <a:p>
            <a:r>
              <a:rPr lang="es-MX" sz="1400" b="1" dirty="0">
                <a:solidFill>
                  <a:schemeClr val="accent5">
                    <a:lumMod val="75000"/>
                  </a:schemeClr>
                </a:solidFill>
              </a:rPr>
              <a:t>Maestro de Infraestructura (</a:t>
            </a:r>
            <a:r>
              <a:rPr lang="es-MX" sz="1400" b="1" dirty="0" err="1">
                <a:solidFill>
                  <a:schemeClr val="accent5">
                    <a:lumMod val="75000"/>
                  </a:schemeClr>
                </a:solidFill>
              </a:rPr>
              <a:t>Infrastructure</a:t>
            </a:r>
            <a:r>
              <a:rPr lang="es-MX" sz="1400" b="1" dirty="0">
                <a:solidFill>
                  <a:schemeClr val="accent5">
                    <a:lumMod val="75000"/>
                  </a:schemeClr>
                </a:solidFill>
              </a:rPr>
              <a:t> Master): </a:t>
            </a:r>
            <a:r>
              <a:rPr lang="es-MX" sz="1400" dirty="0">
                <a:solidFill>
                  <a:schemeClr val="accent5">
                    <a:lumMod val="75000"/>
                  </a:schemeClr>
                </a:solidFill>
              </a:rPr>
              <a:t>Supongamos que nuestro Active </a:t>
            </a:r>
            <a:r>
              <a:rPr lang="es-MX" sz="1400" dirty="0" err="1">
                <a:solidFill>
                  <a:schemeClr val="accent5">
                    <a:lumMod val="75000"/>
                  </a:schemeClr>
                </a:solidFill>
              </a:rPr>
              <a:t>Directory</a:t>
            </a:r>
            <a:r>
              <a:rPr lang="es-MX" sz="1400" dirty="0">
                <a:solidFill>
                  <a:schemeClr val="accent5">
                    <a:lumMod val="75000"/>
                  </a:schemeClr>
                </a:solidFill>
              </a:rPr>
              <a:t> consistiera de varios Dominios. En un ambiente como este se puede dar el caso que un usuario de un Dominio-A, esté “dentro” de un grupo de otro Dominio-B.</a:t>
            </a:r>
          </a:p>
          <a:p>
            <a:r>
              <a:rPr lang="es-MX" sz="1400" dirty="0">
                <a:solidFill>
                  <a:schemeClr val="accent5">
                    <a:lumMod val="75000"/>
                  </a:schemeClr>
                </a:solidFill>
              </a:rPr>
              <a:t>Por las capacidades propias de Active </a:t>
            </a:r>
            <a:r>
              <a:rPr lang="es-MX" sz="1400" dirty="0" err="1">
                <a:solidFill>
                  <a:schemeClr val="accent5">
                    <a:lumMod val="75000"/>
                  </a:schemeClr>
                </a:solidFill>
              </a:rPr>
              <a:t>Directory</a:t>
            </a:r>
            <a:r>
              <a:rPr lang="es-MX" sz="1400" dirty="0">
                <a:solidFill>
                  <a:schemeClr val="accent5">
                    <a:lumMod val="75000"/>
                  </a:schemeClr>
                </a:solidFill>
              </a:rPr>
              <a:t> y necesidad podríamos tener que mover la cuenta del </a:t>
            </a:r>
            <a:r>
              <a:rPr lang="es-MX" sz="1400" dirty="0" err="1">
                <a:solidFill>
                  <a:schemeClr val="accent5">
                    <a:lumMod val="75000"/>
                  </a:schemeClr>
                </a:solidFill>
              </a:rPr>
              <a:t>usario</a:t>
            </a:r>
            <a:r>
              <a:rPr lang="es-MX" sz="1400" dirty="0">
                <a:solidFill>
                  <a:schemeClr val="accent5">
                    <a:lumMod val="75000"/>
                  </a:schemeClr>
                </a:solidFill>
              </a:rPr>
              <a:t> (que está en Dominio-A) a otro Dominio-C</a:t>
            </a:r>
          </a:p>
          <a:p>
            <a:r>
              <a:rPr lang="es-MX" sz="1400" dirty="0">
                <a:solidFill>
                  <a:schemeClr val="accent5">
                    <a:lumMod val="75000"/>
                  </a:schemeClr>
                </a:solidFill>
              </a:rPr>
              <a:t>En este caso, en los grupos del Dominio-B se deberían actualizar todas las referencias a la cuenta de usuario; antes era “usuario de Dominio-A”, ahora debe ser “usuario de Dominio-C”.</a:t>
            </a:r>
            <a:endParaRPr lang="es-CO" sz="1400" dirty="0">
              <a:solidFill>
                <a:schemeClr val="accent5">
                  <a:lumMod val="75000"/>
                </a:schemeClr>
              </a:solidFill>
            </a:endParaRPr>
          </a:p>
        </p:txBody>
      </p:sp>
      <p:sp>
        <p:nvSpPr>
          <p:cNvPr id="7" name="Rectángulo 6">
            <a:extLst>
              <a:ext uri="{FF2B5EF4-FFF2-40B4-BE49-F238E27FC236}">
                <a16:creationId xmlns:a16="http://schemas.microsoft.com/office/drawing/2014/main" id="{828E4C9E-81E8-43B4-AB1D-5F190F81DC31}"/>
              </a:ext>
            </a:extLst>
          </p:cNvPr>
          <p:cNvSpPr/>
          <p:nvPr/>
        </p:nvSpPr>
        <p:spPr>
          <a:xfrm>
            <a:off x="466044" y="4331309"/>
            <a:ext cx="11669808" cy="954107"/>
          </a:xfrm>
          <a:prstGeom prst="rect">
            <a:avLst/>
          </a:prstGeom>
        </p:spPr>
        <p:txBody>
          <a:bodyPr wrap="square">
            <a:spAutoFit/>
          </a:bodyPr>
          <a:lstStyle/>
          <a:p>
            <a:r>
              <a:rPr lang="es-MX" sz="1400" b="1" dirty="0">
                <a:solidFill>
                  <a:schemeClr val="accent5">
                    <a:lumMod val="75000"/>
                  </a:schemeClr>
                </a:solidFill>
              </a:rPr>
              <a:t>Maestro Controlador Principal de Dominio (PDC </a:t>
            </a:r>
            <a:r>
              <a:rPr lang="es-MX" sz="1400" b="1" dirty="0" err="1">
                <a:solidFill>
                  <a:schemeClr val="accent5">
                    <a:lumMod val="75000"/>
                  </a:schemeClr>
                </a:solidFill>
              </a:rPr>
              <a:t>Emulator</a:t>
            </a:r>
            <a:r>
              <a:rPr lang="es-MX" sz="1400" b="1" dirty="0">
                <a:solidFill>
                  <a:schemeClr val="accent5">
                    <a:lumMod val="75000"/>
                  </a:schemeClr>
                </a:solidFill>
              </a:rPr>
              <a:t>): </a:t>
            </a:r>
            <a:r>
              <a:rPr lang="es-MX" sz="1400" dirty="0">
                <a:solidFill>
                  <a:schemeClr val="accent5">
                    <a:lumMod val="75000"/>
                  </a:schemeClr>
                </a:solidFill>
              </a:rPr>
              <a:t>en la época de los Dominios con Windows NT, no era como ahora que cualquier Controlador de Dominio aceptaba cambios en el directorio. Había sólo un Controlador de Dominio por Dominio que aceptaba cambios, y se llamaba “Controlador de Dominio Primario (PDC = </a:t>
            </a:r>
            <a:r>
              <a:rPr lang="es-MX" sz="1400" dirty="0" err="1">
                <a:solidFill>
                  <a:schemeClr val="accent5">
                    <a:lumMod val="75000"/>
                  </a:schemeClr>
                </a:solidFill>
              </a:rPr>
              <a:t>Primary</a:t>
            </a:r>
            <a:r>
              <a:rPr lang="es-MX" sz="1400" dirty="0">
                <a:solidFill>
                  <a:schemeClr val="accent5">
                    <a:lumMod val="75000"/>
                  </a:schemeClr>
                </a:solidFill>
              </a:rPr>
              <a:t> </a:t>
            </a:r>
            <a:r>
              <a:rPr lang="es-MX" sz="1400" dirty="0" err="1">
                <a:solidFill>
                  <a:schemeClr val="accent5">
                    <a:lumMod val="75000"/>
                  </a:schemeClr>
                </a:solidFill>
              </a:rPr>
              <a:t>Domain</a:t>
            </a:r>
            <a:r>
              <a:rPr lang="es-MX" sz="1400" dirty="0">
                <a:solidFill>
                  <a:schemeClr val="accent5">
                    <a:lumMod val="75000"/>
                  </a:schemeClr>
                </a:solidFill>
              </a:rPr>
              <a:t> </a:t>
            </a:r>
            <a:r>
              <a:rPr lang="es-MX" sz="1400" dirty="0" err="1">
                <a:solidFill>
                  <a:schemeClr val="accent5">
                    <a:lumMod val="75000"/>
                  </a:schemeClr>
                </a:solidFill>
              </a:rPr>
              <a:t>Controller</a:t>
            </a:r>
            <a:r>
              <a:rPr lang="es-MX" sz="1400" dirty="0">
                <a:solidFill>
                  <a:schemeClr val="accent5">
                    <a:lumMod val="75000"/>
                  </a:schemeClr>
                </a:solidFill>
              </a:rPr>
              <a:t>). El resto de los Controladores de Dominio eran </a:t>
            </a:r>
            <a:r>
              <a:rPr lang="es-MX" sz="1400" dirty="0" err="1">
                <a:solidFill>
                  <a:schemeClr val="accent5">
                    <a:lumMod val="75000"/>
                  </a:schemeClr>
                </a:solidFill>
              </a:rPr>
              <a:t>BDCs</a:t>
            </a:r>
            <a:r>
              <a:rPr lang="es-MX" sz="1400" dirty="0">
                <a:solidFill>
                  <a:schemeClr val="accent5">
                    <a:lumMod val="75000"/>
                  </a:schemeClr>
                </a:solidFill>
              </a:rPr>
              <a:t> (</a:t>
            </a:r>
            <a:r>
              <a:rPr lang="es-MX" sz="1400" dirty="0" err="1">
                <a:solidFill>
                  <a:schemeClr val="accent5">
                    <a:lumMod val="75000"/>
                  </a:schemeClr>
                </a:solidFill>
              </a:rPr>
              <a:t>Backup</a:t>
            </a:r>
            <a:r>
              <a:rPr lang="es-MX" sz="1400" dirty="0">
                <a:solidFill>
                  <a:schemeClr val="accent5">
                    <a:lumMod val="75000"/>
                  </a:schemeClr>
                </a:solidFill>
              </a:rPr>
              <a:t> </a:t>
            </a:r>
            <a:r>
              <a:rPr lang="es-MX" sz="1400" dirty="0" err="1">
                <a:solidFill>
                  <a:schemeClr val="accent5">
                    <a:lumMod val="75000"/>
                  </a:schemeClr>
                </a:solidFill>
              </a:rPr>
              <a:t>Domain</a:t>
            </a:r>
            <a:r>
              <a:rPr lang="es-MX" sz="1400" dirty="0">
                <a:solidFill>
                  <a:schemeClr val="accent5">
                    <a:lumMod val="75000"/>
                  </a:schemeClr>
                </a:solidFill>
              </a:rPr>
              <a:t> </a:t>
            </a:r>
            <a:r>
              <a:rPr lang="es-MX" sz="1400" dirty="0" err="1">
                <a:solidFill>
                  <a:schemeClr val="accent5">
                    <a:lumMod val="75000"/>
                  </a:schemeClr>
                </a:solidFill>
              </a:rPr>
              <a:t>Controllers</a:t>
            </a:r>
            <a:r>
              <a:rPr lang="es-MX" sz="1400" dirty="0">
                <a:solidFill>
                  <a:schemeClr val="accent5">
                    <a:lumMod val="75000"/>
                  </a:schemeClr>
                </a:solidFill>
              </a:rPr>
              <a:t>). </a:t>
            </a:r>
            <a:r>
              <a:rPr lang="es-MX" sz="1400" dirty="0" err="1">
                <a:solidFill>
                  <a:schemeClr val="accent5">
                    <a:lumMod val="75000"/>
                  </a:schemeClr>
                </a:solidFill>
              </a:rPr>
              <a:t>Cualquera</a:t>
            </a:r>
            <a:r>
              <a:rPr lang="es-MX" sz="1400" dirty="0">
                <a:solidFill>
                  <a:schemeClr val="accent5">
                    <a:lumMod val="75000"/>
                  </a:schemeClr>
                </a:solidFill>
              </a:rPr>
              <a:t> autenticaba usuarios, pero los cambios se hacían en uno en particular (el PDC) y luego se replicaba a los otros (los </a:t>
            </a:r>
            <a:r>
              <a:rPr lang="es-MX" sz="1400" dirty="0" err="1">
                <a:solidFill>
                  <a:schemeClr val="accent5">
                    <a:lumMod val="75000"/>
                  </a:schemeClr>
                </a:solidFill>
              </a:rPr>
              <a:t>BDCs</a:t>
            </a:r>
            <a:r>
              <a:rPr lang="es-MX" sz="1400" dirty="0">
                <a:solidFill>
                  <a:schemeClr val="accent5">
                    <a:lumMod val="75000"/>
                  </a:schemeClr>
                </a:solidFill>
              </a:rPr>
              <a:t>)</a:t>
            </a:r>
            <a:endParaRPr lang="es-CO" sz="1400" dirty="0">
              <a:solidFill>
                <a:schemeClr val="accent5">
                  <a:lumMod val="75000"/>
                </a:schemeClr>
              </a:solidFill>
            </a:endParaRPr>
          </a:p>
        </p:txBody>
      </p:sp>
    </p:spTree>
    <p:extLst>
      <p:ext uri="{BB962C8B-B14F-4D97-AF65-F5344CB8AC3E}">
        <p14:creationId xmlns:p14="http://schemas.microsoft.com/office/powerpoint/2010/main" val="50233152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364</TotalTime>
  <Words>573</Words>
  <Application>Microsoft Office PowerPoint</Application>
  <PresentationFormat>Panorámica</PresentationFormat>
  <Paragraphs>17</Paragraphs>
  <Slides>4</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4</vt:i4>
      </vt:variant>
    </vt:vector>
  </HeadingPairs>
  <TitlesOfParts>
    <vt:vector size="10" baseType="lpstr">
      <vt:lpstr>Arial</vt:lpstr>
      <vt:lpstr>Calibri</vt:lpstr>
      <vt:lpstr>Calibri Light</vt:lpstr>
      <vt:lpstr>Georgia</vt:lpstr>
      <vt:lpstr>Istok Web</vt:lpstr>
      <vt:lpstr>Tema de Office</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Jair Gómez Arias</dc:creator>
  <cp:lastModifiedBy>Jair Gómez Arias</cp:lastModifiedBy>
  <cp:revision>23</cp:revision>
  <dcterms:created xsi:type="dcterms:W3CDTF">2017-07-26T17:26:02Z</dcterms:created>
  <dcterms:modified xsi:type="dcterms:W3CDTF">2017-09-04T22:43:43Z</dcterms:modified>
</cp:coreProperties>
</file>