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533B60-E872-48F4-AAD0-C73EB082158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6D8098D1-AC78-4C8C-84B6-5EAE74CF4B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a:extLst>
              <a:ext uri="{FF2B5EF4-FFF2-40B4-BE49-F238E27FC236}">
                <a16:creationId xmlns:a16="http://schemas.microsoft.com/office/drawing/2014/main" id="{6E141E94-5978-4D34-BF48-51017B617B3F}"/>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5" name="Marcador de pie de página 4">
            <a:extLst>
              <a:ext uri="{FF2B5EF4-FFF2-40B4-BE49-F238E27FC236}">
                <a16:creationId xmlns:a16="http://schemas.microsoft.com/office/drawing/2014/main" id="{23AF5663-B137-487F-B224-6919E5E3321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883E109-CB4F-4DC1-B53D-56C3A60AEEFC}"/>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1109081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9D5AEB-E265-4E57-95B5-3EFEDDB92B5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8BB86571-BF77-41CB-B595-3057BCAF78C2}"/>
              </a:ext>
            </a:extLst>
          </p:cNvPr>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95A40B9-F676-4011-9143-FF5DBEFCD8BB}"/>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5" name="Marcador de pie de página 4">
            <a:extLst>
              <a:ext uri="{FF2B5EF4-FFF2-40B4-BE49-F238E27FC236}">
                <a16:creationId xmlns:a16="http://schemas.microsoft.com/office/drawing/2014/main" id="{DA272598-3F1D-4E94-BD39-4A61101E7A4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CF3767A-F439-4C24-B15D-EF8CB3518019}"/>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3344475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3B42324-02DB-4017-96BA-E581EBC1D26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5D20180-8A4E-4390-B12B-D7F78F104A78}"/>
              </a:ext>
            </a:extLst>
          </p:cNvPr>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3AEAA77-18FB-43D0-9E86-0E144A429F10}"/>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5" name="Marcador de pie de página 4">
            <a:extLst>
              <a:ext uri="{FF2B5EF4-FFF2-40B4-BE49-F238E27FC236}">
                <a16:creationId xmlns:a16="http://schemas.microsoft.com/office/drawing/2014/main" id="{BE058DDB-592D-4FAB-AFEF-6F65531D40E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EC82BA8-E674-42FA-A922-1871B039A158}"/>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58660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A493FD-E690-4EEA-91D2-2A4BC04BF07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D49D7EE9-7CD1-44B6-A2FE-5C970292002A}"/>
              </a:ext>
            </a:extLst>
          </p:cNvPr>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299E8F93-FD96-4CA4-8538-7B258C103970}"/>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5" name="Marcador de pie de página 4">
            <a:extLst>
              <a:ext uri="{FF2B5EF4-FFF2-40B4-BE49-F238E27FC236}">
                <a16:creationId xmlns:a16="http://schemas.microsoft.com/office/drawing/2014/main" id="{40908D1D-1F49-4B47-9CB5-ADE5D3CCB0E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22AC052-68FE-47B0-AA15-5EC86BD567B9}"/>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1586080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EE6AA8-65FD-4727-AE95-938286DAFF4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618EF0D-FCDC-4D59-B3A1-7148DA7CE2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a:extLst>
              <a:ext uri="{FF2B5EF4-FFF2-40B4-BE49-F238E27FC236}">
                <a16:creationId xmlns:a16="http://schemas.microsoft.com/office/drawing/2014/main" id="{B925519C-8F9B-4DF3-8B18-CF1888F6BE92}"/>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5" name="Marcador de pie de página 4">
            <a:extLst>
              <a:ext uri="{FF2B5EF4-FFF2-40B4-BE49-F238E27FC236}">
                <a16:creationId xmlns:a16="http://schemas.microsoft.com/office/drawing/2014/main" id="{6EC15B10-2E7C-40D5-B7F5-BCF21F78293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2D52F17-E064-472E-8057-83005E99CA1D}"/>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1165451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73F411-1F86-4A9F-A45A-45F23A24392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14936DDD-3457-43C0-85F9-9B03E45387A6}"/>
              </a:ext>
            </a:extLst>
          </p:cNvPr>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C85A0F85-68FF-414D-BB97-CCA1F43DBAEB}"/>
              </a:ext>
            </a:extLst>
          </p:cNvPr>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9B49F5D0-CF4B-4EEE-82BC-DB37107427A0}"/>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6" name="Marcador de pie de página 5">
            <a:extLst>
              <a:ext uri="{FF2B5EF4-FFF2-40B4-BE49-F238E27FC236}">
                <a16:creationId xmlns:a16="http://schemas.microsoft.com/office/drawing/2014/main" id="{10167B92-ADCA-4658-A7CB-E2B91DB55AC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0CE18B1B-424A-469C-8D91-802FDDD11EB7}"/>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2093291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A3AAEF-EFAB-4431-B613-242F3A6F78F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F96066F-CC72-48D8-81EE-DD04932586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a:extLst>
              <a:ext uri="{FF2B5EF4-FFF2-40B4-BE49-F238E27FC236}">
                <a16:creationId xmlns:a16="http://schemas.microsoft.com/office/drawing/2014/main" id="{D05CCC66-117B-4EA9-802C-E51B9B582075}"/>
              </a:ext>
            </a:extLst>
          </p:cNvPr>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3DE5B48A-DFBD-4565-A2BF-386D17EB59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a:extLst>
              <a:ext uri="{FF2B5EF4-FFF2-40B4-BE49-F238E27FC236}">
                <a16:creationId xmlns:a16="http://schemas.microsoft.com/office/drawing/2014/main" id="{A90C31F2-2304-4D5B-8F7D-B8B41E0529E5}"/>
              </a:ext>
            </a:extLst>
          </p:cNvPr>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3FB0DCCB-465B-451A-A8AE-1BE5BFC96788}"/>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8" name="Marcador de pie de página 7">
            <a:extLst>
              <a:ext uri="{FF2B5EF4-FFF2-40B4-BE49-F238E27FC236}">
                <a16:creationId xmlns:a16="http://schemas.microsoft.com/office/drawing/2014/main" id="{9870589C-CD17-4CD4-A044-48B238FEF533}"/>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45EA79A2-9658-4177-A268-001931F314CA}"/>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3822871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9F313E-20CF-49BF-99B4-2459FF95431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F535B9CD-7249-482B-BE42-33818E1B78FF}"/>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4" name="Marcador de pie de página 3">
            <a:extLst>
              <a:ext uri="{FF2B5EF4-FFF2-40B4-BE49-F238E27FC236}">
                <a16:creationId xmlns:a16="http://schemas.microsoft.com/office/drawing/2014/main" id="{75258168-803A-4ADD-A727-209C4ADD5C91}"/>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9B869F67-D23A-4023-827C-43109A98679A}"/>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1768604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243A9D2-6BF8-40FD-B1B1-62C345DA267C}"/>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3" name="Marcador de pie de página 2">
            <a:extLst>
              <a:ext uri="{FF2B5EF4-FFF2-40B4-BE49-F238E27FC236}">
                <a16:creationId xmlns:a16="http://schemas.microsoft.com/office/drawing/2014/main" id="{4A7DE3E0-736A-4D0F-815D-8C553E21518C}"/>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03DBB56D-C0AA-42D9-8CC5-55A3CCF0F9AC}"/>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3821591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15702E-4AC7-4ABC-989D-238B19D419E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6FDD09E0-726A-4E80-9160-7FC4F623BC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E9F50589-36C2-4FE9-911C-AE15804407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5C20325F-6FE2-4845-9F1C-4C51E91BABD5}"/>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6" name="Marcador de pie de página 5">
            <a:extLst>
              <a:ext uri="{FF2B5EF4-FFF2-40B4-BE49-F238E27FC236}">
                <a16:creationId xmlns:a16="http://schemas.microsoft.com/office/drawing/2014/main" id="{B9278EA8-83B0-4C00-A172-88DAE4B4485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8851AF81-A534-4423-90C6-F244E64D5E68}"/>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335258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A64788-0A37-4D56-8D92-563FB32B56E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AA3BB6AF-687E-4CE1-BB06-323B406460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8311FF73-B1D2-46B8-8680-A0CC2D62E1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8D5F3A1A-C34F-4806-BEBD-345642616F5E}"/>
              </a:ext>
            </a:extLst>
          </p:cNvPr>
          <p:cNvSpPr>
            <a:spLocks noGrp="1"/>
          </p:cNvSpPr>
          <p:nvPr>
            <p:ph type="dt" sz="half" idx="10"/>
          </p:nvPr>
        </p:nvSpPr>
        <p:spPr/>
        <p:txBody>
          <a:bodyPr/>
          <a:lstStyle/>
          <a:p>
            <a:fld id="{A796C179-118F-475E-A07E-4BD3FE2FF59D}" type="datetimeFigureOut">
              <a:rPr lang="es-CO" smtClean="0"/>
              <a:t>26/07/2017</a:t>
            </a:fld>
            <a:endParaRPr lang="es-CO"/>
          </a:p>
        </p:txBody>
      </p:sp>
      <p:sp>
        <p:nvSpPr>
          <p:cNvPr id="6" name="Marcador de pie de página 5">
            <a:extLst>
              <a:ext uri="{FF2B5EF4-FFF2-40B4-BE49-F238E27FC236}">
                <a16:creationId xmlns:a16="http://schemas.microsoft.com/office/drawing/2014/main" id="{4FDF7272-FE5F-4506-BBEF-55C42A2F0881}"/>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BDAB20DE-42CA-48BA-88EC-BC5BEC141192}"/>
              </a:ext>
            </a:extLst>
          </p:cNvPr>
          <p:cNvSpPr>
            <a:spLocks noGrp="1"/>
          </p:cNvSpPr>
          <p:nvPr>
            <p:ph type="sldNum" sz="quarter" idx="12"/>
          </p:nvPr>
        </p:nvSpPr>
        <p:spPr/>
        <p:txBody>
          <a:bodyPr/>
          <a:lstStyle/>
          <a:p>
            <a:fld id="{3AFDB1E9-8D86-439C-A3B6-53DCACC7D8BD}" type="slidenum">
              <a:rPr lang="es-CO" smtClean="0"/>
              <a:t>‹Nº›</a:t>
            </a:fld>
            <a:endParaRPr lang="es-CO"/>
          </a:p>
        </p:txBody>
      </p:sp>
    </p:spTree>
    <p:extLst>
      <p:ext uri="{BB962C8B-B14F-4D97-AF65-F5344CB8AC3E}">
        <p14:creationId xmlns:p14="http://schemas.microsoft.com/office/powerpoint/2010/main" val="1521565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E43BC16-24B2-4A6E-8DF1-9293EE67D8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5E521EC6-DB03-46C5-B6B2-4F138F34D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752D58E-5D7E-4C9D-817D-51AC74E341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6C179-118F-475E-A07E-4BD3FE2FF59D}" type="datetimeFigureOut">
              <a:rPr lang="es-CO" smtClean="0"/>
              <a:t>26/07/2017</a:t>
            </a:fld>
            <a:endParaRPr lang="es-CO"/>
          </a:p>
        </p:txBody>
      </p:sp>
      <p:sp>
        <p:nvSpPr>
          <p:cNvPr id="5" name="Marcador de pie de página 4">
            <a:extLst>
              <a:ext uri="{FF2B5EF4-FFF2-40B4-BE49-F238E27FC236}">
                <a16:creationId xmlns:a16="http://schemas.microsoft.com/office/drawing/2014/main" id="{23B3C2C8-0625-410C-BE65-7AAD8BFDF4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BD6C3EEE-9B34-486C-94A7-E65969AED7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DB1E9-8D86-439C-A3B6-53DCACC7D8BD}" type="slidenum">
              <a:rPr lang="es-CO" smtClean="0"/>
              <a:t>‹Nº›</a:t>
            </a:fld>
            <a:endParaRPr lang="es-CO"/>
          </a:p>
        </p:txBody>
      </p:sp>
    </p:spTree>
    <p:extLst>
      <p:ext uri="{BB962C8B-B14F-4D97-AF65-F5344CB8AC3E}">
        <p14:creationId xmlns:p14="http://schemas.microsoft.com/office/powerpoint/2010/main" val="712554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5" name="Título 1">
            <a:extLst>
              <a:ext uri="{FF2B5EF4-FFF2-40B4-BE49-F238E27FC236}">
                <a16:creationId xmlns:a16="http://schemas.microsoft.com/office/drawing/2014/main" id="{B82946C2-6958-45FB-8DA3-06BE16561F16}"/>
              </a:ext>
            </a:extLst>
          </p:cNvPr>
          <p:cNvSpPr txBox="1">
            <a:spLocks/>
          </p:cNvSpPr>
          <p:nvPr/>
        </p:nvSpPr>
        <p:spPr>
          <a:xfrm>
            <a:off x="656530" y="2313829"/>
            <a:ext cx="10939244" cy="10316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400" dirty="0">
                <a:solidFill>
                  <a:srgbClr val="00B0F0"/>
                </a:solidFill>
              </a:rPr>
              <a:t>Estructura de los servicios de dominio de Active </a:t>
            </a:r>
            <a:r>
              <a:rPr lang="es-MX" sz="5400" dirty="0" err="1">
                <a:solidFill>
                  <a:srgbClr val="00B0F0"/>
                </a:solidFill>
              </a:rPr>
              <a:t>Directory</a:t>
            </a:r>
            <a:endParaRPr lang="es-MX" sz="5400" dirty="0">
              <a:solidFill>
                <a:srgbClr val="00B0F0"/>
              </a:solidFill>
            </a:endParaRPr>
          </a:p>
        </p:txBody>
      </p:sp>
    </p:spTree>
    <p:extLst>
      <p:ext uri="{BB962C8B-B14F-4D97-AF65-F5344CB8AC3E}">
        <p14:creationId xmlns:p14="http://schemas.microsoft.com/office/powerpoint/2010/main" val="2340711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 name="Rectángulo 1">
            <a:extLst>
              <a:ext uri="{FF2B5EF4-FFF2-40B4-BE49-F238E27FC236}">
                <a16:creationId xmlns:a16="http://schemas.microsoft.com/office/drawing/2014/main" id="{5EC38FE4-2FA7-4ADB-9C05-3BE664ECDF79}"/>
              </a:ext>
            </a:extLst>
          </p:cNvPr>
          <p:cNvSpPr/>
          <p:nvPr/>
        </p:nvSpPr>
        <p:spPr>
          <a:xfrm>
            <a:off x="671118" y="502905"/>
            <a:ext cx="957313" cy="400110"/>
          </a:xfrm>
          <a:prstGeom prst="rect">
            <a:avLst/>
          </a:prstGeom>
        </p:spPr>
        <p:txBody>
          <a:bodyPr wrap="none">
            <a:spAutoFit/>
          </a:bodyPr>
          <a:lstStyle/>
          <a:p>
            <a:r>
              <a:rPr lang="es-MX" sz="2000" dirty="0">
                <a:solidFill>
                  <a:srgbClr val="00B050"/>
                </a:solidFill>
                <a:latin typeface="Istok Web"/>
              </a:rPr>
              <a:t>Bosque</a:t>
            </a:r>
            <a:endParaRPr lang="es-MX" sz="2000" b="0" i="0" dirty="0">
              <a:solidFill>
                <a:srgbClr val="00B050"/>
              </a:solidFill>
              <a:effectLst/>
              <a:latin typeface="Istok Web"/>
            </a:endParaRPr>
          </a:p>
        </p:txBody>
      </p:sp>
      <p:sp>
        <p:nvSpPr>
          <p:cNvPr id="4" name="Rectángulo 3">
            <a:extLst>
              <a:ext uri="{FF2B5EF4-FFF2-40B4-BE49-F238E27FC236}">
                <a16:creationId xmlns:a16="http://schemas.microsoft.com/office/drawing/2014/main" id="{FAE5DACA-2ADE-40F0-85AF-651EAAEA3942}"/>
              </a:ext>
            </a:extLst>
          </p:cNvPr>
          <p:cNvSpPr/>
          <p:nvPr/>
        </p:nvSpPr>
        <p:spPr>
          <a:xfrm>
            <a:off x="331598" y="1083026"/>
            <a:ext cx="10981189" cy="1200329"/>
          </a:xfrm>
          <a:prstGeom prst="rect">
            <a:avLst/>
          </a:prstGeom>
        </p:spPr>
        <p:txBody>
          <a:bodyPr wrap="square">
            <a:spAutoFit/>
          </a:bodyPr>
          <a:lstStyle/>
          <a:p>
            <a:pPr algn="just"/>
            <a:r>
              <a:rPr lang="es-MX" dirty="0">
                <a:solidFill>
                  <a:schemeClr val="accent5">
                    <a:lumMod val="75000"/>
                  </a:schemeClr>
                </a:solidFill>
                <a:latin typeface="Istok Web"/>
              </a:rPr>
              <a:t>El </a:t>
            </a:r>
            <a:r>
              <a:rPr lang="es-MX" i="1" dirty="0">
                <a:solidFill>
                  <a:schemeClr val="accent5">
                    <a:lumMod val="75000"/>
                  </a:schemeClr>
                </a:solidFill>
                <a:latin typeface="Georgia" panose="02040502050405020303" pitchFamily="18" charset="0"/>
              </a:rPr>
              <a:t>Bosque</a:t>
            </a:r>
            <a:r>
              <a:rPr lang="es-MX" dirty="0">
                <a:solidFill>
                  <a:schemeClr val="accent5">
                    <a:lumMod val="75000"/>
                  </a:schemeClr>
                </a:solidFill>
                <a:latin typeface="Istok Web"/>
              </a:rPr>
              <a:t> es el mayor contenedor lógico dentro de Active </a:t>
            </a:r>
            <a:r>
              <a:rPr lang="es-MX" dirty="0" err="1">
                <a:solidFill>
                  <a:schemeClr val="accent5">
                    <a:lumMod val="75000"/>
                  </a:schemeClr>
                </a:solidFill>
                <a:latin typeface="Istok Web"/>
              </a:rPr>
              <a:t>Directory</a:t>
            </a:r>
            <a:r>
              <a:rPr lang="es-MX" dirty="0">
                <a:solidFill>
                  <a:schemeClr val="accent5">
                    <a:lumMod val="75000"/>
                  </a:schemeClr>
                </a:solidFill>
                <a:latin typeface="Istok Web"/>
              </a:rPr>
              <a:t>, abarcando a todos los dominios dentro de su ámbito. Los dominios están interconectados por Relaciones de confianza transitivas que se construyen automáticamente. De esta forma, todos los dominios de un bosque confían automáticamente unos en otros y los diferentes árboles podrán compartir sus recursos.</a:t>
            </a:r>
            <a:endParaRPr lang="es-CO" dirty="0">
              <a:solidFill>
                <a:schemeClr val="accent5">
                  <a:lumMod val="75000"/>
                </a:schemeClr>
              </a:solidFill>
            </a:endParaRPr>
          </a:p>
        </p:txBody>
      </p:sp>
      <p:sp>
        <p:nvSpPr>
          <p:cNvPr id="6" name="Nube 5">
            <a:extLst>
              <a:ext uri="{FF2B5EF4-FFF2-40B4-BE49-F238E27FC236}">
                <a16:creationId xmlns:a16="http://schemas.microsoft.com/office/drawing/2014/main" id="{22DBDE32-D449-4013-BD54-7B79718F2953}"/>
              </a:ext>
            </a:extLst>
          </p:cNvPr>
          <p:cNvSpPr/>
          <p:nvPr/>
        </p:nvSpPr>
        <p:spPr>
          <a:xfrm>
            <a:off x="1358540" y="2492452"/>
            <a:ext cx="9144476" cy="3791823"/>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Triángulo isósceles 6">
            <a:extLst>
              <a:ext uri="{FF2B5EF4-FFF2-40B4-BE49-F238E27FC236}">
                <a16:creationId xmlns:a16="http://schemas.microsoft.com/office/drawing/2014/main" id="{C614B893-99FA-47BE-822C-56D6D9563C83}"/>
              </a:ext>
            </a:extLst>
          </p:cNvPr>
          <p:cNvSpPr/>
          <p:nvPr/>
        </p:nvSpPr>
        <p:spPr>
          <a:xfrm>
            <a:off x="3699543" y="3228600"/>
            <a:ext cx="956345" cy="780176"/>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Triángulo isósceles 7">
            <a:extLst>
              <a:ext uri="{FF2B5EF4-FFF2-40B4-BE49-F238E27FC236}">
                <a16:creationId xmlns:a16="http://schemas.microsoft.com/office/drawing/2014/main" id="{A81047BB-43F8-4828-A384-1D20F721F23D}"/>
              </a:ext>
            </a:extLst>
          </p:cNvPr>
          <p:cNvSpPr/>
          <p:nvPr/>
        </p:nvSpPr>
        <p:spPr>
          <a:xfrm>
            <a:off x="6996891" y="3228600"/>
            <a:ext cx="956345" cy="780176"/>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Triángulo isósceles 8">
            <a:extLst>
              <a:ext uri="{FF2B5EF4-FFF2-40B4-BE49-F238E27FC236}">
                <a16:creationId xmlns:a16="http://schemas.microsoft.com/office/drawing/2014/main" id="{CAFEACFC-6FF5-4AA4-BD30-C188E60757B9}"/>
              </a:ext>
            </a:extLst>
          </p:cNvPr>
          <p:cNvSpPr/>
          <p:nvPr/>
        </p:nvSpPr>
        <p:spPr>
          <a:xfrm>
            <a:off x="2776753" y="4824624"/>
            <a:ext cx="453007" cy="369558"/>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Triángulo isósceles 9">
            <a:extLst>
              <a:ext uri="{FF2B5EF4-FFF2-40B4-BE49-F238E27FC236}">
                <a16:creationId xmlns:a16="http://schemas.microsoft.com/office/drawing/2014/main" id="{11C40140-552E-42C0-A5A3-FC881751F22F}"/>
              </a:ext>
            </a:extLst>
          </p:cNvPr>
          <p:cNvSpPr/>
          <p:nvPr/>
        </p:nvSpPr>
        <p:spPr>
          <a:xfrm>
            <a:off x="3847748" y="4824624"/>
            <a:ext cx="453007" cy="369558"/>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1" name="Triángulo isósceles 10">
            <a:extLst>
              <a:ext uri="{FF2B5EF4-FFF2-40B4-BE49-F238E27FC236}">
                <a16:creationId xmlns:a16="http://schemas.microsoft.com/office/drawing/2014/main" id="{16DA3342-0E36-4883-B4E4-03F84C5C4E06}"/>
              </a:ext>
            </a:extLst>
          </p:cNvPr>
          <p:cNvSpPr/>
          <p:nvPr/>
        </p:nvSpPr>
        <p:spPr>
          <a:xfrm>
            <a:off x="4804091" y="4824624"/>
            <a:ext cx="453007" cy="369558"/>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CuadroTexto 11">
            <a:extLst>
              <a:ext uri="{FF2B5EF4-FFF2-40B4-BE49-F238E27FC236}">
                <a16:creationId xmlns:a16="http://schemas.microsoft.com/office/drawing/2014/main" id="{E382AC1A-0B3B-4B84-823D-12CB52D6720A}"/>
              </a:ext>
            </a:extLst>
          </p:cNvPr>
          <p:cNvSpPr txBox="1"/>
          <p:nvPr/>
        </p:nvSpPr>
        <p:spPr>
          <a:xfrm>
            <a:off x="2575415" y="3361253"/>
            <a:ext cx="1602300" cy="369332"/>
          </a:xfrm>
          <a:prstGeom prst="rect">
            <a:avLst/>
          </a:prstGeom>
          <a:noFill/>
        </p:spPr>
        <p:txBody>
          <a:bodyPr wrap="square" rtlCol="0">
            <a:spAutoFit/>
          </a:bodyPr>
          <a:lstStyle/>
          <a:p>
            <a:r>
              <a:rPr lang="es-CO" dirty="0"/>
              <a:t>Contoso.com</a:t>
            </a:r>
          </a:p>
        </p:txBody>
      </p:sp>
      <p:sp>
        <p:nvSpPr>
          <p:cNvPr id="13" name="CuadroTexto 12">
            <a:extLst>
              <a:ext uri="{FF2B5EF4-FFF2-40B4-BE49-F238E27FC236}">
                <a16:creationId xmlns:a16="http://schemas.microsoft.com/office/drawing/2014/main" id="{179388FC-D922-45E6-A830-EC248C8F9950}"/>
              </a:ext>
            </a:extLst>
          </p:cNvPr>
          <p:cNvSpPr txBox="1"/>
          <p:nvPr/>
        </p:nvSpPr>
        <p:spPr>
          <a:xfrm>
            <a:off x="6673913" y="4028375"/>
            <a:ext cx="1602300" cy="369332"/>
          </a:xfrm>
          <a:prstGeom prst="rect">
            <a:avLst/>
          </a:prstGeom>
          <a:noFill/>
        </p:spPr>
        <p:txBody>
          <a:bodyPr wrap="square" rtlCol="0">
            <a:spAutoFit/>
          </a:bodyPr>
          <a:lstStyle/>
          <a:p>
            <a:r>
              <a:rPr lang="es-CO" dirty="0"/>
              <a:t>JGAITPro.com</a:t>
            </a:r>
          </a:p>
        </p:txBody>
      </p:sp>
      <p:cxnSp>
        <p:nvCxnSpPr>
          <p:cNvPr id="15" name="Conector recto 14">
            <a:extLst>
              <a:ext uri="{FF2B5EF4-FFF2-40B4-BE49-F238E27FC236}">
                <a16:creationId xmlns:a16="http://schemas.microsoft.com/office/drawing/2014/main" id="{55BEB644-2EB5-4C7E-8E5F-DA3B2127155A}"/>
              </a:ext>
            </a:extLst>
          </p:cNvPr>
          <p:cNvCxnSpPr>
            <a:stCxn id="7" idx="5"/>
            <a:endCxn id="8" idx="1"/>
          </p:cNvCxnSpPr>
          <p:nvPr/>
        </p:nvCxnSpPr>
        <p:spPr>
          <a:xfrm>
            <a:off x="4416802" y="3618688"/>
            <a:ext cx="281917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Conector recto 15">
            <a:extLst>
              <a:ext uri="{FF2B5EF4-FFF2-40B4-BE49-F238E27FC236}">
                <a16:creationId xmlns:a16="http://schemas.microsoft.com/office/drawing/2014/main" id="{84C84A68-15F8-4024-9827-3D1879C7CC07}"/>
              </a:ext>
            </a:extLst>
          </p:cNvPr>
          <p:cNvCxnSpPr>
            <a:cxnSpLocks/>
            <a:stCxn id="9" idx="0"/>
          </p:cNvCxnSpPr>
          <p:nvPr/>
        </p:nvCxnSpPr>
        <p:spPr>
          <a:xfrm flipV="1">
            <a:off x="3003257" y="4028376"/>
            <a:ext cx="696286" cy="79624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Conector recto 18">
            <a:extLst>
              <a:ext uri="{FF2B5EF4-FFF2-40B4-BE49-F238E27FC236}">
                <a16:creationId xmlns:a16="http://schemas.microsoft.com/office/drawing/2014/main" id="{386E2D9D-6918-4F05-BCC3-AB97C00F67EA}"/>
              </a:ext>
            </a:extLst>
          </p:cNvPr>
          <p:cNvCxnSpPr>
            <a:cxnSpLocks/>
            <a:stCxn id="10" idx="0"/>
            <a:endCxn id="7" idx="3"/>
          </p:cNvCxnSpPr>
          <p:nvPr/>
        </p:nvCxnSpPr>
        <p:spPr>
          <a:xfrm flipV="1">
            <a:off x="4074252" y="4008776"/>
            <a:ext cx="103464" cy="81584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Conector recto 21">
            <a:extLst>
              <a:ext uri="{FF2B5EF4-FFF2-40B4-BE49-F238E27FC236}">
                <a16:creationId xmlns:a16="http://schemas.microsoft.com/office/drawing/2014/main" id="{3D9EABEE-2BA5-46FF-AB46-0A827620329F}"/>
              </a:ext>
            </a:extLst>
          </p:cNvPr>
          <p:cNvCxnSpPr>
            <a:cxnSpLocks/>
            <a:stCxn id="11" idx="0"/>
          </p:cNvCxnSpPr>
          <p:nvPr/>
        </p:nvCxnSpPr>
        <p:spPr>
          <a:xfrm flipH="1" flipV="1">
            <a:off x="4639347" y="4018576"/>
            <a:ext cx="391248" cy="80604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uadroTexto 23">
            <a:extLst>
              <a:ext uri="{FF2B5EF4-FFF2-40B4-BE49-F238E27FC236}">
                <a16:creationId xmlns:a16="http://schemas.microsoft.com/office/drawing/2014/main" id="{D447AEF9-7861-4AF8-BC21-2D20538F6948}"/>
              </a:ext>
            </a:extLst>
          </p:cNvPr>
          <p:cNvSpPr txBox="1"/>
          <p:nvPr/>
        </p:nvSpPr>
        <p:spPr>
          <a:xfrm>
            <a:off x="2066601" y="5164139"/>
            <a:ext cx="1277811" cy="261610"/>
          </a:xfrm>
          <a:prstGeom prst="rect">
            <a:avLst/>
          </a:prstGeom>
          <a:noFill/>
        </p:spPr>
        <p:txBody>
          <a:bodyPr wrap="square" rtlCol="0">
            <a:spAutoFit/>
          </a:bodyPr>
          <a:lstStyle/>
          <a:p>
            <a:r>
              <a:rPr lang="es-CO" sz="1100" dirty="0"/>
              <a:t>Eeuu.Contoso.com</a:t>
            </a:r>
          </a:p>
        </p:txBody>
      </p:sp>
      <p:sp>
        <p:nvSpPr>
          <p:cNvPr id="25" name="CuadroTexto 24">
            <a:extLst>
              <a:ext uri="{FF2B5EF4-FFF2-40B4-BE49-F238E27FC236}">
                <a16:creationId xmlns:a16="http://schemas.microsoft.com/office/drawing/2014/main" id="{A552E918-C5DF-4D6A-8B7F-254A48DFA279}"/>
              </a:ext>
            </a:extLst>
          </p:cNvPr>
          <p:cNvSpPr txBox="1"/>
          <p:nvPr/>
        </p:nvSpPr>
        <p:spPr>
          <a:xfrm>
            <a:off x="3376565" y="5238865"/>
            <a:ext cx="1277811" cy="261610"/>
          </a:xfrm>
          <a:prstGeom prst="rect">
            <a:avLst/>
          </a:prstGeom>
          <a:noFill/>
        </p:spPr>
        <p:txBody>
          <a:bodyPr wrap="square" rtlCol="0">
            <a:spAutoFit/>
          </a:bodyPr>
          <a:lstStyle/>
          <a:p>
            <a:r>
              <a:rPr lang="es-CO" sz="1100" dirty="0"/>
              <a:t>esp.Contoso.com</a:t>
            </a:r>
          </a:p>
        </p:txBody>
      </p:sp>
      <p:sp>
        <p:nvSpPr>
          <p:cNvPr id="26" name="CuadroTexto 25">
            <a:extLst>
              <a:ext uri="{FF2B5EF4-FFF2-40B4-BE49-F238E27FC236}">
                <a16:creationId xmlns:a16="http://schemas.microsoft.com/office/drawing/2014/main" id="{37F75369-F70B-4B91-92B9-0A08F1FC16B0}"/>
              </a:ext>
            </a:extLst>
          </p:cNvPr>
          <p:cNvSpPr txBox="1"/>
          <p:nvPr/>
        </p:nvSpPr>
        <p:spPr>
          <a:xfrm>
            <a:off x="4544382" y="5232828"/>
            <a:ext cx="1277811" cy="261610"/>
          </a:xfrm>
          <a:prstGeom prst="rect">
            <a:avLst/>
          </a:prstGeom>
          <a:noFill/>
        </p:spPr>
        <p:txBody>
          <a:bodyPr wrap="square" rtlCol="0">
            <a:spAutoFit/>
          </a:bodyPr>
          <a:lstStyle/>
          <a:p>
            <a:r>
              <a:rPr lang="es-CO" sz="1100" dirty="0"/>
              <a:t>mex.Contoso.com</a:t>
            </a:r>
          </a:p>
        </p:txBody>
      </p:sp>
    </p:spTree>
    <p:extLst>
      <p:ext uri="{BB962C8B-B14F-4D97-AF65-F5344CB8AC3E}">
        <p14:creationId xmlns:p14="http://schemas.microsoft.com/office/powerpoint/2010/main" val="2786002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 name="Rectángulo 1">
            <a:extLst>
              <a:ext uri="{FF2B5EF4-FFF2-40B4-BE49-F238E27FC236}">
                <a16:creationId xmlns:a16="http://schemas.microsoft.com/office/drawing/2014/main" id="{C2E86F63-1AC1-4ABC-BDFE-37E798669421}"/>
              </a:ext>
            </a:extLst>
          </p:cNvPr>
          <p:cNvSpPr/>
          <p:nvPr/>
        </p:nvSpPr>
        <p:spPr>
          <a:xfrm>
            <a:off x="687897" y="417245"/>
            <a:ext cx="981359" cy="400110"/>
          </a:xfrm>
          <a:prstGeom prst="rect">
            <a:avLst/>
          </a:prstGeom>
        </p:spPr>
        <p:txBody>
          <a:bodyPr wrap="none">
            <a:spAutoFit/>
          </a:bodyPr>
          <a:lstStyle/>
          <a:p>
            <a:r>
              <a:rPr lang="es-MX" sz="2000" dirty="0">
                <a:solidFill>
                  <a:srgbClr val="00B050"/>
                </a:solidFill>
                <a:latin typeface="Istok Web"/>
              </a:rPr>
              <a:t>Árboles</a:t>
            </a:r>
            <a:endParaRPr lang="es-MX" sz="2000" b="0" i="0" dirty="0">
              <a:solidFill>
                <a:srgbClr val="00B050"/>
              </a:solidFill>
              <a:effectLst/>
              <a:latin typeface="Istok Web"/>
            </a:endParaRPr>
          </a:p>
        </p:txBody>
      </p:sp>
      <p:sp>
        <p:nvSpPr>
          <p:cNvPr id="6" name="Rectángulo 5">
            <a:extLst>
              <a:ext uri="{FF2B5EF4-FFF2-40B4-BE49-F238E27FC236}">
                <a16:creationId xmlns:a16="http://schemas.microsoft.com/office/drawing/2014/main" id="{C182DD5F-26C7-4574-BAE6-65591BE70E1D}"/>
              </a:ext>
            </a:extLst>
          </p:cNvPr>
          <p:cNvSpPr/>
          <p:nvPr/>
        </p:nvSpPr>
        <p:spPr>
          <a:xfrm>
            <a:off x="444616" y="1007452"/>
            <a:ext cx="11504103" cy="2246769"/>
          </a:xfrm>
          <a:prstGeom prst="rect">
            <a:avLst/>
          </a:prstGeom>
        </p:spPr>
        <p:txBody>
          <a:bodyPr wrap="square">
            <a:spAutoFit/>
          </a:bodyPr>
          <a:lstStyle/>
          <a:p>
            <a:r>
              <a:rPr lang="es-MX" sz="1400" dirty="0">
                <a:solidFill>
                  <a:schemeClr val="accent1">
                    <a:lumMod val="75000"/>
                  </a:schemeClr>
                </a:solidFill>
                <a:latin typeface="Verdana" panose="020B0604030504040204" pitchFamily="34" charset="0"/>
              </a:rPr>
              <a:t>Un Árbol es simplemente una colección de dominios que dependen de una raíz común y se encuentra organizados como una determinada jerarquía. Dicha jerarquía también quedará representada por un espacio de nombres DNS común.</a:t>
            </a:r>
          </a:p>
          <a:p>
            <a:endParaRPr lang="es-MX" sz="1400" dirty="0">
              <a:solidFill>
                <a:schemeClr val="accent1">
                  <a:lumMod val="75000"/>
                </a:schemeClr>
              </a:solidFill>
              <a:latin typeface="Verdana" panose="020B0604030504040204" pitchFamily="34" charset="0"/>
            </a:endParaRPr>
          </a:p>
          <a:p>
            <a:r>
              <a:rPr lang="es-MX" sz="1400" dirty="0">
                <a:solidFill>
                  <a:schemeClr val="accent1">
                    <a:lumMod val="75000"/>
                  </a:schemeClr>
                </a:solidFill>
                <a:latin typeface="Verdana" panose="020B0604030504040204" pitchFamily="34" charset="0"/>
              </a:rPr>
              <a:t>De esta forma, sabremos que los dominios </a:t>
            </a:r>
            <a:r>
              <a:rPr lang="es-MX" sz="1400" b="1" dirty="0">
                <a:solidFill>
                  <a:schemeClr val="accent1">
                    <a:lumMod val="75000"/>
                  </a:schemeClr>
                </a:solidFill>
                <a:latin typeface="Verdana" panose="020B0604030504040204" pitchFamily="34" charset="0"/>
              </a:rPr>
              <a:t>contoso.com,</a:t>
            </a:r>
            <a:r>
              <a:rPr lang="es-MX" sz="1400" dirty="0">
                <a:solidFill>
                  <a:schemeClr val="accent1">
                    <a:lumMod val="75000"/>
                  </a:schemeClr>
                </a:solidFill>
                <a:latin typeface="Verdana" panose="020B0604030504040204" pitchFamily="34" charset="0"/>
              </a:rPr>
              <a:t> </a:t>
            </a:r>
            <a:r>
              <a:rPr lang="es-MX" sz="1400" b="1" dirty="0">
                <a:solidFill>
                  <a:schemeClr val="accent1">
                    <a:lumMod val="75000"/>
                  </a:schemeClr>
                </a:solidFill>
                <a:latin typeface="Verdana" panose="020B0604030504040204" pitchFamily="34" charset="0"/>
              </a:rPr>
              <a:t>Esp.contoso.com y Mex.contoso.com  </a:t>
            </a:r>
            <a:r>
              <a:rPr lang="es-MX" sz="1400" dirty="0">
                <a:solidFill>
                  <a:schemeClr val="accent1">
                    <a:lumMod val="75000"/>
                  </a:schemeClr>
                </a:solidFill>
                <a:latin typeface="Verdana" panose="020B0604030504040204" pitchFamily="34" charset="0"/>
              </a:rPr>
              <a:t>forman parte del mismo árbol, mientras que </a:t>
            </a:r>
            <a:r>
              <a:rPr lang="es-MX" sz="1400" b="1" dirty="0">
                <a:solidFill>
                  <a:schemeClr val="accent1">
                    <a:lumMod val="75000"/>
                  </a:schemeClr>
                </a:solidFill>
                <a:latin typeface="Verdana" panose="020B0604030504040204" pitchFamily="34" charset="0"/>
              </a:rPr>
              <a:t>JGAITPro.com </a:t>
            </a:r>
            <a:r>
              <a:rPr lang="es-MX" sz="1400" dirty="0">
                <a:solidFill>
                  <a:schemeClr val="accent1">
                    <a:lumMod val="75000"/>
                  </a:schemeClr>
                </a:solidFill>
                <a:latin typeface="Verdana" panose="020B0604030504040204" pitchFamily="34" charset="0"/>
              </a:rPr>
              <a:t>y </a:t>
            </a:r>
            <a:r>
              <a:rPr lang="es-MX" sz="1400" b="1" dirty="0">
                <a:solidFill>
                  <a:schemeClr val="accent1">
                    <a:lumMod val="75000"/>
                  </a:schemeClr>
                </a:solidFill>
                <a:latin typeface="Verdana" panose="020B0604030504040204" pitchFamily="34" charset="0"/>
              </a:rPr>
              <a:t>Contoso.com </a:t>
            </a:r>
            <a:r>
              <a:rPr lang="es-MX" sz="1400" dirty="0">
                <a:solidFill>
                  <a:schemeClr val="accent1">
                    <a:lumMod val="75000"/>
                  </a:schemeClr>
                </a:solidFill>
                <a:latin typeface="Verdana" panose="020B0604030504040204" pitchFamily="34" charset="0"/>
              </a:rPr>
              <a:t>no.</a:t>
            </a:r>
          </a:p>
          <a:p>
            <a:endParaRPr lang="es-MX" sz="1400" dirty="0">
              <a:solidFill>
                <a:schemeClr val="accent1">
                  <a:lumMod val="75000"/>
                </a:schemeClr>
              </a:solidFill>
              <a:latin typeface="Verdana" panose="020B0604030504040204" pitchFamily="34" charset="0"/>
            </a:endParaRPr>
          </a:p>
          <a:p>
            <a:r>
              <a:rPr lang="es-MX" sz="1400" dirty="0">
                <a:solidFill>
                  <a:schemeClr val="accent1">
                    <a:lumMod val="75000"/>
                  </a:schemeClr>
                </a:solidFill>
                <a:latin typeface="Verdana" panose="020B0604030504040204" pitchFamily="34" charset="0"/>
              </a:rPr>
              <a:t>El objetivo de crear este tipo de estructura es fragmentar los datos del Directorio Activo, replicando sólo las partes necesarias y ahorrando ancho de banda en la red.</a:t>
            </a:r>
          </a:p>
          <a:p>
            <a:r>
              <a:rPr lang="es-MX" sz="1400" dirty="0">
                <a:solidFill>
                  <a:schemeClr val="accent1">
                    <a:lumMod val="75000"/>
                  </a:schemeClr>
                </a:solidFill>
                <a:latin typeface="Verdana" panose="020B0604030504040204" pitchFamily="34" charset="0"/>
              </a:rPr>
              <a:t>Si un determinado usuario es creado dentro de un dominio, éste será reconocido automáticamente en todos los dominios que dependan jerárquicamente del dominio al que pertenece.</a:t>
            </a:r>
            <a:endParaRPr lang="es-CO" sz="1400" dirty="0">
              <a:solidFill>
                <a:schemeClr val="accent1">
                  <a:lumMod val="75000"/>
                </a:schemeClr>
              </a:solidFill>
              <a:latin typeface="Verdana" panose="020B0604030504040204" pitchFamily="34" charset="0"/>
            </a:endParaRPr>
          </a:p>
        </p:txBody>
      </p:sp>
      <p:sp>
        <p:nvSpPr>
          <p:cNvPr id="7" name="Triángulo isósceles 6">
            <a:extLst>
              <a:ext uri="{FF2B5EF4-FFF2-40B4-BE49-F238E27FC236}">
                <a16:creationId xmlns:a16="http://schemas.microsoft.com/office/drawing/2014/main" id="{2114BAA7-A442-4CA2-8AAD-835EAF48FB22}"/>
              </a:ext>
            </a:extLst>
          </p:cNvPr>
          <p:cNvSpPr/>
          <p:nvPr/>
        </p:nvSpPr>
        <p:spPr>
          <a:xfrm>
            <a:off x="3801611" y="3254221"/>
            <a:ext cx="1593908" cy="141774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Triángulo isósceles 7">
            <a:extLst>
              <a:ext uri="{FF2B5EF4-FFF2-40B4-BE49-F238E27FC236}">
                <a16:creationId xmlns:a16="http://schemas.microsoft.com/office/drawing/2014/main" id="{3DC8F685-CDC0-4B9D-A08F-4B0C8D6A8424}"/>
              </a:ext>
            </a:extLst>
          </p:cNvPr>
          <p:cNvSpPr/>
          <p:nvPr/>
        </p:nvSpPr>
        <p:spPr>
          <a:xfrm>
            <a:off x="1587502" y="4981522"/>
            <a:ext cx="1593908" cy="141774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Triángulo isósceles 8">
            <a:extLst>
              <a:ext uri="{FF2B5EF4-FFF2-40B4-BE49-F238E27FC236}">
                <a16:creationId xmlns:a16="http://schemas.microsoft.com/office/drawing/2014/main" id="{0BD15326-2509-4CD4-8B17-8F8A31810F21}"/>
              </a:ext>
            </a:extLst>
          </p:cNvPr>
          <p:cNvSpPr/>
          <p:nvPr/>
        </p:nvSpPr>
        <p:spPr>
          <a:xfrm>
            <a:off x="5904644" y="4926990"/>
            <a:ext cx="1593908" cy="141774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11" name="Conector recto de flecha 10">
            <a:extLst>
              <a:ext uri="{FF2B5EF4-FFF2-40B4-BE49-F238E27FC236}">
                <a16:creationId xmlns:a16="http://schemas.microsoft.com/office/drawing/2014/main" id="{B4A9DF9F-CA83-4840-A18A-5E78A6D8B739}"/>
              </a:ext>
            </a:extLst>
          </p:cNvPr>
          <p:cNvCxnSpPr>
            <a:stCxn id="7" idx="4"/>
          </p:cNvCxnSpPr>
          <p:nvPr/>
        </p:nvCxnSpPr>
        <p:spPr>
          <a:xfrm>
            <a:off x="5395519" y="4671961"/>
            <a:ext cx="946558" cy="88155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a:extLst>
              <a:ext uri="{FF2B5EF4-FFF2-40B4-BE49-F238E27FC236}">
                <a16:creationId xmlns:a16="http://schemas.microsoft.com/office/drawing/2014/main" id="{F167204B-EA68-4B6B-937D-069CAC415B5B}"/>
              </a:ext>
            </a:extLst>
          </p:cNvPr>
          <p:cNvCxnSpPr>
            <a:cxnSpLocks/>
            <a:stCxn id="8" idx="5"/>
            <a:endCxn id="7" idx="2"/>
          </p:cNvCxnSpPr>
          <p:nvPr/>
        </p:nvCxnSpPr>
        <p:spPr>
          <a:xfrm flipV="1">
            <a:off x="2782933" y="4671961"/>
            <a:ext cx="1018678" cy="101843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Rectángulo 14">
            <a:extLst>
              <a:ext uri="{FF2B5EF4-FFF2-40B4-BE49-F238E27FC236}">
                <a16:creationId xmlns:a16="http://schemas.microsoft.com/office/drawing/2014/main" id="{94ADE3B5-B3CD-430B-96B4-FCCBA0E26096}"/>
              </a:ext>
            </a:extLst>
          </p:cNvPr>
          <p:cNvSpPr/>
          <p:nvPr/>
        </p:nvSpPr>
        <p:spPr>
          <a:xfrm>
            <a:off x="4992653" y="3748539"/>
            <a:ext cx="1904689" cy="369332"/>
          </a:xfrm>
          <a:prstGeom prst="rect">
            <a:avLst/>
          </a:prstGeom>
        </p:spPr>
        <p:txBody>
          <a:bodyPr wrap="none">
            <a:spAutoFit/>
          </a:bodyPr>
          <a:lstStyle/>
          <a:p>
            <a:r>
              <a:rPr lang="es-MX" b="1" dirty="0">
                <a:solidFill>
                  <a:schemeClr val="accent1">
                    <a:lumMod val="75000"/>
                  </a:schemeClr>
                </a:solidFill>
                <a:latin typeface="Verdana" panose="020B0604030504040204" pitchFamily="34" charset="0"/>
              </a:rPr>
              <a:t>contoso.com </a:t>
            </a:r>
            <a:endParaRPr lang="es-CO" dirty="0"/>
          </a:p>
        </p:txBody>
      </p:sp>
      <p:sp>
        <p:nvSpPr>
          <p:cNvPr id="16" name="Rectángulo 15">
            <a:extLst>
              <a:ext uri="{FF2B5EF4-FFF2-40B4-BE49-F238E27FC236}">
                <a16:creationId xmlns:a16="http://schemas.microsoft.com/office/drawing/2014/main" id="{87147B39-598E-44F4-B184-2460BB1E0ED7}"/>
              </a:ext>
            </a:extLst>
          </p:cNvPr>
          <p:cNvSpPr/>
          <p:nvPr/>
        </p:nvSpPr>
        <p:spPr>
          <a:xfrm>
            <a:off x="1538711" y="6399262"/>
            <a:ext cx="1691489" cy="276999"/>
          </a:xfrm>
          <a:prstGeom prst="rect">
            <a:avLst/>
          </a:prstGeom>
        </p:spPr>
        <p:txBody>
          <a:bodyPr wrap="none">
            <a:spAutoFit/>
          </a:bodyPr>
          <a:lstStyle/>
          <a:p>
            <a:r>
              <a:rPr lang="es-MX" sz="1200" b="1" dirty="0">
                <a:solidFill>
                  <a:schemeClr val="accent1">
                    <a:lumMod val="75000"/>
                  </a:schemeClr>
                </a:solidFill>
                <a:latin typeface="Verdana" panose="020B0604030504040204" pitchFamily="34" charset="0"/>
              </a:rPr>
              <a:t>Esp.contoso.com </a:t>
            </a:r>
            <a:endParaRPr lang="es-CO" sz="1200" dirty="0"/>
          </a:p>
        </p:txBody>
      </p:sp>
      <p:sp>
        <p:nvSpPr>
          <p:cNvPr id="17" name="Rectángulo 16">
            <a:extLst>
              <a:ext uri="{FF2B5EF4-FFF2-40B4-BE49-F238E27FC236}">
                <a16:creationId xmlns:a16="http://schemas.microsoft.com/office/drawing/2014/main" id="{B3C9B695-4592-4814-B070-0EEBE6BE294A}"/>
              </a:ext>
            </a:extLst>
          </p:cNvPr>
          <p:cNvSpPr/>
          <p:nvPr/>
        </p:nvSpPr>
        <p:spPr>
          <a:xfrm>
            <a:off x="5944997" y="6344730"/>
            <a:ext cx="1604927" cy="261610"/>
          </a:xfrm>
          <a:prstGeom prst="rect">
            <a:avLst/>
          </a:prstGeom>
        </p:spPr>
        <p:txBody>
          <a:bodyPr wrap="none">
            <a:spAutoFit/>
          </a:bodyPr>
          <a:lstStyle/>
          <a:p>
            <a:r>
              <a:rPr lang="es-MX" sz="1100" b="1" dirty="0">
                <a:solidFill>
                  <a:schemeClr val="accent1">
                    <a:lumMod val="75000"/>
                  </a:schemeClr>
                </a:solidFill>
                <a:latin typeface="Verdana" panose="020B0604030504040204" pitchFamily="34" charset="0"/>
              </a:rPr>
              <a:t>Mex.contoso.com </a:t>
            </a:r>
            <a:endParaRPr lang="es-CO" sz="1100" dirty="0"/>
          </a:p>
        </p:txBody>
      </p:sp>
    </p:spTree>
    <p:extLst>
      <p:ext uri="{BB962C8B-B14F-4D97-AF65-F5344CB8AC3E}">
        <p14:creationId xmlns:p14="http://schemas.microsoft.com/office/powerpoint/2010/main" val="3149077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 name="Rectángulo 1">
            <a:extLst>
              <a:ext uri="{FF2B5EF4-FFF2-40B4-BE49-F238E27FC236}">
                <a16:creationId xmlns:a16="http://schemas.microsoft.com/office/drawing/2014/main" id="{33C941B4-6BEE-4BD7-AE65-7EA5158BCC42}"/>
              </a:ext>
            </a:extLst>
          </p:cNvPr>
          <p:cNvSpPr/>
          <p:nvPr/>
        </p:nvSpPr>
        <p:spPr>
          <a:xfrm>
            <a:off x="304800" y="949215"/>
            <a:ext cx="11727809" cy="1477328"/>
          </a:xfrm>
          <a:prstGeom prst="rect">
            <a:avLst/>
          </a:prstGeom>
        </p:spPr>
        <p:txBody>
          <a:bodyPr wrap="square">
            <a:spAutoFit/>
          </a:bodyPr>
          <a:lstStyle/>
          <a:p>
            <a:pPr algn="just"/>
            <a:r>
              <a:rPr lang="es-MX" dirty="0">
                <a:solidFill>
                  <a:schemeClr val="accent5">
                    <a:lumMod val="75000"/>
                  </a:schemeClr>
                </a:solidFill>
              </a:rPr>
              <a:t>Un Dominio es una colección de objetos dentro del directorio que forman un subconjunto administrativo. Pueden existir diferentes dominios dentro de un bosque, cada uno de ellos con su propia colección de objetos y unidades organizativas.</a:t>
            </a:r>
          </a:p>
          <a:p>
            <a:pPr algn="just"/>
            <a:endParaRPr lang="es-MX" dirty="0">
              <a:solidFill>
                <a:schemeClr val="accent5">
                  <a:lumMod val="75000"/>
                </a:schemeClr>
              </a:solidFill>
            </a:endParaRPr>
          </a:p>
          <a:p>
            <a:pPr algn="just"/>
            <a:r>
              <a:rPr lang="es-MX" dirty="0">
                <a:solidFill>
                  <a:schemeClr val="accent5">
                    <a:lumMod val="75000"/>
                  </a:schemeClr>
                </a:solidFill>
              </a:rPr>
              <a:t>Para poner nombre a los dominios se utiliza el protocolo DNS. Por este motivo, Active </a:t>
            </a:r>
            <a:r>
              <a:rPr lang="es-MX" dirty="0" err="1">
                <a:solidFill>
                  <a:schemeClr val="accent5">
                    <a:lumMod val="75000"/>
                  </a:schemeClr>
                </a:solidFill>
              </a:rPr>
              <a:t>Directory</a:t>
            </a:r>
            <a:r>
              <a:rPr lang="es-MX" dirty="0">
                <a:solidFill>
                  <a:schemeClr val="accent5">
                    <a:lumMod val="75000"/>
                  </a:schemeClr>
                </a:solidFill>
              </a:rPr>
              <a:t> necesita al menos un servidor DNS instalado en la red. </a:t>
            </a:r>
            <a:endParaRPr lang="es-CO" dirty="0">
              <a:solidFill>
                <a:schemeClr val="accent5">
                  <a:lumMod val="75000"/>
                </a:schemeClr>
              </a:solidFill>
            </a:endParaRPr>
          </a:p>
        </p:txBody>
      </p:sp>
      <p:sp>
        <p:nvSpPr>
          <p:cNvPr id="4" name="Rectángulo 3">
            <a:extLst>
              <a:ext uri="{FF2B5EF4-FFF2-40B4-BE49-F238E27FC236}">
                <a16:creationId xmlns:a16="http://schemas.microsoft.com/office/drawing/2014/main" id="{B1372E93-4976-4D1F-B2B6-04CB3C1464EA}"/>
              </a:ext>
            </a:extLst>
          </p:cNvPr>
          <p:cNvSpPr/>
          <p:nvPr/>
        </p:nvSpPr>
        <p:spPr>
          <a:xfrm>
            <a:off x="615193" y="341744"/>
            <a:ext cx="1069524" cy="400110"/>
          </a:xfrm>
          <a:prstGeom prst="rect">
            <a:avLst/>
          </a:prstGeom>
        </p:spPr>
        <p:txBody>
          <a:bodyPr wrap="none">
            <a:spAutoFit/>
          </a:bodyPr>
          <a:lstStyle/>
          <a:p>
            <a:r>
              <a:rPr lang="es-MX" sz="2000" dirty="0">
                <a:solidFill>
                  <a:srgbClr val="00B050"/>
                </a:solidFill>
              </a:rPr>
              <a:t>Dominio</a:t>
            </a:r>
            <a:endParaRPr lang="es-CO" sz="2000" dirty="0">
              <a:solidFill>
                <a:srgbClr val="00B050"/>
              </a:solidFill>
            </a:endParaRPr>
          </a:p>
        </p:txBody>
      </p:sp>
      <p:sp>
        <p:nvSpPr>
          <p:cNvPr id="5" name="Triángulo isósceles 4">
            <a:extLst>
              <a:ext uri="{FF2B5EF4-FFF2-40B4-BE49-F238E27FC236}">
                <a16:creationId xmlns:a16="http://schemas.microsoft.com/office/drawing/2014/main" id="{87D107DC-437B-4683-BAE5-4B7F987A219F}"/>
              </a:ext>
            </a:extLst>
          </p:cNvPr>
          <p:cNvSpPr/>
          <p:nvPr/>
        </p:nvSpPr>
        <p:spPr>
          <a:xfrm>
            <a:off x="2021748" y="2703541"/>
            <a:ext cx="5108895" cy="35904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Rectángulo 5">
            <a:extLst>
              <a:ext uri="{FF2B5EF4-FFF2-40B4-BE49-F238E27FC236}">
                <a16:creationId xmlns:a16="http://schemas.microsoft.com/office/drawing/2014/main" id="{C7CB1B69-1B12-477C-8B7E-73C5E9F0993F}"/>
              </a:ext>
            </a:extLst>
          </p:cNvPr>
          <p:cNvSpPr/>
          <p:nvPr/>
        </p:nvSpPr>
        <p:spPr>
          <a:xfrm>
            <a:off x="3784638" y="6294029"/>
            <a:ext cx="1904689" cy="369332"/>
          </a:xfrm>
          <a:prstGeom prst="rect">
            <a:avLst/>
          </a:prstGeom>
        </p:spPr>
        <p:txBody>
          <a:bodyPr wrap="none">
            <a:spAutoFit/>
          </a:bodyPr>
          <a:lstStyle/>
          <a:p>
            <a:r>
              <a:rPr lang="es-MX" b="1" dirty="0">
                <a:solidFill>
                  <a:schemeClr val="accent1">
                    <a:lumMod val="75000"/>
                  </a:schemeClr>
                </a:solidFill>
                <a:latin typeface="Verdana" panose="020B0604030504040204" pitchFamily="34" charset="0"/>
              </a:rPr>
              <a:t>contoso.com </a:t>
            </a:r>
            <a:endParaRPr lang="es-CO" dirty="0"/>
          </a:p>
        </p:txBody>
      </p:sp>
      <p:pic>
        <p:nvPicPr>
          <p:cNvPr id="3074" name="Picture 2" descr="Resultado de imagen para user icon png">
            <a:extLst>
              <a:ext uri="{FF2B5EF4-FFF2-40B4-BE49-F238E27FC236}">
                <a16:creationId xmlns:a16="http://schemas.microsoft.com/office/drawing/2014/main" id="{829EC252-6D55-4300-A1AD-91FD99014C5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4080" y="4611743"/>
            <a:ext cx="670493" cy="64395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Resultado de imagen para user icon png">
            <a:extLst>
              <a:ext uri="{FF2B5EF4-FFF2-40B4-BE49-F238E27FC236}">
                <a16:creationId xmlns:a16="http://schemas.microsoft.com/office/drawing/2014/main" id="{65F215C8-B0BC-49E7-A706-ACD4125E50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98728" y="4621127"/>
            <a:ext cx="670493" cy="64395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Resultado de imagen para user icon png">
            <a:extLst>
              <a:ext uri="{FF2B5EF4-FFF2-40B4-BE49-F238E27FC236}">
                <a16:creationId xmlns:a16="http://schemas.microsoft.com/office/drawing/2014/main" id="{2EEA8943-AE96-4855-963E-DE88FE823A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3031" y="4621127"/>
            <a:ext cx="670493" cy="643959"/>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Resultado de imagen para computer icon png">
            <a:extLst>
              <a:ext uri="{FF2B5EF4-FFF2-40B4-BE49-F238E27FC236}">
                <a16:creationId xmlns:a16="http://schemas.microsoft.com/office/drawing/2014/main" id="{2F9F5D70-8029-4AD9-A2C7-127AB61C9C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8277" y="5534934"/>
            <a:ext cx="629174" cy="62917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Resultado de imagen para computer icon png">
            <a:extLst>
              <a:ext uri="{FF2B5EF4-FFF2-40B4-BE49-F238E27FC236}">
                <a16:creationId xmlns:a16="http://schemas.microsoft.com/office/drawing/2014/main" id="{DA2422A6-FE11-4199-BFC8-24E527F510A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69221" y="5536052"/>
            <a:ext cx="629174" cy="629174"/>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Resultado de imagen para groups icon png">
            <a:extLst>
              <a:ext uri="{FF2B5EF4-FFF2-40B4-BE49-F238E27FC236}">
                <a16:creationId xmlns:a16="http://schemas.microsoft.com/office/drawing/2014/main" id="{83502A5B-CAE4-4C0F-9EFD-68CB8BADC16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17451" y="3509505"/>
            <a:ext cx="812527" cy="812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1268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riángulo isósceles 4">
            <a:extLst>
              <a:ext uri="{FF2B5EF4-FFF2-40B4-BE49-F238E27FC236}">
                <a16:creationId xmlns:a16="http://schemas.microsoft.com/office/drawing/2014/main" id="{7938C806-8ABC-439C-94D0-D1287E6F322A}"/>
              </a:ext>
            </a:extLst>
          </p:cNvPr>
          <p:cNvSpPr/>
          <p:nvPr/>
        </p:nvSpPr>
        <p:spPr>
          <a:xfrm>
            <a:off x="2021748" y="2703541"/>
            <a:ext cx="5108895" cy="35904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Elipse 12">
            <a:extLst>
              <a:ext uri="{FF2B5EF4-FFF2-40B4-BE49-F238E27FC236}">
                <a16:creationId xmlns:a16="http://schemas.microsoft.com/office/drawing/2014/main" id="{D773E4CD-32CA-4EBA-90C1-02FF5C7ADA41}"/>
              </a:ext>
            </a:extLst>
          </p:cNvPr>
          <p:cNvSpPr/>
          <p:nvPr/>
        </p:nvSpPr>
        <p:spPr>
          <a:xfrm>
            <a:off x="3637377" y="4075908"/>
            <a:ext cx="1877636" cy="180967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 name="Rectángulo 1">
            <a:extLst>
              <a:ext uri="{FF2B5EF4-FFF2-40B4-BE49-F238E27FC236}">
                <a16:creationId xmlns:a16="http://schemas.microsoft.com/office/drawing/2014/main" id="{EA5B08D9-E9A7-4EDB-B71C-693760A6365D}"/>
              </a:ext>
            </a:extLst>
          </p:cNvPr>
          <p:cNvSpPr/>
          <p:nvPr/>
        </p:nvSpPr>
        <p:spPr>
          <a:xfrm>
            <a:off x="780175" y="245604"/>
            <a:ext cx="2281971" cy="400110"/>
          </a:xfrm>
          <a:prstGeom prst="rect">
            <a:avLst/>
          </a:prstGeom>
        </p:spPr>
        <p:txBody>
          <a:bodyPr wrap="none">
            <a:spAutoFit/>
          </a:bodyPr>
          <a:lstStyle/>
          <a:p>
            <a:r>
              <a:rPr lang="es-MX" sz="2000" dirty="0">
                <a:solidFill>
                  <a:srgbClr val="00B050"/>
                </a:solidFill>
                <a:latin typeface="Istok Web"/>
              </a:rPr>
              <a:t>Unidad Organizativa</a:t>
            </a:r>
            <a:endParaRPr lang="es-MX" sz="2000" b="0" i="0" dirty="0">
              <a:solidFill>
                <a:srgbClr val="00B050"/>
              </a:solidFill>
              <a:effectLst/>
              <a:latin typeface="Istok Web"/>
            </a:endParaRPr>
          </a:p>
        </p:txBody>
      </p:sp>
      <p:sp>
        <p:nvSpPr>
          <p:cNvPr id="4" name="Rectángulo 3">
            <a:extLst>
              <a:ext uri="{FF2B5EF4-FFF2-40B4-BE49-F238E27FC236}">
                <a16:creationId xmlns:a16="http://schemas.microsoft.com/office/drawing/2014/main" id="{3E965C03-8071-43F3-88E8-B275812F99BD}"/>
              </a:ext>
            </a:extLst>
          </p:cNvPr>
          <p:cNvSpPr/>
          <p:nvPr/>
        </p:nvSpPr>
        <p:spPr>
          <a:xfrm>
            <a:off x="520117" y="814991"/>
            <a:ext cx="11671883" cy="1754326"/>
          </a:xfrm>
          <a:prstGeom prst="rect">
            <a:avLst/>
          </a:prstGeom>
        </p:spPr>
        <p:txBody>
          <a:bodyPr wrap="square">
            <a:spAutoFit/>
          </a:bodyPr>
          <a:lstStyle/>
          <a:p>
            <a:r>
              <a:rPr lang="es-MX" dirty="0">
                <a:solidFill>
                  <a:schemeClr val="accent5">
                    <a:lumMod val="75000"/>
                  </a:schemeClr>
                </a:solidFill>
                <a:latin typeface="Istok Web"/>
              </a:rPr>
              <a:t>Una </a:t>
            </a:r>
            <a:r>
              <a:rPr lang="es-MX" i="1" dirty="0">
                <a:solidFill>
                  <a:schemeClr val="accent5">
                    <a:lumMod val="75000"/>
                  </a:schemeClr>
                </a:solidFill>
                <a:latin typeface="Georgia" panose="02040502050405020303" pitchFamily="18" charset="0"/>
              </a:rPr>
              <a:t>Unidad Organizativa</a:t>
            </a:r>
            <a:r>
              <a:rPr lang="es-MX" dirty="0">
                <a:solidFill>
                  <a:schemeClr val="accent5">
                    <a:lumMod val="75000"/>
                  </a:schemeClr>
                </a:solidFill>
                <a:latin typeface="Istok Web"/>
              </a:rPr>
              <a:t> es un contenedor de objetos que permite organizarlos en subconjuntos, dentro del dominio, siguiendo una jerarquía. De este modo, podremos establecer una estructura lógica que represente de forma adecuada nuestra organización y simplifique la administración.</a:t>
            </a:r>
          </a:p>
          <a:p>
            <a:r>
              <a:rPr lang="es-MX" dirty="0">
                <a:solidFill>
                  <a:schemeClr val="accent5">
                    <a:lumMod val="75000"/>
                  </a:schemeClr>
                </a:solidFill>
                <a:latin typeface="Istok Web"/>
              </a:rPr>
              <a:t>Otra gran ventaja de las unidades organizativas es que simplifican la delegación de autoridad (completa o parcial) sobre los objetos que contienen, a otros usuarios o grupos. Esta es otra forma de facilitar la administración en redes de grandes dimensiones.</a:t>
            </a:r>
            <a:endParaRPr lang="es-MX" b="0" i="0" dirty="0">
              <a:solidFill>
                <a:schemeClr val="accent5">
                  <a:lumMod val="75000"/>
                </a:schemeClr>
              </a:solidFill>
              <a:effectLst/>
              <a:latin typeface="Istok Web"/>
            </a:endParaRPr>
          </a:p>
        </p:txBody>
      </p:sp>
      <p:sp>
        <p:nvSpPr>
          <p:cNvPr id="6" name="Rectángulo 5">
            <a:extLst>
              <a:ext uri="{FF2B5EF4-FFF2-40B4-BE49-F238E27FC236}">
                <a16:creationId xmlns:a16="http://schemas.microsoft.com/office/drawing/2014/main" id="{F690505C-512B-45F7-A3B6-BE97F3764474}"/>
              </a:ext>
            </a:extLst>
          </p:cNvPr>
          <p:cNvSpPr/>
          <p:nvPr/>
        </p:nvSpPr>
        <p:spPr>
          <a:xfrm>
            <a:off x="3784638" y="6294029"/>
            <a:ext cx="1904689" cy="369332"/>
          </a:xfrm>
          <a:prstGeom prst="rect">
            <a:avLst/>
          </a:prstGeom>
        </p:spPr>
        <p:txBody>
          <a:bodyPr wrap="none">
            <a:spAutoFit/>
          </a:bodyPr>
          <a:lstStyle/>
          <a:p>
            <a:r>
              <a:rPr lang="es-MX" b="1" dirty="0">
                <a:solidFill>
                  <a:schemeClr val="accent1">
                    <a:lumMod val="75000"/>
                  </a:schemeClr>
                </a:solidFill>
                <a:latin typeface="Verdana" panose="020B0604030504040204" pitchFamily="34" charset="0"/>
              </a:rPr>
              <a:t>contoso.com </a:t>
            </a:r>
            <a:endParaRPr lang="es-CO" dirty="0"/>
          </a:p>
        </p:txBody>
      </p:sp>
      <p:pic>
        <p:nvPicPr>
          <p:cNvPr id="7" name="Picture 2" descr="Resultado de imagen para user icon png">
            <a:extLst>
              <a:ext uri="{FF2B5EF4-FFF2-40B4-BE49-F238E27FC236}">
                <a16:creationId xmlns:a16="http://schemas.microsoft.com/office/drawing/2014/main" id="{00EC691E-4604-4440-8C37-961DFB190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1357" y="4979665"/>
            <a:ext cx="447190" cy="42949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Resultado de imagen para user icon png">
            <a:extLst>
              <a:ext uri="{FF2B5EF4-FFF2-40B4-BE49-F238E27FC236}">
                <a16:creationId xmlns:a16="http://schemas.microsoft.com/office/drawing/2014/main" id="{1EF31A1C-912E-4AB6-8D26-D49DFDC681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9469" y="4679229"/>
            <a:ext cx="350643" cy="33676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Resultado de imagen para user icon png">
            <a:extLst>
              <a:ext uri="{FF2B5EF4-FFF2-40B4-BE49-F238E27FC236}">
                <a16:creationId xmlns:a16="http://schemas.microsoft.com/office/drawing/2014/main" id="{194F7DC4-F6FF-4319-962A-427A726A29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69" y="4242397"/>
            <a:ext cx="350643" cy="33676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Resultado de imagen para computer icon png">
            <a:extLst>
              <a:ext uri="{FF2B5EF4-FFF2-40B4-BE49-F238E27FC236}">
                <a16:creationId xmlns:a16="http://schemas.microsoft.com/office/drawing/2014/main" id="{76F4533D-F314-4A50-B02A-004233F4B7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2024" y="5119922"/>
            <a:ext cx="446828" cy="44682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Resultado de imagen para computer icon png">
            <a:extLst>
              <a:ext uri="{FF2B5EF4-FFF2-40B4-BE49-F238E27FC236}">
                <a16:creationId xmlns:a16="http://schemas.microsoft.com/office/drawing/2014/main" id="{626F2A3D-3458-49F1-B18D-4E3727469BA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3635" y="4943238"/>
            <a:ext cx="450067" cy="45006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Resultado de imagen para groups icon png">
            <a:extLst>
              <a:ext uri="{FF2B5EF4-FFF2-40B4-BE49-F238E27FC236}">
                <a16:creationId xmlns:a16="http://schemas.microsoft.com/office/drawing/2014/main" id="{C7F2B46D-0C96-4C14-9E2B-1A25FAB7047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56617" y="4268439"/>
            <a:ext cx="312604" cy="312604"/>
          </a:xfrm>
          <a:prstGeom prst="rect">
            <a:avLst/>
          </a:prstGeom>
          <a:noFill/>
          <a:extLst>
            <a:ext uri="{909E8E84-426E-40DD-AFC4-6F175D3DCCD1}">
              <a14:hiddenFill xmlns:a14="http://schemas.microsoft.com/office/drawing/2010/main">
                <a:solidFill>
                  <a:srgbClr val="FFFFFF"/>
                </a:solidFill>
              </a14:hiddenFill>
            </a:ext>
          </a:extLst>
        </p:spPr>
      </p:pic>
      <p:sp>
        <p:nvSpPr>
          <p:cNvPr id="14" name="Elipse 13">
            <a:extLst>
              <a:ext uri="{FF2B5EF4-FFF2-40B4-BE49-F238E27FC236}">
                <a16:creationId xmlns:a16="http://schemas.microsoft.com/office/drawing/2014/main" id="{189B45A5-BF9D-45B8-B041-E6E8E177C1F5}"/>
              </a:ext>
            </a:extLst>
          </p:cNvPr>
          <p:cNvSpPr/>
          <p:nvPr/>
        </p:nvSpPr>
        <p:spPr>
          <a:xfrm>
            <a:off x="5587068" y="5343336"/>
            <a:ext cx="906011" cy="88968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5" name="Picture 2" descr="Resultado de imagen para user icon png">
            <a:extLst>
              <a:ext uri="{FF2B5EF4-FFF2-40B4-BE49-F238E27FC236}">
                <a16:creationId xmlns:a16="http://schemas.microsoft.com/office/drawing/2014/main" id="{0A9B206A-B86E-4A80-999F-64130663DD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5717" y="5511032"/>
            <a:ext cx="297537" cy="28576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Resultado de imagen para computer icon png">
            <a:extLst>
              <a:ext uri="{FF2B5EF4-FFF2-40B4-BE49-F238E27FC236}">
                <a16:creationId xmlns:a16="http://schemas.microsoft.com/office/drawing/2014/main" id="{BA6D3315-9228-45AD-8AD0-DE317907D3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02136" y="5621673"/>
            <a:ext cx="350242" cy="350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3108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 name="Rectángulo 1">
            <a:extLst>
              <a:ext uri="{FF2B5EF4-FFF2-40B4-BE49-F238E27FC236}">
                <a16:creationId xmlns:a16="http://schemas.microsoft.com/office/drawing/2014/main" id="{419EA2AE-F22C-4A8D-BDE9-AFD3B728F6FD}"/>
              </a:ext>
            </a:extLst>
          </p:cNvPr>
          <p:cNvSpPr/>
          <p:nvPr/>
        </p:nvSpPr>
        <p:spPr>
          <a:xfrm>
            <a:off x="466044" y="417245"/>
            <a:ext cx="996748" cy="400110"/>
          </a:xfrm>
          <a:prstGeom prst="rect">
            <a:avLst/>
          </a:prstGeom>
        </p:spPr>
        <p:txBody>
          <a:bodyPr wrap="none">
            <a:spAutoFit/>
          </a:bodyPr>
          <a:lstStyle/>
          <a:p>
            <a:r>
              <a:rPr lang="es-MX" sz="2000" dirty="0">
                <a:solidFill>
                  <a:srgbClr val="00B050"/>
                </a:solidFill>
                <a:latin typeface="Istok Web"/>
              </a:rPr>
              <a:t>Objetos</a:t>
            </a:r>
            <a:endParaRPr lang="es-MX" sz="2000" b="0" i="0" dirty="0">
              <a:solidFill>
                <a:srgbClr val="00B050"/>
              </a:solidFill>
              <a:effectLst/>
              <a:latin typeface="Istok Web"/>
            </a:endParaRPr>
          </a:p>
        </p:txBody>
      </p:sp>
      <p:sp>
        <p:nvSpPr>
          <p:cNvPr id="5" name="Rectángulo 4">
            <a:extLst>
              <a:ext uri="{FF2B5EF4-FFF2-40B4-BE49-F238E27FC236}">
                <a16:creationId xmlns:a16="http://schemas.microsoft.com/office/drawing/2014/main" id="{172C4992-9CDC-4A3E-9B38-AB6E51874208}"/>
              </a:ext>
            </a:extLst>
          </p:cNvPr>
          <p:cNvSpPr/>
          <p:nvPr/>
        </p:nvSpPr>
        <p:spPr>
          <a:xfrm>
            <a:off x="167780" y="929842"/>
            <a:ext cx="12024220" cy="1477328"/>
          </a:xfrm>
          <a:prstGeom prst="rect">
            <a:avLst/>
          </a:prstGeom>
        </p:spPr>
        <p:txBody>
          <a:bodyPr wrap="square">
            <a:spAutoFit/>
          </a:bodyPr>
          <a:lstStyle/>
          <a:p>
            <a:pPr algn="just"/>
            <a:r>
              <a:rPr lang="es-MX" dirty="0">
                <a:solidFill>
                  <a:schemeClr val="accent5">
                    <a:lumMod val="75000"/>
                  </a:schemeClr>
                </a:solidFill>
                <a:latin typeface="Istok Web"/>
              </a:rPr>
              <a:t>La palabra Objeto se utiliza como nombre genérico para referirnos a cualquiera de los componentes que forman parte del directorio, como una impresora o una carpeta compartida, pero también un usuario, un grupo, etc. Incluso podemos utilizar la palabra objeto para referirnos a una Unidad organizativa.</a:t>
            </a:r>
          </a:p>
          <a:p>
            <a:pPr algn="just"/>
            <a:r>
              <a:rPr lang="es-MX" dirty="0">
                <a:solidFill>
                  <a:schemeClr val="accent5">
                    <a:lumMod val="75000"/>
                  </a:schemeClr>
                </a:solidFill>
                <a:latin typeface="Istok Web"/>
              </a:rPr>
              <a:t>Cada objeto dispondrá de una serie de características específicas (según la clase a la que pertenezca) y un nombre que permitirá identificarlo de forma precisa.</a:t>
            </a:r>
          </a:p>
        </p:txBody>
      </p:sp>
      <p:pic>
        <p:nvPicPr>
          <p:cNvPr id="6" name="Picture 2" descr="Resultado de imagen para user icon png">
            <a:extLst>
              <a:ext uri="{FF2B5EF4-FFF2-40B4-BE49-F238E27FC236}">
                <a16:creationId xmlns:a16="http://schemas.microsoft.com/office/drawing/2014/main" id="{5C8494D2-36B1-487B-93E4-0E14B5CDBA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7981" y="3157233"/>
            <a:ext cx="1434792" cy="137801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Resultado de imagen para computer icon png">
            <a:extLst>
              <a:ext uri="{FF2B5EF4-FFF2-40B4-BE49-F238E27FC236}">
                <a16:creationId xmlns:a16="http://schemas.microsoft.com/office/drawing/2014/main" id="{BC5BDD7B-D966-4871-A601-350DB197B50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1243" y="4715605"/>
            <a:ext cx="1346374" cy="134637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Resultado de imagen para groups icon png">
            <a:extLst>
              <a:ext uri="{FF2B5EF4-FFF2-40B4-BE49-F238E27FC236}">
                <a16:creationId xmlns:a16="http://schemas.microsoft.com/office/drawing/2014/main" id="{B62EA904-EA14-4494-9CDC-343565A05C4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585" y="2976873"/>
            <a:ext cx="1738732" cy="17387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5893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 name="Nube 1">
            <a:extLst>
              <a:ext uri="{FF2B5EF4-FFF2-40B4-BE49-F238E27FC236}">
                <a16:creationId xmlns:a16="http://schemas.microsoft.com/office/drawing/2014/main" id="{50A4D8A9-4952-4137-9C53-5D286B39DD28}"/>
              </a:ext>
            </a:extLst>
          </p:cNvPr>
          <p:cNvSpPr/>
          <p:nvPr/>
        </p:nvSpPr>
        <p:spPr>
          <a:xfrm>
            <a:off x="486561" y="318781"/>
            <a:ext cx="11283193" cy="615752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Triángulo isósceles 3">
            <a:extLst>
              <a:ext uri="{FF2B5EF4-FFF2-40B4-BE49-F238E27FC236}">
                <a16:creationId xmlns:a16="http://schemas.microsoft.com/office/drawing/2014/main" id="{39B71B67-D0BB-4B3B-B73E-BE665BE4EFBA}"/>
              </a:ext>
            </a:extLst>
          </p:cNvPr>
          <p:cNvSpPr/>
          <p:nvPr/>
        </p:nvSpPr>
        <p:spPr>
          <a:xfrm>
            <a:off x="2568428" y="1165362"/>
            <a:ext cx="4509007" cy="4010645"/>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5" name="Triángulo isósceles 4">
            <a:extLst>
              <a:ext uri="{FF2B5EF4-FFF2-40B4-BE49-F238E27FC236}">
                <a16:creationId xmlns:a16="http://schemas.microsoft.com/office/drawing/2014/main" id="{9825414C-3819-42CB-B276-B6A44C7E90F7}"/>
              </a:ext>
            </a:extLst>
          </p:cNvPr>
          <p:cNvSpPr/>
          <p:nvPr/>
        </p:nvSpPr>
        <p:spPr>
          <a:xfrm>
            <a:off x="7691267" y="680018"/>
            <a:ext cx="1154885" cy="1027240"/>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Elipse 5">
            <a:extLst>
              <a:ext uri="{FF2B5EF4-FFF2-40B4-BE49-F238E27FC236}">
                <a16:creationId xmlns:a16="http://schemas.microsoft.com/office/drawing/2014/main" id="{8F2E181F-0F60-400B-B0D0-96071C987720}"/>
              </a:ext>
            </a:extLst>
          </p:cNvPr>
          <p:cNvSpPr/>
          <p:nvPr/>
        </p:nvSpPr>
        <p:spPr>
          <a:xfrm>
            <a:off x="3835127" y="2768367"/>
            <a:ext cx="1975607" cy="20385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7" name="Picture 2" descr="Resultado de imagen para user icon png">
            <a:extLst>
              <a:ext uri="{FF2B5EF4-FFF2-40B4-BE49-F238E27FC236}">
                <a16:creationId xmlns:a16="http://schemas.microsoft.com/office/drawing/2014/main" id="{653F61E0-86F8-444D-AB41-9F8653998A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4972" y="3964597"/>
            <a:ext cx="447190" cy="42949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Resultado de imagen para user icon png">
            <a:extLst>
              <a:ext uri="{FF2B5EF4-FFF2-40B4-BE49-F238E27FC236}">
                <a16:creationId xmlns:a16="http://schemas.microsoft.com/office/drawing/2014/main" id="{D1B62CD7-967E-43CE-8671-11F2B735DE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084" y="3664161"/>
            <a:ext cx="350643" cy="33676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Resultado de imagen para user icon png">
            <a:extLst>
              <a:ext uri="{FF2B5EF4-FFF2-40B4-BE49-F238E27FC236}">
                <a16:creationId xmlns:a16="http://schemas.microsoft.com/office/drawing/2014/main" id="{E314BD4A-BA91-4DF1-8D8B-09971EC8D4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2284" y="3227329"/>
            <a:ext cx="350643" cy="33676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Resultado de imagen para computer icon png">
            <a:extLst>
              <a:ext uri="{FF2B5EF4-FFF2-40B4-BE49-F238E27FC236}">
                <a16:creationId xmlns:a16="http://schemas.microsoft.com/office/drawing/2014/main" id="{9AE1972D-72B8-4494-B27F-E7BD68180F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5639" y="4104854"/>
            <a:ext cx="446828" cy="44682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Resultado de imagen para computer icon png">
            <a:extLst>
              <a:ext uri="{FF2B5EF4-FFF2-40B4-BE49-F238E27FC236}">
                <a16:creationId xmlns:a16="http://schemas.microsoft.com/office/drawing/2014/main" id="{8D3B5D4D-540F-4CF1-8B53-EB5B4E7750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7250" y="3928170"/>
            <a:ext cx="450067" cy="45006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Resultado de imagen para groups icon png">
            <a:extLst>
              <a:ext uri="{FF2B5EF4-FFF2-40B4-BE49-F238E27FC236}">
                <a16:creationId xmlns:a16="http://schemas.microsoft.com/office/drawing/2014/main" id="{37B613CA-2B0C-47AB-A2E4-C72285ADDCD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0232" y="3253371"/>
            <a:ext cx="312604" cy="312604"/>
          </a:xfrm>
          <a:prstGeom prst="rect">
            <a:avLst/>
          </a:prstGeom>
          <a:noFill/>
          <a:extLst>
            <a:ext uri="{909E8E84-426E-40DD-AFC4-6F175D3DCCD1}">
              <a14:hiddenFill xmlns:a14="http://schemas.microsoft.com/office/drawing/2010/main">
                <a:solidFill>
                  <a:srgbClr val="FFFFFF"/>
                </a:solidFill>
              </a14:hiddenFill>
            </a:ext>
          </a:extLst>
        </p:spPr>
      </p:pic>
      <p:sp>
        <p:nvSpPr>
          <p:cNvPr id="13" name="CuadroTexto 12">
            <a:extLst>
              <a:ext uri="{FF2B5EF4-FFF2-40B4-BE49-F238E27FC236}">
                <a16:creationId xmlns:a16="http://schemas.microsoft.com/office/drawing/2014/main" id="{FA1AF300-5CC1-4FEF-BA29-F4917E20DC65}"/>
              </a:ext>
            </a:extLst>
          </p:cNvPr>
          <p:cNvSpPr txBox="1"/>
          <p:nvPr/>
        </p:nvSpPr>
        <p:spPr>
          <a:xfrm>
            <a:off x="4017255" y="5190652"/>
            <a:ext cx="1602300" cy="369332"/>
          </a:xfrm>
          <a:prstGeom prst="rect">
            <a:avLst/>
          </a:prstGeom>
          <a:noFill/>
        </p:spPr>
        <p:txBody>
          <a:bodyPr wrap="square" rtlCol="0">
            <a:spAutoFit/>
          </a:bodyPr>
          <a:lstStyle/>
          <a:p>
            <a:r>
              <a:rPr lang="es-CO" dirty="0"/>
              <a:t>Contoso.com</a:t>
            </a:r>
          </a:p>
        </p:txBody>
      </p:sp>
      <p:sp>
        <p:nvSpPr>
          <p:cNvPr id="14" name="Triángulo isósceles 13">
            <a:extLst>
              <a:ext uri="{FF2B5EF4-FFF2-40B4-BE49-F238E27FC236}">
                <a16:creationId xmlns:a16="http://schemas.microsoft.com/office/drawing/2014/main" id="{9ED146B4-480D-479B-B286-27362D377F3C}"/>
              </a:ext>
            </a:extLst>
          </p:cNvPr>
          <p:cNvSpPr/>
          <p:nvPr/>
        </p:nvSpPr>
        <p:spPr>
          <a:xfrm>
            <a:off x="7766691" y="2304094"/>
            <a:ext cx="1154885" cy="1027240"/>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5" name="Triángulo isósceles 14">
            <a:extLst>
              <a:ext uri="{FF2B5EF4-FFF2-40B4-BE49-F238E27FC236}">
                <a16:creationId xmlns:a16="http://schemas.microsoft.com/office/drawing/2014/main" id="{D4F2A1C9-A792-40F2-95A0-CE52BE230C7B}"/>
              </a:ext>
            </a:extLst>
          </p:cNvPr>
          <p:cNvSpPr/>
          <p:nvPr/>
        </p:nvSpPr>
        <p:spPr>
          <a:xfrm>
            <a:off x="7859989" y="3928170"/>
            <a:ext cx="1154885" cy="1027240"/>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cxnSp>
        <p:nvCxnSpPr>
          <p:cNvPr id="17" name="Conector recto de flecha 16">
            <a:extLst>
              <a:ext uri="{FF2B5EF4-FFF2-40B4-BE49-F238E27FC236}">
                <a16:creationId xmlns:a16="http://schemas.microsoft.com/office/drawing/2014/main" id="{D283935F-A73D-46D0-84D5-8ABA9482B871}"/>
              </a:ext>
            </a:extLst>
          </p:cNvPr>
          <p:cNvCxnSpPr/>
          <p:nvPr/>
        </p:nvCxnSpPr>
        <p:spPr>
          <a:xfrm flipV="1">
            <a:off x="5522162" y="1318980"/>
            <a:ext cx="2337827" cy="1063493"/>
          </a:xfrm>
          <a:prstGeom prst="straightConnector1">
            <a:avLst/>
          </a:prstGeom>
          <a:ln>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Conector recto de flecha 17">
            <a:extLst>
              <a:ext uri="{FF2B5EF4-FFF2-40B4-BE49-F238E27FC236}">
                <a16:creationId xmlns:a16="http://schemas.microsoft.com/office/drawing/2014/main" id="{A22DCA6C-1F10-4A0E-8811-FE203A302299}"/>
              </a:ext>
            </a:extLst>
          </p:cNvPr>
          <p:cNvCxnSpPr>
            <a:cxnSpLocks/>
            <a:endCxn id="14" idx="1"/>
          </p:cNvCxnSpPr>
          <p:nvPr/>
        </p:nvCxnSpPr>
        <p:spPr>
          <a:xfrm flipV="1">
            <a:off x="5810734" y="2817714"/>
            <a:ext cx="2244678" cy="144891"/>
          </a:xfrm>
          <a:prstGeom prst="straightConnector1">
            <a:avLst/>
          </a:prstGeom>
          <a:ln>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a:extLst>
              <a:ext uri="{FF2B5EF4-FFF2-40B4-BE49-F238E27FC236}">
                <a16:creationId xmlns:a16="http://schemas.microsoft.com/office/drawing/2014/main" id="{545BEC6A-7561-4BF8-A3A4-32AB12604D95}"/>
              </a:ext>
            </a:extLst>
          </p:cNvPr>
          <p:cNvCxnSpPr>
            <a:cxnSpLocks/>
          </p:cNvCxnSpPr>
          <p:nvPr/>
        </p:nvCxnSpPr>
        <p:spPr>
          <a:xfrm>
            <a:off x="6499990" y="4177915"/>
            <a:ext cx="1696054" cy="150353"/>
          </a:xfrm>
          <a:prstGeom prst="straightConnector1">
            <a:avLst/>
          </a:prstGeom>
          <a:ln>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632544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342</Words>
  <Application>Microsoft Office PowerPoint</Application>
  <PresentationFormat>Panorámica</PresentationFormat>
  <Paragraphs>31</Paragraphs>
  <Slides>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Calibri</vt:lpstr>
      <vt:lpstr>Calibri Light</vt:lpstr>
      <vt:lpstr>Georgia</vt:lpstr>
      <vt:lpstr>Istok Web</vt:lpstr>
      <vt:lpstr>Verdana</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 Gómez Arias</dc:creator>
  <cp:lastModifiedBy>Jair Gómez Arias</cp:lastModifiedBy>
  <cp:revision>1</cp:revision>
  <dcterms:created xsi:type="dcterms:W3CDTF">2017-07-26T17:30:51Z</dcterms:created>
  <dcterms:modified xsi:type="dcterms:W3CDTF">2017-07-26T17:31:04Z</dcterms:modified>
</cp:coreProperties>
</file>