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2FB2F4-8B9B-4CF5-B437-8B675671A90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9F788C28-53B7-4884-AD5C-6DBDE23E5C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a:extLst>
              <a:ext uri="{FF2B5EF4-FFF2-40B4-BE49-F238E27FC236}">
                <a16:creationId xmlns:a16="http://schemas.microsoft.com/office/drawing/2014/main" id="{6E874E7D-558B-428F-B90E-1A7C6BE2885F}"/>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5" name="Marcador de pie de página 4">
            <a:extLst>
              <a:ext uri="{FF2B5EF4-FFF2-40B4-BE49-F238E27FC236}">
                <a16:creationId xmlns:a16="http://schemas.microsoft.com/office/drawing/2014/main" id="{C82A2F57-0F37-4F7C-B9D0-2F119E24BC2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A3309A1-BDDB-4257-9B75-97FB4FBA7181}"/>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95320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F02B3-6561-4CF4-B81E-AFB25768EF4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BCDD38C6-56B5-4F4B-BFCD-76A1504EC8BF}"/>
              </a:ext>
            </a:extLst>
          </p:cNvPr>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885F663-4CC8-4B5E-ABEE-65DB9253F45D}"/>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5" name="Marcador de pie de página 4">
            <a:extLst>
              <a:ext uri="{FF2B5EF4-FFF2-40B4-BE49-F238E27FC236}">
                <a16:creationId xmlns:a16="http://schemas.microsoft.com/office/drawing/2014/main" id="{4F7E9C2D-0340-42E9-8D1B-F134448E3D7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A07032E-6EC2-47BA-87D3-3FB182F0F99D}"/>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540291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4A91485-BABB-43AA-9CDD-EC537B14E74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B8ED29A-12B7-4DD5-BB85-F53798AE95F7}"/>
              </a:ext>
            </a:extLst>
          </p:cNvPr>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329E454-820B-41E4-AC09-ABD7F1EB756B}"/>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5" name="Marcador de pie de página 4">
            <a:extLst>
              <a:ext uri="{FF2B5EF4-FFF2-40B4-BE49-F238E27FC236}">
                <a16:creationId xmlns:a16="http://schemas.microsoft.com/office/drawing/2014/main" id="{4FBD074B-7BDD-440C-B34F-1B1C45746C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7102C75-C0F3-4A9D-91DA-077FA259605E}"/>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192959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1ECC20-09A2-4BE3-92E8-20D176A0816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B54099C-88B1-4CDD-8C1D-4DEA69352B5D}"/>
              </a:ext>
            </a:extLst>
          </p:cNvPr>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9F5D4E3-F6A2-41B4-9764-06EEF801207A}"/>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5" name="Marcador de pie de página 4">
            <a:extLst>
              <a:ext uri="{FF2B5EF4-FFF2-40B4-BE49-F238E27FC236}">
                <a16:creationId xmlns:a16="http://schemas.microsoft.com/office/drawing/2014/main" id="{61F6B029-CC1B-4AAB-B5ED-E539986C478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FCE49DC-2598-4D84-911A-FC908905CC9A}"/>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896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848EFA-E226-409F-AC72-B627108BCF4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3617D05-9144-4C28-88FB-06D58A142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a:extLst>
              <a:ext uri="{FF2B5EF4-FFF2-40B4-BE49-F238E27FC236}">
                <a16:creationId xmlns:a16="http://schemas.microsoft.com/office/drawing/2014/main" id="{F568D373-8DC7-472D-9363-BF5C5250C995}"/>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5" name="Marcador de pie de página 4">
            <a:extLst>
              <a:ext uri="{FF2B5EF4-FFF2-40B4-BE49-F238E27FC236}">
                <a16:creationId xmlns:a16="http://schemas.microsoft.com/office/drawing/2014/main" id="{7C1D7555-51C5-4DA9-ABDF-68FBF3C5B05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7CFFB44-100D-46C3-8386-964D1733366B}"/>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71941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8E88BB-1936-45B0-B0EA-A46643FA082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45351DDD-E19A-4F5F-B01A-275403962AC5}"/>
              </a:ext>
            </a:extLst>
          </p:cNvPr>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04FBBE82-2D5E-4808-8015-E5F46664D6B6}"/>
              </a:ext>
            </a:extLst>
          </p:cNvPr>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723F9685-97AA-43FF-942C-99C03ACB4429}"/>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6" name="Marcador de pie de página 5">
            <a:extLst>
              <a:ext uri="{FF2B5EF4-FFF2-40B4-BE49-F238E27FC236}">
                <a16:creationId xmlns:a16="http://schemas.microsoft.com/office/drawing/2014/main" id="{78E65C18-AF7D-4648-BB04-3301C188A25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617A0B0-E6B2-4073-9993-CE6A16496C2F}"/>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67122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9B20E8-67D4-46FC-A6EA-FB91ADA9B9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0F2F360-04F6-4CD3-AA7B-0A51CF89F5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a:extLst>
              <a:ext uri="{FF2B5EF4-FFF2-40B4-BE49-F238E27FC236}">
                <a16:creationId xmlns:a16="http://schemas.microsoft.com/office/drawing/2014/main" id="{F994FBC4-7887-4E1D-B227-536DE057CC66}"/>
              </a:ext>
            </a:extLst>
          </p:cNvPr>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1A7CFA49-868C-4FD2-8C3D-A7DB2FE4B4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a:extLst>
              <a:ext uri="{FF2B5EF4-FFF2-40B4-BE49-F238E27FC236}">
                <a16:creationId xmlns:a16="http://schemas.microsoft.com/office/drawing/2014/main" id="{8FBE8232-AA80-451A-B7E3-94CF564A2753}"/>
              </a:ext>
            </a:extLst>
          </p:cNvPr>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540239AE-3101-41C2-8F93-3D0B59BB0B66}"/>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8" name="Marcador de pie de página 7">
            <a:extLst>
              <a:ext uri="{FF2B5EF4-FFF2-40B4-BE49-F238E27FC236}">
                <a16:creationId xmlns:a16="http://schemas.microsoft.com/office/drawing/2014/main" id="{174E5548-26EA-448D-B58E-1C38A540B90C}"/>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2A56EA2A-38F7-435C-A321-7BC5BE7ABD92}"/>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166311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CDB33-F124-4640-8412-26D3B1091EA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B8D1C8BA-AC51-4104-B4F2-C5C9F4D60262}"/>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4" name="Marcador de pie de página 3">
            <a:extLst>
              <a:ext uri="{FF2B5EF4-FFF2-40B4-BE49-F238E27FC236}">
                <a16:creationId xmlns:a16="http://schemas.microsoft.com/office/drawing/2014/main" id="{590DF729-F9E5-4056-AAAE-DBBB36EBB2D7}"/>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5973059B-5489-423F-81AC-74D5883D034C}"/>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59155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F9C8FED-CDC4-4B43-A7B6-0BDCD8C7CB2C}"/>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3" name="Marcador de pie de página 2">
            <a:extLst>
              <a:ext uri="{FF2B5EF4-FFF2-40B4-BE49-F238E27FC236}">
                <a16:creationId xmlns:a16="http://schemas.microsoft.com/office/drawing/2014/main" id="{BE25E85D-3D21-4EFB-8FE5-47D7EFC930B3}"/>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8B50460-3B72-4A71-AEC8-3B46C7E0C89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28859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4D30F1-140E-4833-9974-2FDEE8BEAE4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E32E5F6-7B2B-44E3-B9CD-D9B5CEB047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C853AD99-EC2C-4392-97C9-974959210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79267323-D406-4977-8E99-899140A35B60}"/>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6" name="Marcador de pie de página 5">
            <a:extLst>
              <a:ext uri="{FF2B5EF4-FFF2-40B4-BE49-F238E27FC236}">
                <a16:creationId xmlns:a16="http://schemas.microsoft.com/office/drawing/2014/main" id="{FB5D5AB8-D7F5-4F69-83DD-241D7F70B48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97CBF09-B613-4A94-936B-1C26478A83C6}"/>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959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99E17F-7049-4692-ACCA-2810CBF02CB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F6643445-D2AA-482D-8331-650382D332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FA95B54C-E8A9-4278-826A-10EC2D6493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F5597D1F-67B7-4B5B-A2CD-90FB5119F7BD}"/>
              </a:ext>
            </a:extLst>
          </p:cNvPr>
          <p:cNvSpPr>
            <a:spLocks noGrp="1"/>
          </p:cNvSpPr>
          <p:nvPr>
            <p:ph type="dt" sz="half" idx="10"/>
          </p:nvPr>
        </p:nvSpPr>
        <p:spPr/>
        <p:txBody>
          <a:bodyPr/>
          <a:lstStyle/>
          <a:p>
            <a:fld id="{0419AD49-6E33-4A36-A28A-AD58728CD94D}" type="datetimeFigureOut">
              <a:rPr lang="es-CO" smtClean="0"/>
              <a:t>26/07/2017</a:t>
            </a:fld>
            <a:endParaRPr lang="es-CO"/>
          </a:p>
        </p:txBody>
      </p:sp>
      <p:sp>
        <p:nvSpPr>
          <p:cNvPr id="6" name="Marcador de pie de página 5">
            <a:extLst>
              <a:ext uri="{FF2B5EF4-FFF2-40B4-BE49-F238E27FC236}">
                <a16:creationId xmlns:a16="http://schemas.microsoft.com/office/drawing/2014/main" id="{00EB9F78-B610-4C1B-8E6F-178964B36816}"/>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5E7284C-9AB7-4D60-BBBD-F4F0E1E85EA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125545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475DAEB-745A-4256-87EC-5608254965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A82A7DC-2CDD-4F58-807F-DD934CD0B2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98F6AF-CA03-494D-B126-C10764410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9AD49-6E33-4A36-A28A-AD58728CD94D}" type="datetimeFigureOut">
              <a:rPr lang="es-CO" smtClean="0"/>
              <a:t>26/07/2017</a:t>
            </a:fld>
            <a:endParaRPr lang="es-CO"/>
          </a:p>
        </p:txBody>
      </p:sp>
      <p:sp>
        <p:nvSpPr>
          <p:cNvPr id="5" name="Marcador de pie de página 4">
            <a:extLst>
              <a:ext uri="{FF2B5EF4-FFF2-40B4-BE49-F238E27FC236}">
                <a16:creationId xmlns:a16="http://schemas.microsoft.com/office/drawing/2014/main" id="{BFB5CF93-988B-4046-A789-101F862D86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EDCF00F6-D785-485E-B82E-D66430EF79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9A4BC-C2AA-4973-B8FD-6BAC014A2011}" type="slidenum">
              <a:rPr lang="es-CO" smtClean="0"/>
              <a:t>‹Nº›</a:t>
            </a:fld>
            <a:endParaRPr lang="es-CO"/>
          </a:p>
        </p:txBody>
      </p:sp>
    </p:spTree>
    <p:extLst>
      <p:ext uri="{BB962C8B-B14F-4D97-AF65-F5344CB8AC3E}">
        <p14:creationId xmlns:p14="http://schemas.microsoft.com/office/powerpoint/2010/main" val="2351246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0" name="Título 1">
            <a:extLst>
              <a:ext uri="{FF2B5EF4-FFF2-40B4-BE49-F238E27FC236}">
                <a16:creationId xmlns:a16="http://schemas.microsoft.com/office/drawing/2014/main" id="{DD03BC77-1CE0-4B58-81D8-9CF75F4DB6C7}"/>
              </a:ext>
            </a:extLst>
          </p:cNvPr>
          <p:cNvSpPr txBox="1">
            <a:spLocks/>
          </p:cNvSpPr>
          <p:nvPr/>
        </p:nvSpPr>
        <p:spPr>
          <a:xfrm>
            <a:off x="656530" y="2313829"/>
            <a:ext cx="10939244" cy="10316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400" dirty="0">
                <a:solidFill>
                  <a:srgbClr val="00B0F0"/>
                </a:solidFill>
              </a:rPr>
              <a:t>Descripción de los grupos de Active </a:t>
            </a:r>
            <a:r>
              <a:rPr lang="es-MX" sz="5400" dirty="0" err="1">
                <a:solidFill>
                  <a:srgbClr val="00B0F0"/>
                </a:solidFill>
              </a:rPr>
              <a:t>Directory</a:t>
            </a:r>
            <a:endParaRPr lang="es-MX" sz="5400" dirty="0">
              <a:solidFill>
                <a:srgbClr val="00B0F0"/>
              </a:solidFill>
            </a:endParaRPr>
          </a:p>
        </p:txBody>
      </p:sp>
    </p:spTree>
    <p:extLst>
      <p:ext uri="{BB962C8B-B14F-4D97-AF65-F5344CB8AC3E}">
        <p14:creationId xmlns:p14="http://schemas.microsoft.com/office/powerpoint/2010/main" val="123802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2143536" cy="400110"/>
          </a:xfrm>
          <a:prstGeom prst="rect">
            <a:avLst/>
          </a:prstGeom>
        </p:spPr>
        <p:txBody>
          <a:bodyPr wrap="none">
            <a:spAutoFit/>
          </a:bodyPr>
          <a:lstStyle/>
          <a:p>
            <a:r>
              <a:rPr lang="es-MX" sz="2000" b="0" i="0" dirty="0">
                <a:solidFill>
                  <a:srgbClr val="00B050"/>
                </a:solidFill>
                <a:effectLst/>
                <a:latin typeface="Istok Web"/>
              </a:rPr>
              <a:t>¿Qué es un grupo</a:t>
            </a:r>
            <a:r>
              <a:rPr lang="es-MX" sz="2000" dirty="0">
                <a:solidFill>
                  <a:srgbClr val="00B050"/>
                </a:solidFill>
                <a:latin typeface="Istok Web"/>
              </a:rPr>
              <a:t>?</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127221" y="1297954"/>
            <a:ext cx="11958762" cy="4247317"/>
          </a:xfrm>
          <a:prstGeom prst="rect">
            <a:avLst/>
          </a:prstGeom>
        </p:spPr>
        <p:txBody>
          <a:bodyPr wrap="square">
            <a:spAutoFit/>
          </a:bodyPr>
          <a:lstStyle/>
          <a:p>
            <a:r>
              <a:rPr lang="es-MX" dirty="0">
                <a:solidFill>
                  <a:schemeClr val="accent5">
                    <a:lumMod val="75000"/>
                  </a:schemeClr>
                </a:solidFill>
                <a:latin typeface="Istok Web"/>
              </a:rPr>
              <a:t>Un grupo es un conjunto de cuentas de usuario y de equipo, contactos y otros grupos que se pueden administrar como una sola unidad. Los usuarios y los equipos que pertenecen a un grupo determinado se denominan miembros del grupo.</a:t>
            </a:r>
          </a:p>
          <a:p>
            <a:r>
              <a:rPr lang="es-MX" dirty="0">
                <a:solidFill>
                  <a:schemeClr val="accent5">
                    <a:lumMod val="75000"/>
                  </a:schemeClr>
                </a:solidFill>
                <a:latin typeface="Istok Web"/>
              </a:rPr>
              <a:t>Los grupos de Servicios de dominio de Active </a:t>
            </a:r>
            <a:r>
              <a:rPr lang="es-MX" dirty="0" err="1">
                <a:solidFill>
                  <a:schemeClr val="accent5">
                    <a:lumMod val="75000"/>
                  </a:schemeClr>
                </a:solidFill>
                <a:latin typeface="Istok Web"/>
              </a:rPr>
              <a:t>Directory</a:t>
            </a:r>
            <a:r>
              <a:rPr lang="es-MX" dirty="0">
                <a:solidFill>
                  <a:schemeClr val="accent5">
                    <a:lumMod val="75000"/>
                  </a:schemeClr>
                </a:solidFill>
                <a:latin typeface="Istok Web"/>
              </a:rPr>
              <a:t> (AD DS) son objetos de directorio que residen en un dominio y en objetos contenedores de unidad organizativa (OU). AD DS proporciona un conjunto de grupos predeterminados cuando se instala y también incluye una opción para crearlos.</a:t>
            </a:r>
          </a:p>
          <a:p>
            <a:r>
              <a:rPr lang="es-MX" dirty="0">
                <a:solidFill>
                  <a:schemeClr val="accent5">
                    <a:lumMod val="75000"/>
                  </a:schemeClr>
                </a:solidFill>
                <a:latin typeface="Istok Web"/>
              </a:rPr>
              <a:t>Los grupos de AD DS se pueden usar para:</a:t>
            </a:r>
          </a:p>
          <a:p>
            <a:endParaRPr lang="es-MX" dirty="0">
              <a:solidFill>
                <a:schemeClr val="accent5">
                  <a:lumMod val="75000"/>
                </a:schemeClr>
              </a:solidFill>
              <a:latin typeface="Istok Web"/>
            </a:endParaRPr>
          </a:p>
          <a:p>
            <a:pPr marL="285750" indent="-285750">
              <a:buFont typeface="Arial" panose="020B0604020202020204" pitchFamily="34" charset="0"/>
              <a:buChar char="•"/>
            </a:pPr>
            <a:r>
              <a:rPr lang="es-MX" dirty="0">
                <a:solidFill>
                  <a:schemeClr val="accent5">
                    <a:lumMod val="75000"/>
                  </a:schemeClr>
                </a:solidFill>
                <a:latin typeface="Istok Web"/>
              </a:rPr>
              <a:t>Simplificar la administración al asignar los permisos para un recurso compartido a un grupo en lugar de a usuarios individuales. Cuando se asignan permisos a un grupo, se concede el mismo acceso al recurso a todos los miembros de dicho grupo.</a:t>
            </a:r>
          </a:p>
          <a:p>
            <a:pPr marL="285750" indent="-285750">
              <a:buFont typeface="Arial" panose="020B0604020202020204" pitchFamily="34" charset="0"/>
              <a:buChar char="•"/>
            </a:pPr>
            <a:endParaRPr lang="es-MX" dirty="0">
              <a:solidFill>
                <a:schemeClr val="accent5">
                  <a:lumMod val="75000"/>
                </a:schemeClr>
              </a:solidFill>
              <a:latin typeface="Istok Web"/>
            </a:endParaRPr>
          </a:p>
          <a:p>
            <a:pPr marL="285750" indent="-285750">
              <a:buFont typeface="Arial" panose="020B0604020202020204" pitchFamily="34" charset="0"/>
              <a:buChar char="•"/>
            </a:pPr>
            <a:r>
              <a:rPr lang="es-MX" dirty="0">
                <a:solidFill>
                  <a:schemeClr val="accent5">
                    <a:lumMod val="75000"/>
                  </a:schemeClr>
                </a:solidFill>
                <a:latin typeface="Istok Web"/>
              </a:rPr>
              <a:t>Delegar la administración asignando derechos de usuario a un grupo una sola vez mediante la directiva de grupo. Después, a ese grupo le puede agregar miembros que desee que tengan los mismos derechos que el grupo.</a:t>
            </a:r>
          </a:p>
          <a:p>
            <a:pPr marL="285750" indent="-285750">
              <a:buFont typeface="Arial" panose="020B0604020202020204" pitchFamily="34" charset="0"/>
              <a:buChar char="•"/>
            </a:pPr>
            <a:endParaRPr lang="es-MX" dirty="0">
              <a:solidFill>
                <a:schemeClr val="accent5">
                  <a:lumMod val="75000"/>
                </a:schemeClr>
              </a:solidFill>
              <a:latin typeface="Istok Web"/>
            </a:endParaRPr>
          </a:p>
          <a:p>
            <a:pPr marL="285750" indent="-285750">
              <a:buFont typeface="Arial" panose="020B0604020202020204" pitchFamily="34" charset="0"/>
              <a:buChar char="•"/>
            </a:pPr>
            <a:r>
              <a:rPr lang="es-MX" dirty="0">
                <a:solidFill>
                  <a:schemeClr val="accent5">
                    <a:lumMod val="75000"/>
                  </a:schemeClr>
                </a:solidFill>
                <a:latin typeface="Istok Web"/>
              </a:rPr>
              <a:t>Crear listas de distribución de correo electrónico.</a:t>
            </a:r>
            <a:endParaRPr lang="es-CO" dirty="0">
              <a:solidFill>
                <a:schemeClr val="accent5">
                  <a:lumMod val="75000"/>
                </a:schemeClr>
              </a:solidFill>
              <a:latin typeface="Istok Web"/>
            </a:endParaRPr>
          </a:p>
        </p:txBody>
      </p:sp>
    </p:spTree>
    <p:extLst>
      <p:ext uri="{BB962C8B-B14F-4D97-AF65-F5344CB8AC3E}">
        <p14:creationId xmlns:p14="http://schemas.microsoft.com/office/powerpoint/2010/main" val="1876868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2804486" cy="400110"/>
          </a:xfrm>
          <a:prstGeom prst="rect">
            <a:avLst/>
          </a:prstGeom>
        </p:spPr>
        <p:txBody>
          <a:bodyPr wrap="none">
            <a:spAutoFit/>
          </a:bodyPr>
          <a:lstStyle/>
          <a:p>
            <a:r>
              <a:rPr lang="es-MX" sz="2000" dirty="0">
                <a:solidFill>
                  <a:srgbClr val="00B050"/>
                </a:solidFill>
                <a:latin typeface="Istok Web"/>
              </a:rPr>
              <a:t>Grupos predeterminados</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127221" y="1297954"/>
            <a:ext cx="11958762" cy="3693319"/>
          </a:xfrm>
          <a:prstGeom prst="rect">
            <a:avLst/>
          </a:prstGeom>
        </p:spPr>
        <p:txBody>
          <a:bodyPr wrap="square">
            <a:spAutoFit/>
          </a:bodyPr>
          <a:lstStyle/>
          <a:p>
            <a:pPr algn="just"/>
            <a:r>
              <a:rPr lang="es-MX" dirty="0">
                <a:solidFill>
                  <a:schemeClr val="accent5">
                    <a:lumMod val="75000"/>
                  </a:schemeClr>
                </a:solidFill>
                <a:latin typeface="Istok Web"/>
              </a:rPr>
              <a:t>Los grupos predeterminados, como es el caso del grupo Administradores del dominio, son grupos de seguridad que se crean automáticamente cuando se crea un dominio de Active </a:t>
            </a:r>
            <a:r>
              <a:rPr lang="es-MX" dirty="0" err="1">
                <a:solidFill>
                  <a:schemeClr val="accent5">
                    <a:lumMod val="75000"/>
                  </a:schemeClr>
                </a:solidFill>
                <a:latin typeface="Istok Web"/>
              </a:rPr>
              <a:t>Directory</a:t>
            </a:r>
            <a:r>
              <a:rPr lang="es-MX" dirty="0">
                <a:solidFill>
                  <a:schemeClr val="accent5">
                    <a:lumMod val="75000"/>
                  </a:schemeClr>
                </a:solidFill>
                <a:latin typeface="Istok Web"/>
              </a:rPr>
              <a:t>. Estos grupos predefinidos pueden usarse para ayudar a controlar el acceso a los recursos compartidos y para delegar roles administrativos específicos en todo el dominio.</a:t>
            </a:r>
          </a:p>
          <a:p>
            <a:pPr algn="just"/>
            <a:endParaRPr lang="es-MX" dirty="0">
              <a:solidFill>
                <a:schemeClr val="accent5">
                  <a:lumMod val="75000"/>
                </a:schemeClr>
              </a:solidFill>
              <a:latin typeface="Istok Web"/>
            </a:endParaRPr>
          </a:p>
          <a:p>
            <a:pPr algn="just"/>
            <a:r>
              <a:rPr lang="es-MX" dirty="0">
                <a:solidFill>
                  <a:schemeClr val="accent5">
                    <a:lumMod val="75000"/>
                  </a:schemeClr>
                </a:solidFill>
                <a:latin typeface="Istok Web"/>
              </a:rPr>
              <a:t>A muchos grupos predeterminados se les asigna automáticamente un conjunto de derechos de usuario que autorizan a los miembros del grupo a realizar acciones específicas en un dominio, como iniciar sesión en un sistema local o realizar copias de seguridad de archivos y carpetas. Por ejemplo, un miembro del grupo Operadores de copia de seguridad puede realizar operaciones de copia de seguridad para todos los controladores de dominio del dominio.</a:t>
            </a:r>
          </a:p>
          <a:p>
            <a:pPr algn="just"/>
            <a:r>
              <a:rPr lang="es-MX" dirty="0">
                <a:solidFill>
                  <a:schemeClr val="accent5">
                    <a:lumMod val="75000"/>
                  </a:schemeClr>
                </a:solidFill>
                <a:latin typeface="Istok Web"/>
              </a:rPr>
              <a:t>Cuando se agrega un usuario a un grupo, ese usuario recibe:</a:t>
            </a:r>
          </a:p>
          <a:p>
            <a:endParaRPr lang="es-MX" dirty="0">
              <a:solidFill>
                <a:schemeClr val="accent5">
                  <a:lumMod val="75000"/>
                </a:schemeClr>
              </a:solidFill>
              <a:latin typeface="Istok Web"/>
            </a:endParaRPr>
          </a:p>
          <a:p>
            <a:pPr marL="285750" indent="-285750">
              <a:buFont typeface="Arial" panose="020B0604020202020204" pitchFamily="34" charset="0"/>
              <a:buChar char="•"/>
            </a:pPr>
            <a:r>
              <a:rPr lang="es-MX" dirty="0">
                <a:solidFill>
                  <a:schemeClr val="accent5">
                    <a:lumMod val="75000"/>
                  </a:schemeClr>
                </a:solidFill>
                <a:latin typeface="Istok Web"/>
              </a:rPr>
              <a:t>Todos los derechos de usuario asignados al grupo</a:t>
            </a:r>
          </a:p>
          <a:p>
            <a:pPr marL="285750" indent="-285750">
              <a:buFont typeface="Arial" panose="020B0604020202020204" pitchFamily="34" charset="0"/>
              <a:buChar char="•"/>
            </a:pPr>
            <a:endParaRPr lang="es-MX" dirty="0">
              <a:solidFill>
                <a:schemeClr val="accent5">
                  <a:lumMod val="75000"/>
                </a:schemeClr>
              </a:solidFill>
              <a:latin typeface="Istok Web"/>
            </a:endParaRPr>
          </a:p>
          <a:p>
            <a:pPr marL="285750" indent="-285750">
              <a:buFont typeface="Arial" panose="020B0604020202020204" pitchFamily="34" charset="0"/>
              <a:buChar char="•"/>
            </a:pPr>
            <a:r>
              <a:rPr lang="es-MX" dirty="0">
                <a:solidFill>
                  <a:schemeClr val="accent5">
                    <a:lumMod val="75000"/>
                  </a:schemeClr>
                </a:solidFill>
                <a:latin typeface="Istok Web"/>
              </a:rPr>
              <a:t>Todos los permisos asignados al grupo para los recursos compartidos</a:t>
            </a:r>
            <a:endParaRPr lang="es-CO" dirty="0">
              <a:solidFill>
                <a:schemeClr val="accent5">
                  <a:lumMod val="75000"/>
                </a:schemeClr>
              </a:solidFill>
              <a:latin typeface="Istok Web"/>
            </a:endParaRPr>
          </a:p>
        </p:txBody>
      </p:sp>
    </p:spTree>
    <p:extLst>
      <p:ext uri="{BB962C8B-B14F-4D97-AF65-F5344CB8AC3E}">
        <p14:creationId xmlns:p14="http://schemas.microsoft.com/office/powerpoint/2010/main" val="2461176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1943865" cy="400110"/>
          </a:xfrm>
          <a:prstGeom prst="rect">
            <a:avLst/>
          </a:prstGeom>
        </p:spPr>
        <p:txBody>
          <a:bodyPr wrap="none">
            <a:spAutoFit/>
          </a:bodyPr>
          <a:lstStyle/>
          <a:p>
            <a:r>
              <a:rPr lang="es-MX" sz="2000" dirty="0">
                <a:solidFill>
                  <a:srgbClr val="00B050"/>
                </a:solidFill>
                <a:latin typeface="Istok Web"/>
              </a:rPr>
              <a:t>Ámbito de grupo</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127221" y="1027610"/>
            <a:ext cx="11958762" cy="646331"/>
          </a:xfrm>
          <a:prstGeom prst="rect">
            <a:avLst/>
          </a:prstGeom>
        </p:spPr>
        <p:txBody>
          <a:bodyPr wrap="square">
            <a:spAutoFit/>
          </a:bodyPr>
          <a:lstStyle/>
          <a:p>
            <a:pPr algn="just"/>
            <a:r>
              <a:rPr lang="es-MX" dirty="0">
                <a:solidFill>
                  <a:schemeClr val="accent5">
                    <a:lumMod val="75000"/>
                  </a:schemeClr>
                </a:solidFill>
                <a:latin typeface="Istok Web"/>
              </a:rPr>
              <a:t>Los grupos se caracterizan por un ámbito que identifica su alcance en el bosque o árbol de dominios. Existen tres ámbitos de grupo: local de dominio, global y universal.</a:t>
            </a:r>
            <a:endParaRPr lang="es-CO" dirty="0">
              <a:solidFill>
                <a:schemeClr val="accent5">
                  <a:lumMod val="75000"/>
                </a:schemeClr>
              </a:solidFill>
              <a:latin typeface="Istok Web"/>
            </a:endParaRPr>
          </a:p>
        </p:txBody>
      </p:sp>
      <p:sp>
        <p:nvSpPr>
          <p:cNvPr id="5" name="Rectángulo 4">
            <a:extLst>
              <a:ext uri="{FF2B5EF4-FFF2-40B4-BE49-F238E27FC236}">
                <a16:creationId xmlns:a16="http://schemas.microsoft.com/office/drawing/2014/main" id="{07AEF772-8FF5-4BE2-A0D2-806F77F48440}"/>
              </a:ext>
            </a:extLst>
          </p:cNvPr>
          <p:cNvSpPr/>
          <p:nvPr/>
        </p:nvSpPr>
        <p:spPr>
          <a:xfrm>
            <a:off x="466044" y="2009617"/>
            <a:ext cx="2122825" cy="307777"/>
          </a:xfrm>
          <a:prstGeom prst="rect">
            <a:avLst/>
          </a:prstGeom>
        </p:spPr>
        <p:txBody>
          <a:bodyPr wrap="none">
            <a:spAutoFit/>
          </a:bodyPr>
          <a:lstStyle/>
          <a:p>
            <a:r>
              <a:rPr lang="es-MX" sz="1400" dirty="0">
                <a:solidFill>
                  <a:srgbClr val="00B050"/>
                </a:solidFill>
                <a:latin typeface="Istok Web"/>
              </a:rPr>
              <a:t>Grupos locales de dominio</a:t>
            </a:r>
            <a:endParaRPr lang="es-MX" sz="1400" b="0" i="0" dirty="0">
              <a:solidFill>
                <a:srgbClr val="00B050"/>
              </a:solidFill>
              <a:effectLst/>
              <a:latin typeface="Istok Web"/>
            </a:endParaRPr>
          </a:p>
        </p:txBody>
      </p:sp>
      <p:sp>
        <p:nvSpPr>
          <p:cNvPr id="6" name="Rectángulo 5">
            <a:extLst>
              <a:ext uri="{FF2B5EF4-FFF2-40B4-BE49-F238E27FC236}">
                <a16:creationId xmlns:a16="http://schemas.microsoft.com/office/drawing/2014/main" id="{001341C7-A2D7-4687-AD5F-3CA6AE3BA10A}"/>
              </a:ext>
            </a:extLst>
          </p:cNvPr>
          <p:cNvSpPr/>
          <p:nvPr/>
        </p:nvSpPr>
        <p:spPr>
          <a:xfrm>
            <a:off x="127221" y="2653070"/>
            <a:ext cx="12064779" cy="2308324"/>
          </a:xfrm>
          <a:prstGeom prst="rect">
            <a:avLst/>
          </a:prstGeom>
        </p:spPr>
        <p:txBody>
          <a:bodyPr wrap="square">
            <a:spAutoFit/>
          </a:bodyPr>
          <a:lstStyle/>
          <a:p>
            <a:r>
              <a:rPr lang="es-MX" sz="1200" dirty="0">
                <a:solidFill>
                  <a:schemeClr val="accent1">
                    <a:lumMod val="75000"/>
                  </a:schemeClr>
                </a:solidFill>
              </a:rPr>
              <a:t>Los miembros de los grupos locales de dominio pueden incluir otros grupos y cuentas de dominios de Windows NT, Windows 2000, Windows Server 2003, Windows Server 2008, Windows Server 2008 R2, Windows Server 2012/R2 y Windows Server 2016. A los miembros de estos grupos solo se les pueden asignar permisos dentro de un dominio.</a:t>
            </a:r>
          </a:p>
          <a:p>
            <a:r>
              <a:rPr lang="es-MX" sz="1200" dirty="0">
                <a:solidFill>
                  <a:schemeClr val="accent1">
                    <a:lumMod val="75000"/>
                  </a:schemeClr>
                </a:solidFill>
              </a:rPr>
              <a:t>Los grupos con ámbito Local de dominio ayudan a definir y administrar el acceso a los recursos dentro de un dominio único. Estos grupos pueden tener los siguientes miembros:</a:t>
            </a:r>
          </a:p>
          <a:p>
            <a:r>
              <a:rPr lang="es-MX" sz="1200" dirty="0">
                <a:solidFill>
                  <a:schemeClr val="accent1">
                    <a:lumMod val="75000"/>
                  </a:schemeClr>
                </a:solidFill>
              </a:rPr>
              <a:t>Cuentas de cualquier dominio</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Grupos globales de cualquier dominio</a:t>
            </a:r>
          </a:p>
          <a:p>
            <a:pPr marL="171450" indent="-171450">
              <a:buFont typeface="Arial" panose="020B0604020202020204" pitchFamily="34" charset="0"/>
              <a:buChar char="•"/>
            </a:pPr>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Grupos universales de cualquier dominio</a:t>
            </a:r>
          </a:p>
          <a:p>
            <a:pPr marL="171450" indent="-171450">
              <a:buFont typeface="Arial" panose="020B0604020202020204" pitchFamily="34" charset="0"/>
              <a:buChar char="•"/>
            </a:pPr>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Grupos locales de dominio, pero solo del mismo dominio que el grupo local de dominio primario</a:t>
            </a:r>
          </a:p>
          <a:p>
            <a:pPr marL="171450" indent="-171450">
              <a:buFont typeface="Arial" panose="020B0604020202020204" pitchFamily="34" charset="0"/>
              <a:buChar char="•"/>
            </a:pPr>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Una combinación de los anteriores</a:t>
            </a:r>
            <a:endParaRPr lang="es-CO" sz="1200" dirty="0">
              <a:solidFill>
                <a:schemeClr val="accent1">
                  <a:lumMod val="75000"/>
                </a:schemeClr>
              </a:solidFill>
            </a:endParaRPr>
          </a:p>
        </p:txBody>
      </p:sp>
      <p:sp>
        <p:nvSpPr>
          <p:cNvPr id="7" name="Rectángulo 6">
            <a:extLst>
              <a:ext uri="{FF2B5EF4-FFF2-40B4-BE49-F238E27FC236}">
                <a16:creationId xmlns:a16="http://schemas.microsoft.com/office/drawing/2014/main" id="{8F4A4765-1107-407A-AA58-EA270B7216E7}"/>
              </a:ext>
            </a:extLst>
          </p:cNvPr>
          <p:cNvSpPr/>
          <p:nvPr/>
        </p:nvSpPr>
        <p:spPr>
          <a:xfrm>
            <a:off x="127221" y="5297070"/>
            <a:ext cx="10866783" cy="738664"/>
          </a:xfrm>
          <a:prstGeom prst="rect">
            <a:avLst/>
          </a:prstGeom>
        </p:spPr>
        <p:txBody>
          <a:bodyPr wrap="square">
            <a:spAutoFit/>
          </a:bodyPr>
          <a:lstStyle/>
          <a:p>
            <a:r>
              <a:rPr lang="es-MX" sz="1200" dirty="0">
                <a:solidFill>
                  <a:schemeClr val="accent1">
                    <a:lumMod val="75000"/>
                  </a:schemeClr>
                </a:solidFill>
              </a:rPr>
              <a:t>Por</a:t>
            </a:r>
            <a:r>
              <a:rPr lang="es-MX" dirty="0"/>
              <a:t> </a:t>
            </a:r>
            <a:r>
              <a:rPr lang="es-MX" sz="1200" dirty="0">
                <a:solidFill>
                  <a:schemeClr val="accent1">
                    <a:lumMod val="75000"/>
                  </a:schemeClr>
                </a:solidFill>
              </a:rPr>
              <a:t>ejemplo, para conceder acceso a una impresora determinada a cinco usuarios, puede agregar las cinco cuentas de usuario a la lista de permisos de la impresora. Sin embargo, si posteriormente desea que esos cinco usuarios tengan acceso a otra impresora, deberá volver a especificar las cinco cuentas en la lista de permisos para la nueva impresora.</a:t>
            </a:r>
            <a:endParaRPr lang="es-CO" sz="1200" dirty="0">
              <a:solidFill>
                <a:schemeClr val="accent1">
                  <a:lumMod val="75000"/>
                </a:schemeClr>
              </a:solidFill>
            </a:endParaRPr>
          </a:p>
        </p:txBody>
      </p:sp>
    </p:spTree>
    <p:extLst>
      <p:ext uri="{BB962C8B-B14F-4D97-AF65-F5344CB8AC3E}">
        <p14:creationId xmlns:p14="http://schemas.microsoft.com/office/powerpoint/2010/main" val="2673812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5" name="Rectángulo 4">
            <a:extLst>
              <a:ext uri="{FF2B5EF4-FFF2-40B4-BE49-F238E27FC236}">
                <a16:creationId xmlns:a16="http://schemas.microsoft.com/office/drawing/2014/main" id="{07AEF772-8FF5-4BE2-A0D2-806F77F48440}"/>
              </a:ext>
            </a:extLst>
          </p:cNvPr>
          <p:cNvSpPr/>
          <p:nvPr/>
        </p:nvSpPr>
        <p:spPr>
          <a:xfrm>
            <a:off x="354726" y="252379"/>
            <a:ext cx="1359668" cy="307777"/>
          </a:xfrm>
          <a:prstGeom prst="rect">
            <a:avLst/>
          </a:prstGeom>
        </p:spPr>
        <p:txBody>
          <a:bodyPr wrap="none">
            <a:spAutoFit/>
          </a:bodyPr>
          <a:lstStyle/>
          <a:p>
            <a:r>
              <a:rPr lang="es-MX" sz="1400" dirty="0">
                <a:solidFill>
                  <a:srgbClr val="00B050"/>
                </a:solidFill>
                <a:latin typeface="Istok Web"/>
              </a:rPr>
              <a:t>Grupos globales</a:t>
            </a:r>
            <a:endParaRPr lang="es-MX" sz="1400" b="0" i="0" dirty="0">
              <a:solidFill>
                <a:srgbClr val="00B050"/>
              </a:solidFill>
              <a:effectLst/>
              <a:latin typeface="Istok Web"/>
            </a:endParaRPr>
          </a:p>
        </p:txBody>
      </p:sp>
      <p:sp>
        <p:nvSpPr>
          <p:cNvPr id="6" name="Rectángulo 5">
            <a:extLst>
              <a:ext uri="{FF2B5EF4-FFF2-40B4-BE49-F238E27FC236}">
                <a16:creationId xmlns:a16="http://schemas.microsoft.com/office/drawing/2014/main" id="{001341C7-A2D7-4687-AD5F-3CA6AE3BA10A}"/>
              </a:ext>
            </a:extLst>
          </p:cNvPr>
          <p:cNvSpPr/>
          <p:nvPr/>
        </p:nvSpPr>
        <p:spPr>
          <a:xfrm>
            <a:off x="127221" y="705000"/>
            <a:ext cx="12064779" cy="2123658"/>
          </a:xfrm>
          <a:prstGeom prst="rect">
            <a:avLst/>
          </a:prstGeom>
        </p:spPr>
        <p:txBody>
          <a:bodyPr wrap="square">
            <a:spAutoFit/>
          </a:bodyPr>
          <a:lstStyle/>
          <a:p>
            <a:r>
              <a:rPr lang="es-MX" sz="1200" dirty="0">
                <a:solidFill>
                  <a:schemeClr val="accent1">
                    <a:lumMod val="75000"/>
                  </a:schemeClr>
                </a:solidFill>
              </a:rPr>
              <a:t>Los miembros de los grupos globales pueden incluir cuentas del mismo dominio que el grupo global primario y los grupos globales del mismo dominio que el grupo global primario. A los miembros de estos grupos se les pueden asignar permisos en cualquier dominio del bosque.</a:t>
            </a:r>
          </a:p>
          <a:p>
            <a:endParaRPr lang="es-MX" sz="1200" dirty="0">
              <a:solidFill>
                <a:schemeClr val="accent1">
                  <a:lumMod val="75000"/>
                </a:schemeClr>
              </a:solidFill>
            </a:endParaRPr>
          </a:p>
          <a:p>
            <a:r>
              <a:rPr lang="es-MX" sz="1200" dirty="0">
                <a:solidFill>
                  <a:schemeClr val="accent1">
                    <a:lumMod val="75000"/>
                  </a:schemeClr>
                </a:solidFill>
              </a:rPr>
              <a:t>Use los grupos con ámbito Global para administrar objetos de directorio que requieran un mantenimiento diario, como las cuentas de usuario y de equipo. Dado que los grupos con ámbito Global no se replican fuera de su propio dominio, las cuentas de un grupo con ámbito Global se pueden cambiar frecuentemente sin generar tráfico de replicación en el catálogo global.</a:t>
            </a:r>
          </a:p>
          <a:p>
            <a:endParaRPr lang="es-MX" sz="1200" dirty="0">
              <a:solidFill>
                <a:schemeClr val="accent1">
                  <a:lumMod val="75000"/>
                </a:schemeClr>
              </a:solidFill>
            </a:endParaRPr>
          </a:p>
          <a:p>
            <a:r>
              <a:rPr lang="es-MX" sz="1200" dirty="0">
                <a:solidFill>
                  <a:schemeClr val="accent1">
                    <a:lumMod val="75000"/>
                  </a:schemeClr>
                </a:solidFill>
              </a:rPr>
              <a:t>Aunque las asignaciones de derechos y permisos solo son válidas en el dominio en el que se asignan, al aplicar grupos con ámbito Global de manera uniforme entre los dominios apropiados, es posible consolidar las referencias a cuentas con fines similares. De esta manera se simplifica y se racionaliza la administración de grupos entre dominios.</a:t>
            </a:r>
          </a:p>
          <a:p>
            <a:endParaRPr lang="es-MX" sz="1200" dirty="0">
              <a:solidFill>
                <a:schemeClr val="accent1">
                  <a:lumMod val="75000"/>
                </a:schemeClr>
              </a:solidFill>
            </a:endParaRPr>
          </a:p>
          <a:p>
            <a:r>
              <a:rPr lang="es-MX" sz="1200" dirty="0">
                <a:solidFill>
                  <a:schemeClr val="accent1">
                    <a:lumMod val="75000"/>
                  </a:schemeClr>
                </a:solidFill>
              </a:rPr>
              <a:t> Por ejemplo, en una red que tenga dos dominios, </a:t>
            </a:r>
            <a:r>
              <a:rPr lang="es-MX" sz="1200" dirty="0" err="1">
                <a:solidFill>
                  <a:schemeClr val="accent1">
                    <a:lumMod val="75000"/>
                  </a:schemeClr>
                </a:solidFill>
              </a:rPr>
              <a:t>Europe</a:t>
            </a:r>
            <a:r>
              <a:rPr lang="es-MX" sz="1200" dirty="0">
                <a:solidFill>
                  <a:schemeClr val="accent1">
                    <a:lumMod val="75000"/>
                  </a:schemeClr>
                </a:solidFill>
              </a:rPr>
              <a:t> y </a:t>
            </a:r>
            <a:r>
              <a:rPr lang="es-MX" sz="1200" dirty="0" err="1">
                <a:solidFill>
                  <a:schemeClr val="accent1">
                    <a:lumMod val="75000"/>
                  </a:schemeClr>
                </a:solidFill>
              </a:rPr>
              <a:t>UnitedStates</a:t>
            </a:r>
            <a:r>
              <a:rPr lang="es-MX" sz="1200" dirty="0">
                <a:solidFill>
                  <a:schemeClr val="accent1">
                    <a:lumMod val="75000"/>
                  </a:schemeClr>
                </a:solidFill>
              </a:rPr>
              <a:t>, si hay un grupo con ámbito Global denominado </a:t>
            </a:r>
            <a:r>
              <a:rPr lang="es-MX" sz="1200" dirty="0" err="1">
                <a:solidFill>
                  <a:schemeClr val="accent1">
                    <a:lumMod val="75000"/>
                  </a:schemeClr>
                </a:solidFill>
              </a:rPr>
              <a:t>GLAccounting</a:t>
            </a:r>
            <a:r>
              <a:rPr lang="es-MX" sz="1200" dirty="0">
                <a:solidFill>
                  <a:schemeClr val="accent1">
                    <a:lumMod val="75000"/>
                  </a:schemeClr>
                </a:solidFill>
              </a:rPr>
              <a:t> en el dominio </a:t>
            </a:r>
            <a:r>
              <a:rPr lang="es-MX" sz="1200" dirty="0" err="1">
                <a:solidFill>
                  <a:schemeClr val="accent1">
                    <a:lumMod val="75000"/>
                  </a:schemeClr>
                </a:solidFill>
              </a:rPr>
              <a:t>UnitedStates</a:t>
            </a:r>
            <a:r>
              <a:rPr lang="es-MX" sz="1200" dirty="0">
                <a:solidFill>
                  <a:schemeClr val="accent1">
                    <a:lumMod val="75000"/>
                  </a:schemeClr>
                </a:solidFill>
              </a:rPr>
              <a:t>, debería haber también un grupo denominado </a:t>
            </a:r>
            <a:r>
              <a:rPr lang="es-MX" sz="1200" dirty="0" err="1">
                <a:solidFill>
                  <a:schemeClr val="accent1">
                    <a:lumMod val="75000"/>
                  </a:schemeClr>
                </a:solidFill>
              </a:rPr>
              <a:t>GLAccounting</a:t>
            </a:r>
            <a:r>
              <a:rPr lang="es-MX" sz="1200" dirty="0">
                <a:solidFill>
                  <a:schemeClr val="accent1">
                    <a:lumMod val="75000"/>
                  </a:schemeClr>
                </a:solidFill>
              </a:rPr>
              <a:t> en el dominio </a:t>
            </a:r>
            <a:r>
              <a:rPr lang="es-MX" sz="1200" dirty="0" err="1">
                <a:solidFill>
                  <a:schemeClr val="accent1">
                    <a:lumMod val="75000"/>
                  </a:schemeClr>
                </a:solidFill>
              </a:rPr>
              <a:t>Europe</a:t>
            </a:r>
            <a:r>
              <a:rPr lang="es-MX" sz="1200" dirty="0">
                <a:solidFill>
                  <a:schemeClr val="accent1">
                    <a:lumMod val="75000"/>
                  </a:schemeClr>
                </a:solidFill>
              </a:rPr>
              <a:t> (a menos que esa función de contabilidad (</a:t>
            </a:r>
            <a:r>
              <a:rPr lang="es-MX" sz="1200" dirty="0" err="1">
                <a:solidFill>
                  <a:schemeClr val="accent1">
                    <a:lumMod val="75000"/>
                  </a:schemeClr>
                </a:solidFill>
              </a:rPr>
              <a:t>Accounting</a:t>
            </a:r>
            <a:r>
              <a:rPr lang="es-MX" sz="1200" dirty="0">
                <a:solidFill>
                  <a:schemeClr val="accent1">
                    <a:lumMod val="75000"/>
                  </a:schemeClr>
                </a:solidFill>
              </a:rPr>
              <a:t>) no exista en el dominio </a:t>
            </a:r>
            <a:r>
              <a:rPr lang="es-MX" sz="1200" dirty="0" err="1">
                <a:solidFill>
                  <a:schemeClr val="accent1">
                    <a:lumMod val="75000"/>
                  </a:schemeClr>
                </a:solidFill>
              </a:rPr>
              <a:t>Europe</a:t>
            </a:r>
            <a:r>
              <a:rPr lang="es-MX" sz="1200" dirty="0">
                <a:solidFill>
                  <a:schemeClr val="accent1">
                    <a:lumMod val="75000"/>
                  </a:schemeClr>
                </a:solidFill>
              </a:rPr>
              <a:t>).</a:t>
            </a:r>
            <a:endParaRPr lang="es-CO" sz="1200" dirty="0">
              <a:solidFill>
                <a:schemeClr val="accent1">
                  <a:lumMod val="75000"/>
                </a:schemeClr>
              </a:solidFill>
            </a:endParaRPr>
          </a:p>
        </p:txBody>
      </p:sp>
      <p:sp>
        <p:nvSpPr>
          <p:cNvPr id="7" name="Rectángulo 6">
            <a:extLst>
              <a:ext uri="{FF2B5EF4-FFF2-40B4-BE49-F238E27FC236}">
                <a16:creationId xmlns:a16="http://schemas.microsoft.com/office/drawing/2014/main" id="{B70C77F3-6265-452C-8453-20B899947E56}"/>
              </a:ext>
            </a:extLst>
          </p:cNvPr>
          <p:cNvSpPr/>
          <p:nvPr/>
        </p:nvSpPr>
        <p:spPr>
          <a:xfrm>
            <a:off x="354726" y="3211589"/>
            <a:ext cx="1359668" cy="307777"/>
          </a:xfrm>
          <a:prstGeom prst="rect">
            <a:avLst/>
          </a:prstGeom>
        </p:spPr>
        <p:txBody>
          <a:bodyPr wrap="none">
            <a:spAutoFit/>
          </a:bodyPr>
          <a:lstStyle/>
          <a:p>
            <a:r>
              <a:rPr lang="es-MX" sz="1400" dirty="0">
                <a:solidFill>
                  <a:srgbClr val="00B050"/>
                </a:solidFill>
                <a:latin typeface="Istok Web"/>
              </a:rPr>
              <a:t>Grupos globales</a:t>
            </a:r>
            <a:endParaRPr lang="es-MX" sz="1400" b="0" i="0" dirty="0">
              <a:solidFill>
                <a:srgbClr val="00B050"/>
              </a:solidFill>
              <a:effectLst/>
              <a:latin typeface="Istok Web"/>
            </a:endParaRPr>
          </a:p>
        </p:txBody>
      </p:sp>
      <p:sp>
        <p:nvSpPr>
          <p:cNvPr id="8" name="Rectángulo 7">
            <a:extLst>
              <a:ext uri="{FF2B5EF4-FFF2-40B4-BE49-F238E27FC236}">
                <a16:creationId xmlns:a16="http://schemas.microsoft.com/office/drawing/2014/main" id="{342117FE-6E0D-4CA0-A7D6-380CFC010DCA}"/>
              </a:ext>
            </a:extLst>
          </p:cNvPr>
          <p:cNvSpPr/>
          <p:nvPr/>
        </p:nvSpPr>
        <p:spPr>
          <a:xfrm>
            <a:off x="127220" y="3906272"/>
            <a:ext cx="12064779" cy="1938992"/>
          </a:xfrm>
          <a:prstGeom prst="rect">
            <a:avLst/>
          </a:prstGeom>
        </p:spPr>
        <p:txBody>
          <a:bodyPr wrap="square">
            <a:spAutoFit/>
          </a:bodyPr>
          <a:lstStyle/>
          <a:p>
            <a:r>
              <a:rPr lang="es-MX" sz="1200" dirty="0">
                <a:solidFill>
                  <a:schemeClr val="accent1">
                    <a:lumMod val="75000"/>
                  </a:schemeClr>
                </a:solidFill>
              </a:rPr>
              <a:t>Los grupos universales pueden tener los siguientes miembros:</a:t>
            </a:r>
          </a:p>
          <a:p>
            <a:r>
              <a:rPr lang="es-MX" sz="1200" dirty="0">
                <a:solidFill>
                  <a:schemeClr val="accent1">
                    <a:lumMod val="75000"/>
                  </a:schemeClr>
                </a:solidFill>
              </a:rPr>
              <a:t>Cuentas de cualquier dominio del bosque en el que reside este grupo universal</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Grupos globales de cualquier dominio del bosque en el que reside este grupo universal</a:t>
            </a:r>
          </a:p>
          <a:p>
            <a:pPr marL="171450" indent="-171450">
              <a:buFont typeface="Arial" panose="020B0604020202020204" pitchFamily="34" charset="0"/>
              <a:buChar char="•"/>
            </a:pPr>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Grupos universales de cualquier dominio del bosque en el que reside este grupo universal</a:t>
            </a:r>
          </a:p>
          <a:p>
            <a:pPr marL="171450" indent="-171450">
              <a:buFont typeface="Arial" panose="020B0604020202020204" pitchFamily="34" charset="0"/>
              <a:buChar char="•"/>
            </a:pPr>
            <a:endParaRPr lang="es-MX" sz="1200" dirty="0">
              <a:solidFill>
                <a:schemeClr val="accent1">
                  <a:lumMod val="75000"/>
                </a:schemeClr>
              </a:solidFill>
            </a:endParaRPr>
          </a:p>
          <a:p>
            <a:r>
              <a:rPr lang="es-MX" sz="1200" dirty="0">
                <a:solidFill>
                  <a:schemeClr val="accent1">
                    <a:lumMod val="75000"/>
                  </a:schemeClr>
                </a:solidFill>
              </a:rPr>
              <a:t>A los miembros de estos grupos se les pueden asignar permisos en cualquier dominio del bosque o del árbol de dominios. Use los grupos con ámbito Universal para consolidar los grupos que abarquen varios dominios. Para ello, agregue las cuentas a los grupos con ámbito Global y anide estos grupos dentro de los grupos que tengan ámbito Universal. Si usa esta estrategia, los cambios de pertenencias en los grupos que tienen ámbito Global no afectan a los grupos con ámbito Universal.</a:t>
            </a:r>
            <a:endParaRPr lang="es-CO" sz="1200" dirty="0">
              <a:solidFill>
                <a:schemeClr val="accent1">
                  <a:lumMod val="75000"/>
                </a:schemeClr>
              </a:solidFill>
            </a:endParaRPr>
          </a:p>
        </p:txBody>
      </p:sp>
    </p:spTree>
    <p:extLst>
      <p:ext uri="{BB962C8B-B14F-4D97-AF65-F5344CB8AC3E}">
        <p14:creationId xmlns:p14="http://schemas.microsoft.com/office/powerpoint/2010/main" val="1488383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6" name="Rectángulo 5">
            <a:extLst>
              <a:ext uri="{FF2B5EF4-FFF2-40B4-BE49-F238E27FC236}">
                <a16:creationId xmlns:a16="http://schemas.microsoft.com/office/drawing/2014/main" id="{001341C7-A2D7-4687-AD5F-3CA6AE3BA10A}"/>
              </a:ext>
            </a:extLst>
          </p:cNvPr>
          <p:cNvSpPr/>
          <p:nvPr/>
        </p:nvSpPr>
        <p:spPr>
          <a:xfrm>
            <a:off x="127221" y="1236459"/>
            <a:ext cx="12064779" cy="4339650"/>
          </a:xfrm>
          <a:prstGeom prst="rect">
            <a:avLst/>
          </a:prstGeom>
        </p:spPr>
        <p:txBody>
          <a:bodyPr wrap="square">
            <a:spAutoFit/>
          </a:bodyPr>
          <a:lstStyle/>
          <a:p>
            <a:r>
              <a:rPr lang="es-MX" sz="1200" dirty="0">
                <a:solidFill>
                  <a:schemeClr val="accent1">
                    <a:lumMod val="75000"/>
                  </a:schemeClr>
                </a:solidFill>
              </a:rPr>
              <a:t>Hay dos tipos de grupos en AD DS: </a:t>
            </a:r>
            <a:r>
              <a:rPr lang="es-MX" sz="1200" b="1" dirty="0">
                <a:solidFill>
                  <a:schemeClr val="accent1">
                    <a:lumMod val="75000"/>
                  </a:schemeClr>
                </a:solidFill>
              </a:rPr>
              <a:t>grupos de distribución </a:t>
            </a:r>
            <a:r>
              <a:rPr lang="es-MX" sz="1200" dirty="0">
                <a:solidFill>
                  <a:schemeClr val="accent1">
                    <a:lumMod val="75000"/>
                  </a:schemeClr>
                </a:solidFill>
              </a:rPr>
              <a:t>y </a:t>
            </a:r>
            <a:r>
              <a:rPr lang="es-MX" sz="1200" b="1" dirty="0">
                <a:solidFill>
                  <a:schemeClr val="accent1">
                    <a:lumMod val="75000"/>
                  </a:schemeClr>
                </a:solidFill>
              </a:rPr>
              <a:t>grupos de seguridad</a:t>
            </a:r>
            <a:r>
              <a:rPr lang="es-MX" sz="1200" dirty="0">
                <a:solidFill>
                  <a:schemeClr val="accent1">
                    <a:lumMod val="75000"/>
                  </a:schemeClr>
                </a:solidFill>
              </a:rPr>
              <a:t>. </a:t>
            </a:r>
          </a:p>
          <a:p>
            <a:endParaRPr lang="es-MX" sz="1200" dirty="0">
              <a:solidFill>
                <a:schemeClr val="accent1">
                  <a:lumMod val="75000"/>
                </a:schemeClr>
              </a:solidFill>
            </a:endParaRPr>
          </a:p>
          <a:p>
            <a:r>
              <a:rPr lang="es-MX" sz="1200" dirty="0">
                <a:solidFill>
                  <a:schemeClr val="accent1">
                    <a:lumMod val="75000"/>
                  </a:schemeClr>
                </a:solidFill>
              </a:rPr>
              <a:t>Puede usar </a:t>
            </a:r>
            <a:r>
              <a:rPr lang="es-MX" sz="1200" b="1" dirty="0">
                <a:solidFill>
                  <a:schemeClr val="accent1">
                    <a:lumMod val="75000"/>
                  </a:schemeClr>
                </a:solidFill>
              </a:rPr>
              <a:t>grupos de distribución </a:t>
            </a:r>
            <a:r>
              <a:rPr lang="es-MX" sz="1200" dirty="0">
                <a:solidFill>
                  <a:schemeClr val="accent1">
                    <a:lumMod val="75000"/>
                  </a:schemeClr>
                </a:solidFill>
              </a:rPr>
              <a:t>para crear listas de distribución de correo electrónico. Puede usar grupos de seguridad para asignar permisos a los recursos compartidos.</a:t>
            </a:r>
          </a:p>
          <a:p>
            <a:r>
              <a:rPr lang="es-MX" sz="1200" dirty="0">
                <a:solidFill>
                  <a:schemeClr val="accent1">
                    <a:lumMod val="75000"/>
                  </a:schemeClr>
                </a:solidFill>
              </a:rPr>
              <a:t>Los grupos de distribución solo se pueden usar con aplicaciones de correo electrónico (como Microsoft Exchange Server) para enviar mensajes a conjuntos de usuarios. Los grupos de distribución no tienen seguridad habilitada, lo que significa que no pueden aparecer en las listas de control de acceso discrecional (DACL). </a:t>
            </a:r>
          </a:p>
          <a:p>
            <a:endParaRPr lang="es-MX" sz="1200" dirty="0">
              <a:solidFill>
                <a:schemeClr val="accent1">
                  <a:lumMod val="75000"/>
                </a:schemeClr>
              </a:solidFill>
            </a:endParaRPr>
          </a:p>
          <a:p>
            <a:r>
              <a:rPr lang="es-MX" sz="1200" dirty="0">
                <a:solidFill>
                  <a:schemeClr val="accent1">
                    <a:lumMod val="75000"/>
                  </a:schemeClr>
                </a:solidFill>
              </a:rPr>
              <a:t>Si necesita un grupo para controlar el acceso a los recursos compartidos, cree un </a:t>
            </a:r>
            <a:r>
              <a:rPr lang="es-MX" sz="1200" b="1" dirty="0">
                <a:solidFill>
                  <a:schemeClr val="accent1">
                    <a:lumMod val="75000"/>
                  </a:schemeClr>
                </a:solidFill>
              </a:rPr>
              <a:t>grupo de seguridad</a:t>
            </a:r>
            <a:r>
              <a:rPr lang="es-MX" sz="1200" dirty="0">
                <a:solidFill>
                  <a:schemeClr val="accent1">
                    <a:lumMod val="75000"/>
                  </a:schemeClr>
                </a:solidFill>
              </a:rPr>
              <a:t>.</a:t>
            </a:r>
          </a:p>
          <a:p>
            <a:r>
              <a:rPr lang="es-MX" sz="1200" dirty="0">
                <a:solidFill>
                  <a:schemeClr val="accent1">
                    <a:lumMod val="75000"/>
                  </a:schemeClr>
                </a:solidFill>
              </a:rPr>
              <a:t>Si se usan con cuidado, los grupos de seguridad son eficaces para conceder acceso a los recursos de la red. </a:t>
            </a:r>
          </a:p>
          <a:p>
            <a:endParaRPr lang="es-MX" sz="1200" dirty="0">
              <a:solidFill>
                <a:schemeClr val="accent1">
                  <a:lumMod val="75000"/>
                </a:schemeClr>
              </a:solidFill>
            </a:endParaRPr>
          </a:p>
          <a:p>
            <a:r>
              <a:rPr lang="es-MX" sz="1200" dirty="0">
                <a:solidFill>
                  <a:schemeClr val="accent1">
                    <a:lumMod val="75000"/>
                  </a:schemeClr>
                </a:solidFill>
              </a:rPr>
              <a:t>Con los grupos de seguridad se puede:</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Asignar derechos de usuario a los grupos de seguridad de AD DS </a:t>
            </a:r>
          </a:p>
          <a:p>
            <a:endParaRPr lang="es-MX" sz="1200" dirty="0">
              <a:solidFill>
                <a:schemeClr val="accent1">
                  <a:lumMod val="75000"/>
                </a:schemeClr>
              </a:solidFill>
            </a:endParaRPr>
          </a:p>
          <a:p>
            <a:r>
              <a:rPr lang="es-MX" sz="1200" dirty="0">
                <a:solidFill>
                  <a:schemeClr val="accent1">
                    <a:lumMod val="75000"/>
                  </a:schemeClr>
                </a:solidFill>
              </a:rPr>
              <a:t>Se asignan derechos de usuario a un grupo de seguridad para determinar lo que pueden hacer los miembros de ese grupo en el ámbito de un dominio (o bosque). A algunos grupos de seguridad se les asignan derechos de usuario automáticamente cuando se instala AD DS para ayudar a los administradores a definir el rol administrativo de una persona en el dominio. Por ejemplo, si se agrega un usuario al grupo Operadores de copia de seguridad en AD DS, éste puede realizar operaciones de copia de seguridad y restauración de archivos y directorios en cada controlador de dominio del dominio.</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Asignar permisos para recursos a los grupos de seguridad </a:t>
            </a:r>
          </a:p>
          <a:p>
            <a:endParaRPr lang="es-MX" sz="1200" dirty="0">
              <a:solidFill>
                <a:schemeClr val="accent1">
                  <a:lumMod val="75000"/>
                </a:schemeClr>
              </a:solidFill>
            </a:endParaRPr>
          </a:p>
          <a:p>
            <a:r>
              <a:rPr lang="es-MX" sz="1200" dirty="0">
                <a:solidFill>
                  <a:schemeClr val="accent1">
                    <a:lumMod val="75000"/>
                  </a:schemeClr>
                </a:solidFill>
              </a:rPr>
              <a:t>Los permisos y los derechos de usuario no son lo mismo. Los permisos determinan quién puede tener acceso a un recurso compartido. También determinan el nivel de acceso, como Control total. Los grupos de seguridad se pueden usar para administrar el acceso y los permisos en un recurso compartido. Algunos permisos que se establecen en objetos de dominio se asignan automáticamente para proporcionar varios niveles de acceso a los grupos de seguridad predeterminados, como el grupo Operadores de cuentas o el grupo Administradores del dominio. </a:t>
            </a:r>
          </a:p>
        </p:txBody>
      </p:sp>
      <p:sp>
        <p:nvSpPr>
          <p:cNvPr id="9" name="Rectángulo 8">
            <a:extLst>
              <a:ext uri="{FF2B5EF4-FFF2-40B4-BE49-F238E27FC236}">
                <a16:creationId xmlns:a16="http://schemas.microsoft.com/office/drawing/2014/main" id="{37E739B1-A994-40DE-B077-3ECE402034D0}"/>
              </a:ext>
            </a:extLst>
          </p:cNvPr>
          <p:cNvSpPr/>
          <p:nvPr/>
        </p:nvSpPr>
        <p:spPr>
          <a:xfrm>
            <a:off x="466044" y="417245"/>
            <a:ext cx="1832553" cy="400110"/>
          </a:xfrm>
          <a:prstGeom prst="rect">
            <a:avLst/>
          </a:prstGeom>
        </p:spPr>
        <p:txBody>
          <a:bodyPr wrap="none">
            <a:spAutoFit/>
          </a:bodyPr>
          <a:lstStyle/>
          <a:p>
            <a:r>
              <a:rPr lang="es-MX" sz="2000" dirty="0">
                <a:solidFill>
                  <a:srgbClr val="00B050"/>
                </a:solidFill>
                <a:latin typeface="Istok Web"/>
              </a:rPr>
              <a:t>Tipos de grupos</a:t>
            </a:r>
            <a:endParaRPr lang="es-MX" sz="2000" b="0" i="0" dirty="0">
              <a:solidFill>
                <a:srgbClr val="00B050"/>
              </a:solidFill>
              <a:effectLst/>
              <a:latin typeface="Istok Web"/>
            </a:endParaRPr>
          </a:p>
        </p:txBody>
      </p:sp>
    </p:spTree>
    <p:extLst>
      <p:ext uri="{BB962C8B-B14F-4D97-AF65-F5344CB8AC3E}">
        <p14:creationId xmlns:p14="http://schemas.microsoft.com/office/powerpoint/2010/main" val="1160035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6" name="Rectángulo 5">
            <a:extLst>
              <a:ext uri="{FF2B5EF4-FFF2-40B4-BE49-F238E27FC236}">
                <a16:creationId xmlns:a16="http://schemas.microsoft.com/office/drawing/2014/main" id="{001341C7-A2D7-4687-AD5F-3CA6AE3BA10A}"/>
              </a:ext>
            </a:extLst>
          </p:cNvPr>
          <p:cNvSpPr/>
          <p:nvPr/>
        </p:nvSpPr>
        <p:spPr>
          <a:xfrm>
            <a:off x="127221" y="1097666"/>
            <a:ext cx="12064779" cy="4708981"/>
          </a:xfrm>
          <a:prstGeom prst="rect">
            <a:avLst/>
          </a:prstGeom>
        </p:spPr>
        <p:txBody>
          <a:bodyPr wrap="square">
            <a:spAutoFit/>
          </a:bodyPr>
          <a:lstStyle/>
          <a:p>
            <a:r>
              <a:rPr lang="es-MX" sz="1200" dirty="0">
                <a:solidFill>
                  <a:schemeClr val="accent1">
                    <a:lumMod val="75000"/>
                  </a:schemeClr>
                </a:solidFill>
              </a:rPr>
              <a:t>Además de los grupos de los contenedores </a:t>
            </a:r>
            <a:r>
              <a:rPr lang="es-MX" sz="1200" dirty="0" err="1">
                <a:solidFill>
                  <a:schemeClr val="accent1">
                    <a:lumMod val="75000"/>
                  </a:schemeClr>
                </a:solidFill>
              </a:rPr>
              <a:t>Users</a:t>
            </a:r>
            <a:r>
              <a:rPr lang="es-MX" sz="1200" dirty="0">
                <a:solidFill>
                  <a:schemeClr val="accent1">
                    <a:lumMod val="75000"/>
                  </a:schemeClr>
                </a:solidFill>
              </a:rPr>
              <a:t> y </a:t>
            </a:r>
            <a:r>
              <a:rPr lang="es-MX" sz="1200" dirty="0" err="1">
                <a:solidFill>
                  <a:schemeClr val="accent1">
                    <a:lumMod val="75000"/>
                  </a:schemeClr>
                </a:solidFill>
              </a:rPr>
              <a:t>Builtin</a:t>
            </a:r>
            <a:r>
              <a:rPr lang="es-MX" sz="1200" dirty="0">
                <a:solidFill>
                  <a:schemeClr val="accent1">
                    <a:lumMod val="75000"/>
                  </a:schemeClr>
                </a:solidFill>
              </a:rPr>
              <a:t>, los servidores en los que se ejecuta Windows Server 2008 R2, Windows Server 2008 o Windows Server 2003 incluyen varias identidades especiales. Por comodidad se las suele llamar grupos. Estos grupos especiales no tienen pertenencias específicas que se puedan modificar. Sin embargo, pueden representar a distintos usuarios en distintas ocasiones, en función de las circunstancias. Los grupos siguientes son identidades especiales:</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Inicio de sesión anónimo </a:t>
            </a:r>
          </a:p>
          <a:p>
            <a:endParaRPr lang="es-MX" sz="1200" dirty="0">
              <a:solidFill>
                <a:schemeClr val="accent1">
                  <a:lumMod val="75000"/>
                </a:schemeClr>
              </a:solidFill>
            </a:endParaRPr>
          </a:p>
          <a:p>
            <a:r>
              <a:rPr lang="es-MX" sz="1200" dirty="0">
                <a:solidFill>
                  <a:schemeClr val="accent1">
                    <a:lumMod val="75000"/>
                  </a:schemeClr>
                </a:solidFill>
              </a:rPr>
              <a:t>Este grupo representa a los usuarios y servicios que obtienen acceso a un equipo y sus recursos a través de la red sin usar un nombre de cuenta, contraseña o nombre de dominio. En los equipos con Windows NT y versiones anteriores, el grupo Inicio de sesión anónimo es un miembro predeterminado del grupo Todos. En los equipos con Windows Server 2008 R2, Windows Server 2008 o Windows Server 2003, el grupo Inicio de sesión anónimo no es miembro del grupo Todos de manera predeterminada.</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Todos </a:t>
            </a:r>
          </a:p>
          <a:p>
            <a:endParaRPr lang="es-MX" sz="1200" dirty="0">
              <a:solidFill>
                <a:schemeClr val="accent1">
                  <a:lumMod val="75000"/>
                </a:schemeClr>
              </a:solidFill>
            </a:endParaRPr>
          </a:p>
          <a:p>
            <a:r>
              <a:rPr lang="es-MX" sz="1200" dirty="0">
                <a:solidFill>
                  <a:schemeClr val="accent1">
                    <a:lumMod val="75000"/>
                  </a:schemeClr>
                </a:solidFill>
              </a:rPr>
              <a:t>Este grupo representa a todos los usuarios actuales de la red, incluidos invitados y usuarios de otros dominios. Cuando un usuario inicia sesión en la red, se agrega automáticamente al grupo Todos. </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Red </a:t>
            </a:r>
          </a:p>
          <a:p>
            <a:endParaRPr lang="es-MX" sz="1200" dirty="0">
              <a:solidFill>
                <a:schemeClr val="accent1">
                  <a:lumMod val="75000"/>
                </a:schemeClr>
              </a:solidFill>
            </a:endParaRPr>
          </a:p>
          <a:p>
            <a:r>
              <a:rPr lang="es-MX" sz="1200" dirty="0">
                <a:solidFill>
                  <a:schemeClr val="accent1">
                    <a:lumMod val="75000"/>
                  </a:schemeClr>
                </a:solidFill>
              </a:rPr>
              <a:t>Este grupo representa a los usuarios que obtienen acceso en ese momento a un recurso dado a través de la red, frente a los usuarios que obtienen acceso a un recurso mediante un inicio de sesión local en el equipo en el que reside el recurso. Cuando un usuario obtiene acceso a un recurso dado a través de la red, se agrega automáticamente al grupo Red. </a:t>
            </a:r>
          </a:p>
          <a:p>
            <a:endParaRPr lang="es-MX" sz="1200" dirty="0">
              <a:solidFill>
                <a:schemeClr val="accent1">
                  <a:lumMod val="75000"/>
                </a:schemeClr>
              </a:solidFill>
            </a:endParaRPr>
          </a:p>
          <a:p>
            <a:pPr marL="171450" indent="-171450">
              <a:buFont typeface="Arial" panose="020B0604020202020204" pitchFamily="34" charset="0"/>
              <a:buChar char="•"/>
            </a:pPr>
            <a:r>
              <a:rPr lang="es-MX" sz="1200" dirty="0">
                <a:solidFill>
                  <a:schemeClr val="accent1">
                    <a:lumMod val="75000"/>
                  </a:schemeClr>
                </a:solidFill>
              </a:rPr>
              <a:t>Interactivo </a:t>
            </a:r>
          </a:p>
          <a:p>
            <a:endParaRPr lang="es-MX" sz="1200" dirty="0">
              <a:solidFill>
                <a:schemeClr val="accent1">
                  <a:lumMod val="75000"/>
                </a:schemeClr>
              </a:solidFill>
            </a:endParaRPr>
          </a:p>
          <a:p>
            <a:r>
              <a:rPr lang="es-MX" sz="1200" dirty="0">
                <a:solidFill>
                  <a:schemeClr val="accent1">
                    <a:lumMod val="75000"/>
                  </a:schemeClr>
                </a:solidFill>
              </a:rPr>
              <a:t>Este grupo representa a todos los usuarios que disponen de una sesión iniciada en un equipo determinado y que están obteniendo acceso a un recurso ubicado en ese equipo, frente a los usuarios que obtienen acceso al recurso a través de la red. Cuando un usuario obtiene acceso a un recurso dado en el equipo en el que ha iniciado sesión, se agrega automáticamente al grupo Interactivo. </a:t>
            </a:r>
          </a:p>
        </p:txBody>
      </p:sp>
      <p:sp>
        <p:nvSpPr>
          <p:cNvPr id="9" name="Rectángulo 8">
            <a:extLst>
              <a:ext uri="{FF2B5EF4-FFF2-40B4-BE49-F238E27FC236}">
                <a16:creationId xmlns:a16="http://schemas.microsoft.com/office/drawing/2014/main" id="{37E739B1-A994-40DE-B077-3ECE402034D0}"/>
              </a:ext>
            </a:extLst>
          </p:cNvPr>
          <p:cNvSpPr/>
          <p:nvPr/>
        </p:nvSpPr>
        <p:spPr>
          <a:xfrm>
            <a:off x="466044" y="417245"/>
            <a:ext cx="2541914" cy="400110"/>
          </a:xfrm>
          <a:prstGeom prst="rect">
            <a:avLst/>
          </a:prstGeom>
        </p:spPr>
        <p:txBody>
          <a:bodyPr wrap="none">
            <a:spAutoFit/>
          </a:bodyPr>
          <a:lstStyle/>
          <a:p>
            <a:r>
              <a:rPr lang="es-MX" sz="2000" dirty="0">
                <a:solidFill>
                  <a:srgbClr val="00B050"/>
                </a:solidFill>
                <a:latin typeface="Istok Web"/>
              </a:rPr>
              <a:t>Identidades especiales</a:t>
            </a:r>
            <a:endParaRPr lang="es-MX" sz="2000" b="0" i="0" dirty="0">
              <a:solidFill>
                <a:srgbClr val="00B050"/>
              </a:solidFill>
              <a:effectLst/>
              <a:latin typeface="Istok Web"/>
            </a:endParaRPr>
          </a:p>
        </p:txBody>
      </p:sp>
    </p:spTree>
    <p:extLst>
      <p:ext uri="{BB962C8B-B14F-4D97-AF65-F5344CB8AC3E}">
        <p14:creationId xmlns:p14="http://schemas.microsoft.com/office/powerpoint/2010/main" val="350198949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1702</Words>
  <Application>Microsoft Office PowerPoint</Application>
  <PresentationFormat>Panorámica</PresentationFormat>
  <Paragraphs>88</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Calibri</vt:lpstr>
      <vt:lpstr>Calibri Light</vt:lpstr>
      <vt:lpstr>Istok Web</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 Gómez Arias</dc:creator>
  <cp:lastModifiedBy>Jair Gómez Arias</cp:lastModifiedBy>
  <cp:revision>1</cp:revision>
  <dcterms:created xsi:type="dcterms:W3CDTF">2017-07-26T17:26:02Z</dcterms:created>
  <dcterms:modified xsi:type="dcterms:W3CDTF">2017-07-26T17:30:17Z</dcterms:modified>
</cp:coreProperties>
</file>