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047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506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016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912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494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2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602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3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825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54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780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7A53-D169-4916-A06E-4B0DE5040EC5}" type="datetimeFigureOut">
              <a:rPr lang="es-MX" smtClean="0"/>
              <a:t>26/07/2017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4B0F-EC3C-43DA-8A0C-DA793B4113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728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6530" y="2313829"/>
            <a:ext cx="10939244" cy="103169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00B0F0"/>
                </a:solidFill>
              </a:rPr>
              <a:t>Ediciones, precios y licenciamiento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8121265-8A31-4764-8223-73C1D2406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3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20786" y="159391"/>
            <a:ext cx="21248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Ediciones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449" y="1215189"/>
            <a:ext cx="11367083" cy="388762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2100DA9-D7F8-4786-AADC-7748ED6B0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45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20257" y="107960"/>
            <a:ext cx="5121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Precios y licenciamiento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182" y="913898"/>
            <a:ext cx="6346709" cy="491748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78CB090-C752-45B0-964B-538E7DAB7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4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748818"/>
              </p:ext>
            </p:extLst>
          </p:nvPr>
        </p:nvGraphicFramePr>
        <p:xfrm>
          <a:off x="141314" y="1255223"/>
          <a:ext cx="11959245" cy="3965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415">
                  <a:extLst>
                    <a:ext uri="{9D8B030D-6E8A-4147-A177-3AD203B41FA5}">
                      <a16:colId xmlns:a16="http://schemas.microsoft.com/office/drawing/2014/main" val="1921890601"/>
                    </a:ext>
                  </a:extLst>
                </a:gridCol>
                <a:gridCol w="3986415">
                  <a:extLst>
                    <a:ext uri="{9D8B030D-6E8A-4147-A177-3AD203B41FA5}">
                      <a16:colId xmlns:a16="http://schemas.microsoft.com/office/drawing/2014/main" val="2235776170"/>
                    </a:ext>
                  </a:extLst>
                </a:gridCol>
                <a:gridCol w="3986415">
                  <a:extLst>
                    <a:ext uri="{9D8B030D-6E8A-4147-A177-3AD203B41FA5}">
                      <a16:colId xmlns:a16="http://schemas.microsoft.com/office/drawing/2014/main" val="17429395"/>
                    </a:ext>
                  </a:extLst>
                </a:gridCol>
              </a:tblGrid>
              <a:tr h="942342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Windows Server 2012 / 2012</a:t>
                      </a:r>
                      <a:r>
                        <a:rPr lang="es-MX" baseline="0" dirty="0"/>
                        <a:t> R2</a:t>
                      </a:r>
                    </a:p>
                    <a:p>
                      <a:pPr algn="ctr"/>
                      <a:r>
                        <a:rPr lang="es-MX" baseline="0" dirty="0"/>
                        <a:t>Standard &amp; </a:t>
                      </a:r>
                      <a:r>
                        <a:rPr lang="es-MX" baseline="0" dirty="0" err="1"/>
                        <a:t>Datacenter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Windows Server 2016</a:t>
                      </a:r>
                      <a:endParaRPr lang="es-MX" baseline="0" dirty="0"/>
                    </a:p>
                    <a:p>
                      <a:pPr algn="ctr"/>
                      <a:r>
                        <a:rPr lang="es-MX" baseline="0" dirty="0"/>
                        <a:t>Standard &amp; </a:t>
                      </a:r>
                      <a:r>
                        <a:rPr lang="es-MX" baseline="0" dirty="0" err="1"/>
                        <a:t>Datacenter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4775"/>
                  </a:ext>
                </a:extLst>
              </a:tr>
              <a:tr h="656862">
                <a:tc>
                  <a:txBody>
                    <a:bodyPr/>
                    <a:lstStyle/>
                    <a:p>
                      <a:r>
                        <a:rPr lang="es-MX" dirty="0" err="1"/>
                        <a:t>Physical</a:t>
                      </a:r>
                      <a:r>
                        <a:rPr lang="es-MX" dirty="0"/>
                        <a:t> (Host) </a:t>
                      </a:r>
                      <a:r>
                        <a:rPr lang="es-MX" dirty="0" err="1"/>
                        <a:t>Memory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4 TB per physical server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24 TB per </a:t>
                      </a:r>
                      <a:r>
                        <a:rPr lang="en-US" dirty="0" err="1"/>
                        <a:t>physiocal</a:t>
                      </a:r>
                      <a:r>
                        <a:rPr lang="en-US" dirty="0"/>
                        <a:t> server (6x)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548816"/>
                  </a:ext>
                </a:extLst>
              </a:tr>
              <a:tr h="611891">
                <a:tc>
                  <a:txBody>
                    <a:bodyPr/>
                    <a:lstStyle/>
                    <a:p>
                      <a:r>
                        <a:rPr lang="en-US" dirty="0"/>
                        <a:t>Physical (Host) Logical Processor 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Up to 320 </a:t>
                      </a:r>
                      <a:r>
                        <a:rPr lang="es-MX" dirty="0" err="1"/>
                        <a:t>LPs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Up to 512 </a:t>
                      </a:r>
                      <a:r>
                        <a:rPr lang="es-MX" dirty="0" err="1"/>
                        <a:t>LPs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565577"/>
                  </a:ext>
                </a:extLst>
              </a:tr>
              <a:tr h="633741">
                <a:tc>
                  <a:txBody>
                    <a:bodyPr/>
                    <a:lstStyle/>
                    <a:p>
                      <a:r>
                        <a:rPr lang="es-MX" dirty="0"/>
                        <a:t>Virtual Machine </a:t>
                      </a:r>
                      <a:r>
                        <a:rPr lang="es-MX" dirty="0" err="1"/>
                        <a:t>Memory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1 TB per VM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16 TB per VM (16x)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845014"/>
                  </a:ext>
                </a:extLst>
              </a:tr>
              <a:tr h="1120333">
                <a:tc>
                  <a:txBody>
                    <a:bodyPr/>
                    <a:lstStyle/>
                    <a:p>
                      <a:r>
                        <a:rPr lang="es-MX" dirty="0"/>
                        <a:t>Virtual Machine Virtual </a:t>
                      </a:r>
                      <a:r>
                        <a:rPr lang="es-MX" dirty="0" err="1"/>
                        <a:t>Procesor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64 VPs per VM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240 VPs per VM (3.75x)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511083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FDA9CC6B-3BF1-4F1B-8114-6DD93AF93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6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891572"/>
              </p:ext>
            </p:extLst>
          </p:nvPr>
        </p:nvGraphicFramePr>
        <p:xfrm>
          <a:off x="141314" y="1255223"/>
          <a:ext cx="11959244" cy="3999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9811">
                  <a:extLst>
                    <a:ext uri="{9D8B030D-6E8A-4147-A177-3AD203B41FA5}">
                      <a16:colId xmlns:a16="http://schemas.microsoft.com/office/drawing/2014/main" val="1921890601"/>
                    </a:ext>
                  </a:extLst>
                </a:gridCol>
                <a:gridCol w="2989811">
                  <a:extLst>
                    <a:ext uri="{9D8B030D-6E8A-4147-A177-3AD203B41FA5}">
                      <a16:colId xmlns:a16="http://schemas.microsoft.com/office/drawing/2014/main" val="2235776170"/>
                    </a:ext>
                  </a:extLst>
                </a:gridCol>
                <a:gridCol w="2989811">
                  <a:extLst>
                    <a:ext uri="{9D8B030D-6E8A-4147-A177-3AD203B41FA5}">
                      <a16:colId xmlns:a16="http://schemas.microsoft.com/office/drawing/2014/main" val="17429395"/>
                    </a:ext>
                  </a:extLst>
                </a:gridCol>
                <a:gridCol w="2989811">
                  <a:extLst>
                    <a:ext uri="{9D8B030D-6E8A-4147-A177-3AD203B41FA5}">
                      <a16:colId xmlns:a16="http://schemas.microsoft.com/office/drawing/2014/main" val="4036891866"/>
                    </a:ext>
                  </a:extLst>
                </a:gridCol>
              </a:tblGrid>
              <a:tr h="942342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Windows Server 2012 / 2012</a:t>
                      </a:r>
                      <a:r>
                        <a:rPr lang="es-MX" baseline="0" dirty="0"/>
                        <a:t> R2</a:t>
                      </a:r>
                    </a:p>
                    <a:p>
                      <a:pPr algn="ctr"/>
                      <a:r>
                        <a:rPr lang="es-MX" baseline="0" dirty="0"/>
                        <a:t>Standard &amp; </a:t>
                      </a:r>
                      <a:r>
                        <a:rPr lang="es-MX" baseline="0" dirty="0" err="1"/>
                        <a:t>Datacenter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Windows Server 2016</a:t>
                      </a:r>
                      <a:endParaRPr lang="es-MX" baseline="0" dirty="0"/>
                    </a:p>
                    <a:p>
                      <a:pPr algn="ctr"/>
                      <a:r>
                        <a:rPr lang="es-MX" baseline="0" dirty="0"/>
                        <a:t>Standard &amp; </a:t>
                      </a:r>
                      <a:r>
                        <a:rPr lang="es-MX" baseline="0" dirty="0" err="1"/>
                        <a:t>Datacenter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/>
                        <a:t>VMware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vSphere</a:t>
                      </a:r>
                      <a:r>
                        <a:rPr lang="es-MX" baseline="0" dirty="0"/>
                        <a:t> 6 Enterprise Plus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4775"/>
                  </a:ext>
                </a:extLst>
              </a:tr>
              <a:tr h="656862">
                <a:tc>
                  <a:txBody>
                    <a:bodyPr/>
                    <a:lstStyle/>
                    <a:p>
                      <a:r>
                        <a:rPr lang="es-MX" dirty="0" err="1"/>
                        <a:t>Physical</a:t>
                      </a:r>
                      <a:r>
                        <a:rPr lang="es-MX" dirty="0"/>
                        <a:t> (Host) </a:t>
                      </a:r>
                      <a:r>
                        <a:rPr lang="es-MX" dirty="0" err="1"/>
                        <a:t>Memory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4 TB per physical server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24 TB per </a:t>
                      </a:r>
                      <a:r>
                        <a:rPr lang="en-US" dirty="0" err="1"/>
                        <a:t>physiocal</a:t>
                      </a:r>
                      <a:r>
                        <a:rPr lang="en-US" dirty="0"/>
                        <a:t> server (6x)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Up to 6 TB per physical server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548816"/>
                  </a:ext>
                </a:extLst>
              </a:tr>
              <a:tr h="611891">
                <a:tc>
                  <a:txBody>
                    <a:bodyPr/>
                    <a:lstStyle/>
                    <a:p>
                      <a:r>
                        <a:rPr lang="en-US" dirty="0"/>
                        <a:t>Physical (Host) Logical Processor 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Up to 320 </a:t>
                      </a:r>
                      <a:r>
                        <a:rPr lang="es-MX" dirty="0" err="1"/>
                        <a:t>LPs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Up to 512 </a:t>
                      </a:r>
                      <a:r>
                        <a:rPr lang="es-MX" dirty="0" err="1"/>
                        <a:t>LPs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/>
                        <a:t>Up to 480 </a:t>
                      </a:r>
                      <a:r>
                        <a:rPr lang="es-MX" dirty="0" err="1"/>
                        <a:t>LPs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565577"/>
                  </a:ext>
                </a:extLst>
              </a:tr>
              <a:tr h="633741">
                <a:tc>
                  <a:txBody>
                    <a:bodyPr/>
                    <a:lstStyle/>
                    <a:p>
                      <a:r>
                        <a:rPr lang="es-MX" dirty="0"/>
                        <a:t>Virtual Machine </a:t>
                      </a:r>
                      <a:r>
                        <a:rPr lang="es-MX" dirty="0" err="1"/>
                        <a:t>Memory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1 TB per VM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16 TB per VM (16x)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Up to 4 TB per VM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845014"/>
                  </a:ext>
                </a:extLst>
              </a:tr>
              <a:tr h="1120333">
                <a:tc>
                  <a:txBody>
                    <a:bodyPr/>
                    <a:lstStyle/>
                    <a:p>
                      <a:r>
                        <a:rPr lang="es-MX" dirty="0"/>
                        <a:t>Virtual Machine Virtual </a:t>
                      </a:r>
                      <a:r>
                        <a:rPr lang="es-MX" dirty="0" err="1"/>
                        <a:t>Procesor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Support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64 VPs per VM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 to 240 VPs per VM (3.75x)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Up to 64 VPs per VM</a:t>
                      </a:r>
                      <a:endParaRPr lang="es-MX" dirty="0"/>
                    </a:p>
                    <a:p>
                      <a:pPr algn="ctr"/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511083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B78E013A-0A48-4A9A-B59F-0A0BFFA62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919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ichaelstoica.com/site/wp-content/uploads/2016/08/hyper-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06" y="1763324"/>
            <a:ext cx="11668119" cy="272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3A1C324-C6B6-499C-8FE3-25DDF765E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5940524"/>
            <a:ext cx="4731026" cy="91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42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221</Words>
  <Application>Microsoft Office PowerPoint</Application>
  <PresentationFormat>Panorámica</PresentationFormat>
  <Paragraphs>40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Ediciones, precios y licenciamiento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Containers en Windows Server 2016</dc:title>
  <dc:creator>Jair Gómez Arias</dc:creator>
  <cp:lastModifiedBy>Jair Gómez Arias</cp:lastModifiedBy>
  <cp:revision>34</cp:revision>
  <dcterms:created xsi:type="dcterms:W3CDTF">2016-08-05T16:01:05Z</dcterms:created>
  <dcterms:modified xsi:type="dcterms:W3CDTF">2017-07-26T18:14:15Z</dcterms:modified>
</cp:coreProperties>
</file>