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1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1. Introducción al Curso" id="{DEB5089A-5321-4E80-86AA-73E4DE84FBEB}">
          <p14:sldIdLst>
            <p14:sldId id="256"/>
            <p14:sldId id="257"/>
            <p14:sldId id="258"/>
          </p14:sldIdLst>
        </p14:section>
        <p14:section name="2. Configuración de Entorno" id="{91B456CF-36C7-49E7-B462-C1B63C122BBB}">
          <p14:sldIdLst>
            <p14:sldId id="259"/>
            <p14:sldId id="260"/>
            <p14:sldId id="261"/>
          </p14:sldIdLst>
        </p14:section>
        <p14:section name="3. Metasploit y Herramientas de Soporte." id="{A9A5D99F-DE95-483A-B1CA-0B95316C7ECD}">
          <p14:sldIdLst>
            <p14:sldId id="262"/>
            <p14:sldId id="263"/>
            <p14:sldId id="264"/>
            <p14:sldId id="265"/>
          </p14:sldIdLst>
        </p14:section>
        <p14:section name="4. Componentes de Metasploit y Configuración." id="{B17087DA-4716-4957-A70C-6E82FF1F1654}">
          <p14:sldIdLst>
            <p14:sldId id="266"/>
            <p14:sldId id="267"/>
            <p14:sldId id="268"/>
            <p14:sldId id="269"/>
            <p14:sldId id="270"/>
            <p14:sldId id="271"/>
            <p14:sldId id="272"/>
          </p14:sldIdLst>
        </p14:section>
        <p14:section name="5. Recopilación de Información con Metasploit." id="{FCF405A8-D5AE-4129-99F3-B2217A6BEB4B}">
          <p14:sldIdLst>
            <p14:sldId id="273"/>
            <p14:sldId id="274"/>
          </p14:sldIdLst>
        </p14:section>
        <p14:section name="6. Ataques con metasploit" id="{89B33AAA-B968-414C-AE85-40ADD3223DCE}">
          <p14:sldIdLst>
            <p14:sldId id="275"/>
          </p14:sldIdLst>
        </p14:section>
        <p14:section name="7. Evasión de Antivirus y Anti-Forense" id="{058A2693-B400-4581-BB4C-25AD46ACE869}">
          <p14:sldIdLst>
            <p14:sldId id="276"/>
            <p14:sldId id="277"/>
          </p14:sldIdLst>
        </p14:section>
        <p14:section name="8. Ampliando Metasploit" id="{27638850-A3D5-49F3-9744-6B88AA433195}">
          <p14:sldIdLst>
            <p14:sldId id="278"/>
          </p14:sldIdLst>
        </p14:section>
        <p14:section name="9. Gestión de ataques con Armitage" id="{912102A6-9E92-400B-8455-F92A958A0863}">
          <p14:sldIdLst>
            <p14:sldId id="27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53" autoAdjust="0"/>
    <p:restoredTop sz="94660"/>
  </p:normalViewPr>
  <p:slideViewPr>
    <p:cSldViewPr snapToGrid="0">
      <p:cViewPr varScale="1">
        <p:scale>
          <a:sx n="74" d="100"/>
          <a:sy n="74" d="100"/>
        </p:scale>
        <p:origin x="58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12/3/2018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39621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12/3/2018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41389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12/3/2018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322330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12/3/2018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36382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12/3/2018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37535101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12/3/2018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7555245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12/3/2018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38322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12/3/2018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94749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12/3/2018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18392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12/3/2018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36387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12/3/2018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17066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12/3/2018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2089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12/3/2018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62756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12/3/2018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76713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12/3/2018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88470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12/3/2018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58769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smtClean="0"/>
              <a:t>12/3/2018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8592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  <p:sldLayoutId id="2147483687" r:id="rId1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ali.org/downloads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www.offensive-security.com/kali-linux-vm-vmware-virtualbox-image-download/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ndroid-x86.org/download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enable.com/downloads/nessus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www.tenable.com/products/nessus/activation-code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351584" y="321971"/>
            <a:ext cx="9755446" cy="2471484"/>
          </a:xfrm>
        </p:spPr>
        <p:txBody>
          <a:bodyPr>
            <a:noAutofit/>
          </a:bodyPr>
          <a:lstStyle/>
          <a:p>
            <a:pPr algn="ctr"/>
            <a:r>
              <a:rPr lang="es-MX" sz="6800" b="1" dirty="0" smtClean="0">
                <a:latin typeface="Arial Black" panose="020B0A04020102020204" pitchFamily="34" charset="0"/>
              </a:rPr>
              <a:t>Curso de Metasploit Framework</a:t>
            </a:r>
            <a:endParaRPr lang="es-MX" sz="6800" b="1" dirty="0">
              <a:latin typeface="Arial Black" panose="020B0A04020102020204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613023" y="5969465"/>
            <a:ext cx="5897030" cy="907774"/>
          </a:xfrm>
        </p:spPr>
        <p:txBody>
          <a:bodyPr/>
          <a:lstStyle/>
          <a:p>
            <a:pPr algn="ctr"/>
            <a:endParaRPr lang="es-MX" b="1" u="sng" dirty="0" smtClean="0">
              <a:solidFill>
                <a:schemeClr val="tx1">
                  <a:lumMod val="95000"/>
                </a:schemeClr>
              </a:solidFill>
              <a:latin typeface="Arial Black" panose="020B0A04020102020204" pitchFamily="34" charset="0"/>
            </a:endParaRPr>
          </a:p>
          <a:p>
            <a:r>
              <a:rPr lang="es-MX" sz="2000" b="1" dirty="0" smtClean="0">
                <a:solidFill>
                  <a:schemeClr val="tx1">
                    <a:lumMod val="9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Instructor</a:t>
            </a:r>
            <a:r>
              <a:rPr lang="es-MX" sz="2000" b="1" dirty="0">
                <a:solidFill>
                  <a:schemeClr val="tx1">
                    <a:lumMod val="9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: Ing</a:t>
            </a:r>
            <a:r>
              <a:rPr lang="es-MX" sz="2000" b="1" dirty="0" smtClean="0">
                <a:solidFill>
                  <a:schemeClr val="tx1">
                    <a:lumMod val="9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. Marco </a:t>
            </a:r>
            <a:r>
              <a:rPr lang="es-MX" sz="2000" b="1" dirty="0">
                <a:solidFill>
                  <a:schemeClr val="tx1">
                    <a:lumMod val="9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Antonio Mendoza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9710" y="3125234"/>
            <a:ext cx="3559194" cy="2512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003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z="4800" b="1" dirty="0" smtClean="0"/>
              <a:t>Armitage</a:t>
            </a:r>
            <a:endParaRPr lang="es-MX" sz="4800" b="1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924" y="1608785"/>
            <a:ext cx="8366997" cy="4547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812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4800" b="1" dirty="0"/>
              <a:t>E</a:t>
            </a:r>
            <a:r>
              <a:rPr lang="es-MX" sz="4800" b="1" dirty="0" smtClean="0"/>
              <a:t>structura </a:t>
            </a:r>
            <a:r>
              <a:rPr lang="es-MX" sz="4800" b="1" dirty="0"/>
              <a:t>de Metasploit</a:t>
            </a:r>
            <a:endParaRPr lang="es-MX" sz="4800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9812" y="1536611"/>
            <a:ext cx="4467225" cy="5321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306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sz="5300" b="1" dirty="0" smtClean="0"/>
              <a:t>Auxiliares</a:t>
            </a:r>
            <a:r>
              <a:rPr lang="es-MX" sz="4800" dirty="0"/>
              <a:t/>
            </a:r>
            <a:br>
              <a:rPr lang="es-MX" sz="4800" dirty="0"/>
            </a:br>
            <a:endParaRPr lang="es-MX" sz="4800" dirty="0"/>
          </a:p>
        </p:txBody>
      </p:sp>
      <p:sp>
        <p:nvSpPr>
          <p:cNvPr id="3" name="CuadroTexto 2"/>
          <p:cNvSpPr txBox="1"/>
          <p:nvPr/>
        </p:nvSpPr>
        <p:spPr>
          <a:xfrm>
            <a:off x="2438377" y="1634544"/>
            <a:ext cx="877429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200" dirty="0"/>
              <a:t>Los módulos auxiliares en Metasploit Framework no son más </a:t>
            </a:r>
            <a:r>
              <a:rPr lang="es-MX" sz="2200" dirty="0" smtClean="0"/>
              <a:t>que pequeños </a:t>
            </a:r>
            <a:r>
              <a:rPr lang="es-MX" sz="2200" dirty="0"/>
              <a:t>fragmentos de código destinados a realizar una tarea específica (en </a:t>
            </a:r>
            <a:r>
              <a:rPr lang="es-MX" sz="2200" dirty="0" smtClean="0"/>
              <a:t>el ciclo </a:t>
            </a:r>
            <a:r>
              <a:rPr lang="es-MX" sz="2200" dirty="0"/>
              <a:t>de vida de </a:t>
            </a:r>
            <a:r>
              <a:rPr lang="es-MX" sz="2200" dirty="0" smtClean="0"/>
              <a:t>una prueba </a:t>
            </a:r>
            <a:r>
              <a:rPr lang="es-MX" sz="2200" dirty="0"/>
              <a:t>de penetración</a:t>
            </a:r>
            <a:r>
              <a:rPr lang="es-MX" sz="2200" dirty="0" smtClean="0"/>
              <a:t>). Hay </a:t>
            </a:r>
            <a:r>
              <a:rPr lang="es-MX" sz="2200" dirty="0"/>
              <a:t>más de 1000 módulos auxiliares distribuidos en </a:t>
            </a:r>
            <a:r>
              <a:rPr lang="es-MX" sz="2200" dirty="0" smtClean="0"/>
              <a:t>18 categorías </a:t>
            </a:r>
            <a:r>
              <a:rPr lang="es-MX" sz="2200" dirty="0"/>
              <a:t>en Metasploit Framework 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892" y="3548436"/>
            <a:ext cx="8671259" cy="3167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856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z="4800" b="1" dirty="0"/>
              <a:t>Exploits</a:t>
            </a:r>
            <a:endParaRPr lang="es-MX" sz="4800" dirty="0"/>
          </a:p>
        </p:txBody>
      </p:sp>
      <p:sp>
        <p:nvSpPr>
          <p:cNvPr id="3" name="CuadroTexto 2"/>
          <p:cNvSpPr txBox="1"/>
          <p:nvPr/>
        </p:nvSpPr>
        <p:spPr>
          <a:xfrm>
            <a:off x="2592924" y="1571223"/>
            <a:ext cx="8911687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200" dirty="0"/>
              <a:t>Los exploits son la parte más importante de </a:t>
            </a:r>
            <a:r>
              <a:rPr lang="es-MX" sz="2200" dirty="0" smtClean="0"/>
              <a:t>Metasploit Framework</a:t>
            </a:r>
            <a:r>
              <a:rPr lang="es-MX" sz="2200" dirty="0"/>
              <a:t>. Un exploit es la pieza </a:t>
            </a:r>
            <a:r>
              <a:rPr lang="es-MX" sz="2200" dirty="0" smtClean="0"/>
              <a:t>de código </a:t>
            </a:r>
            <a:r>
              <a:rPr lang="es-MX" sz="2200" dirty="0"/>
              <a:t>real que le dará el acceso requerido al sistema de destino. Hay más de 2500 </a:t>
            </a:r>
            <a:r>
              <a:rPr lang="es-MX" sz="2200" dirty="0" smtClean="0"/>
              <a:t>exploits</a:t>
            </a:r>
            <a:r>
              <a:rPr lang="es-MX" sz="2200" dirty="0"/>
              <a:t> </a:t>
            </a:r>
            <a:r>
              <a:rPr lang="es-MX" sz="2200" dirty="0" smtClean="0"/>
              <a:t>distribuidos </a:t>
            </a:r>
            <a:r>
              <a:rPr lang="es-MX" sz="2200" dirty="0"/>
              <a:t>en más de 20 categorías basadas en la plataforma que soporta exploit.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7144" y="3623384"/>
            <a:ext cx="6800045" cy="323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15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z="4800" b="1" dirty="0"/>
              <a:t>Encoders</a:t>
            </a:r>
            <a:endParaRPr lang="es-MX" sz="4800" dirty="0"/>
          </a:p>
        </p:txBody>
      </p:sp>
      <p:sp>
        <p:nvSpPr>
          <p:cNvPr id="3" name="CuadroTexto 2"/>
          <p:cNvSpPr txBox="1"/>
          <p:nvPr/>
        </p:nvSpPr>
        <p:spPr>
          <a:xfrm>
            <a:off x="2472369" y="1501601"/>
            <a:ext cx="892991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200" dirty="0"/>
              <a:t>En cualquiera de los escenarios de prueba de penetración en el mundo </a:t>
            </a:r>
            <a:r>
              <a:rPr lang="es-MX" sz="2200" dirty="0" smtClean="0"/>
              <a:t>real, es bastante </a:t>
            </a:r>
            <a:r>
              <a:rPr lang="es-MX" sz="2200" dirty="0"/>
              <a:t>posible que nuestro intento de atacar el sistema objetivo sea </a:t>
            </a:r>
            <a:r>
              <a:rPr lang="es-MX" sz="2200" dirty="0" smtClean="0"/>
              <a:t>detectado </a:t>
            </a:r>
            <a:r>
              <a:rPr lang="es-MX" sz="2200" dirty="0"/>
              <a:t>por algún tipo de software de seguridad presente en el sistema objetivo. </a:t>
            </a:r>
            <a:r>
              <a:rPr lang="es-MX" sz="2200" dirty="0" smtClean="0"/>
              <a:t>Esto puede </a:t>
            </a:r>
            <a:r>
              <a:rPr lang="es-MX" sz="2200" dirty="0"/>
              <a:t>poner en peligro todos nuestros esfuerzos para obtener acceso al sistema </a:t>
            </a:r>
            <a:r>
              <a:rPr lang="es-MX" sz="2200" dirty="0" smtClean="0"/>
              <a:t>remoto. Esto </a:t>
            </a:r>
            <a:r>
              <a:rPr lang="es-MX" sz="2200" dirty="0"/>
              <a:t>es </a:t>
            </a:r>
            <a:r>
              <a:rPr lang="es-MX" sz="2200" dirty="0" smtClean="0"/>
              <a:t>exactamente cuando </a:t>
            </a:r>
            <a:r>
              <a:rPr lang="es-MX" sz="2200" dirty="0"/>
              <a:t>los codificadores vienen al rescate. El trabajo de </a:t>
            </a:r>
            <a:r>
              <a:rPr lang="es-MX" sz="2200" dirty="0" smtClean="0"/>
              <a:t>los codificadores </a:t>
            </a:r>
            <a:r>
              <a:rPr lang="es-MX" sz="2200" dirty="0"/>
              <a:t>es ofuscar nuestro exploit y </a:t>
            </a:r>
            <a:r>
              <a:rPr lang="es-MX" sz="2200" dirty="0" smtClean="0"/>
              <a:t>nuestro </a:t>
            </a:r>
            <a:r>
              <a:rPr lang="es-MX" sz="2200" dirty="0"/>
              <a:t>payload de manera tal que </a:t>
            </a:r>
            <a:r>
              <a:rPr lang="es-MX" sz="2200" dirty="0" smtClean="0"/>
              <a:t>pase inadvertido </a:t>
            </a:r>
            <a:r>
              <a:rPr lang="es-MX" sz="2200" dirty="0"/>
              <a:t>para cualquiera de los sistemas de seguridad en el sistema de destino.</a:t>
            </a:r>
          </a:p>
        </p:txBody>
      </p:sp>
    </p:spTree>
    <p:extLst>
      <p:ext uri="{BB962C8B-B14F-4D97-AF65-F5344CB8AC3E}">
        <p14:creationId xmlns:p14="http://schemas.microsoft.com/office/powerpoint/2010/main" val="1589463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z="4800" b="1" dirty="0"/>
              <a:t>P</a:t>
            </a:r>
            <a:r>
              <a:rPr lang="es-MX" sz="4800" b="1" dirty="0" smtClean="0"/>
              <a:t>ayloads</a:t>
            </a:r>
            <a:endParaRPr lang="es-MX" sz="4800" dirty="0"/>
          </a:p>
        </p:txBody>
      </p:sp>
      <p:sp>
        <p:nvSpPr>
          <p:cNvPr id="3" name="CuadroTexto 2"/>
          <p:cNvSpPr txBox="1"/>
          <p:nvPr/>
        </p:nvSpPr>
        <p:spPr>
          <a:xfrm>
            <a:off x="2592924" y="1557270"/>
            <a:ext cx="8345508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200" dirty="0"/>
              <a:t>Para entender lo que hace un payload, consideremos un ejemplo del mundo real. Una </a:t>
            </a:r>
            <a:r>
              <a:rPr lang="es-MX" sz="2200" dirty="0" smtClean="0"/>
              <a:t>unidad militar </a:t>
            </a:r>
            <a:r>
              <a:rPr lang="es-MX" sz="2200" dirty="0"/>
              <a:t>de un determinado país desarrolla un nuevo misil que puede recorrer un rango de </a:t>
            </a:r>
            <a:r>
              <a:rPr lang="es-MX" sz="2200" dirty="0" smtClean="0"/>
              <a:t>500 km </a:t>
            </a:r>
            <a:r>
              <a:rPr lang="es-MX" sz="2200" dirty="0"/>
              <a:t>a una velocidad muy alta. Ahora, el cuerpo del misil en sí no sirve de nada a menos </a:t>
            </a:r>
            <a:r>
              <a:rPr lang="es-MX" sz="2200" dirty="0" smtClean="0"/>
              <a:t>que esté </a:t>
            </a:r>
            <a:r>
              <a:rPr lang="es-MX" sz="2200" dirty="0"/>
              <a:t>lleno del tipo correcto de municiones. Ahora, la unidad militar decidió cargar </a:t>
            </a:r>
            <a:r>
              <a:rPr lang="es-MX" sz="2200" dirty="0" smtClean="0"/>
              <a:t>material altamente </a:t>
            </a:r>
            <a:r>
              <a:rPr lang="es-MX" sz="2200" dirty="0"/>
              <a:t>explosivo dentro del misil para que cuando el misil golpee el objetivo, el </a:t>
            </a:r>
            <a:r>
              <a:rPr lang="es-MX" sz="2200" dirty="0" smtClean="0"/>
              <a:t>material explosivo </a:t>
            </a:r>
            <a:r>
              <a:rPr lang="es-MX" sz="2200" dirty="0"/>
              <a:t>dentro del misil explote y cause el daño necesario al enemigo. Entonces, en </a:t>
            </a:r>
            <a:r>
              <a:rPr lang="es-MX" sz="2200" dirty="0" smtClean="0"/>
              <a:t>este caso</a:t>
            </a:r>
            <a:r>
              <a:rPr lang="es-MX" sz="2200" dirty="0"/>
              <a:t>, el alto material explosivo dentro del misil es el payload. El payload se puede </a:t>
            </a:r>
            <a:r>
              <a:rPr lang="es-MX" sz="2200" dirty="0" smtClean="0"/>
              <a:t>cambiar según </a:t>
            </a:r>
            <a:r>
              <a:rPr lang="es-MX" sz="2200" dirty="0"/>
              <a:t>la gravedad del daño que se va a causar después de que se dispare el misil.</a:t>
            </a:r>
          </a:p>
        </p:txBody>
      </p:sp>
    </p:spTree>
    <p:extLst>
      <p:ext uri="{BB962C8B-B14F-4D97-AF65-F5344CB8AC3E}">
        <p14:creationId xmlns:p14="http://schemas.microsoft.com/office/powerpoint/2010/main" val="3914499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266681" y="708338"/>
            <a:ext cx="884778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b="1" dirty="0"/>
              <a:t>Singles</a:t>
            </a:r>
            <a:r>
              <a:rPr lang="es-MX" dirty="0"/>
              <a:t>: Estos a veces también se conocen como payloads en línea o no </a:t>
            </a:r>
            <a:r>
              <a:rPr lang="es-MX" dirty="0" smtClean="0"/>
              <a:t>escalonado. Los </a:t>
            </a:r>
            <a:r>
              <a:rPr lang="es-MX" dirty="0"/>
              <a:t>payloads en esta categoría son una </a:t>
            </a:r>
            <a:r>
              <a:rPr lang="es-MX" dirty="0" smtClean="0"/>
              <a:t>unidad completamente </a:t>
            </a:r>
            <a:r>
              <a:rPr lang="es-MX" dirty="0"/>
              <a:t>independiente </a:t>
            </a:r>
            <a:r>
              <a:rPr lang="es-MX" dirty="0" smtClean="0"/>
              <a:t>del exploit </a:t>
            </a:r>
            <a:r>
              <a:rPr lang="es-MX" dirty="0"/>
              <a:t>y requieren shellcode, lo que significa que tienen todo lo necesario </a:t>
            </a:r>
            <a:r>
              <a:rPr lang="es-MX" dirty="0" smtClean="0"/>
              <a:t>para explotar </a:t>
            </a:r>
            <a:r>
              <a:rPr lang="es-MX" dirty="0"/>
              <a:t>la vulnerabilidad en el objetivo. La desventaja de tales payloads es su </a:t>
            </a:r>
            <a:r>
              <a:rPr lang="es-MX" dirty="0" smtClean="0"/>
              <a:t>tamaño. Dado </a:t>
            </a:r>
            <a:r>
              <a:rPr lang="es-MX" dirty="0"/>
              <a:t>que contienen la vulnerabilidad completa y el código shell, pueden ser </a:t>
            </a:r>
            <a:r>
              <a:rPr lang="es-MX" dirty="0" smtClean="0"/>
              <a:t>bastante voluminosos </a:t>
            </a:r>
            <a:r>
              <a:rPr lang="es-MX" dirty="0"/>
              <a:t>a veces, inutilizándolos en ciertos escenarios con restricciones de tamaño.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2266681" y="2833353"/>
            <a:ext cx="884778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b="1" dirty="0"/>
              <a:t>Stagers</a:t>
            </a:r>
            <a:r>
              <a:rPr lang="es-MX" dirty="0"/>
              <a:t>: Hay ciertos escenarios en los que el tamaño del payload importa mucho. </a:t>
            </a:r>
            <a:r>
              <a:rPr lang="es-MX" dirty="0" smtClean="0"/>
              <a:t>Un payload </a:t>
            </a:r>
            <a:r>
              <a:rPr lang="es-MX" dirty="0"/>
              <a:t>con incluso un solo byte extra puede no funcionar bien en el sistema </a:t>
            </a:r>
            <a:r>
              <a:rPr lang="es-MX" dirty="0" smtClean="0"/>
              <a:t>de destino</a:t>
            </a:r>
            <a:r>
              <a:rPr lang="es-MX" dirty="0"/>
              <a:t>. El payload stagers es útil en tal situación. El payload </a:t>
            </a:r>
            <a:r>
              <a:rPr lang="es-MX" dirty="0" smtClean="0"/>
              <a:t>stagers simplemente </a:t>
            </a:r>
            <a:r>
              <a:rPr lang="es-MX" dirty="0"/>
              <a:t>establece una conexión entre el sistema atacante y el sistema </a:t>
            </a:r>
            <a:r>
              <a:rPr lang="es-MX" dirty="0" smtClean="0"/>
              <a:t>objetivo. No </a:t>
            </a:r>
            <a:r>
              <a:rPr lang="es-MX" dirty="0"/>
              <a:t>tiene el código de shell necesario para explotar la vulnerabilidad en el sistema </a:t>
            </a:r>
            <a:r>
              <a:rPr lang="es-MX" dirty="0" smtClean="0"/>
              <a:t>de destino</a:t>
            </a:r>
            <a:r>
              <a:rPr lang="es-MX" dirty="0"/>
              <a:t>. Al ser de tamaño muy pequeño, encaja bien en muchos escenarios.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2331075" y="4958368"/>
            <a:ext cx="87189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b="1" dirty="0"/>
              <a:t>Stages</a:t>
            </a:r>
            <a:r>
              <a:rPr lang="es-MX" dirty="0"/>
              <a:t>: Una vez que </a:t>
            </a:r>
            <a:r>
              <a:rPr lang="es-MX" dirty="0" smtClean="0"/>
              <a:t>el payload de </a:t>
            </a:r>
            <a:r>
              <a:rPr lang="es-MX" dirty="0"/>
              <a:t>tipo Stages</a:t>
            </a:r>
            <a:r>
              <a:rPr lang="es-MX" dirty="0" smtClean="0"/>
              <a:t> </a:t>
            </a:r>
            <a:r>
              <a:rPr lang="es-MX" dirty="0"/>
              <a:t>ha establecido una </a:t>
            </a:r>
            <a:r>
              <a:rPr lang="es-MX" dirty="0" smtClean="0"/>
              <a:t>conexión entre </a:t>
            </a:r>
            <a:r>
              <a:rPr lang="es-MX" dirty="0"/>
              <a:t>el sistema atacante y el sistema objetivo, </a:t>
            </a:r>
            <a:r>
              <a:rPr lang="es-MX" dirty="0" smtClean="0"/>
              <a:t>el </a:t>
            </a:r>
            <a:r>
              <a:rPr lang="es-MX" dirty="0"/>
              <a:t>payload Stages</a:t>
            </a:r>
            <a:r>
              <a:rPr lang="es-MX" b="1" dirty="0"/>
              <a:t> </a:t>
            </a:r>
            <a:r>
              <a:rPr lang="es-MX" dirty="0" smtClean="0"/>
              <a:t>se descargan </a:t>
            </a:r>
            <a:r>
              <a:rPr lang="es-MX" dirty="0"/>
              <a:t>en el sistema objetivo. Contienen el código de shell necesario </a:t>
            </a:r>
            <a:r>
              <a:rPr lang="es-MX" dirty="0" smtClean="0"/>
              <a:t>para explotar </a:t>
            </a:r>
            <a:r>
              <a:rPr lang="es-MX" dirty="0"/>
              <a:t>la vulnerabilidad en el sistema de destino.</a:t>
            </a:r>
          </a:p>
        </p:txBody>
      </p:sp>
    </p:spTree>
    <p:extLst>
      <p:ext uri="{BB962C8B-B14F-4D97-AF65-F5344CB8AC3E}">
        <p14:creationId xmlns:p14="http://schemas.microsoft.com/office/powerpoint/2010/main" val="2365145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z="5400" b="1" dirty="0"/>
              <a:t>Post</a:t>
            </a:r>
            <a:endParaRPr lang="es-MX" sz="5400" dirty="0"/>
          </a:p>
        </p:txBody>
      </p:sp>
      <p:sp>
        <p:nvSpPr>
          <p:cNvPr id="3" name="CuadroTexto 2"/>
          <p:cNvSpPr txBox="1"/>
          <p:nvPr/>
        </p:nvSpPr>
        <p:spPr>
          <a:xfrm>
            <a:off x="2592924" y="1725769"/>
            <a:ext cx="817381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200" dirty="0"/>
              <a:t>Los módulos post contienen varios scripts y utilidades que nos ayudan a infiltrarnos </a:t>
            </a:r>
            <a:r>
              <a:rPr lang="es-MX" sz="2200" dirty="0" smtClean="0"/>
              <a:t>aún más </a:t>
            </a:r>
            <a:r>
              <a:rPr lang="es-MX" sz="2200" dirty="0"/>
              <a:t>en nuestro sistema de destino después de una explotación exitosa. Una vez </a:t>
            </a:r>
            <a:r>
              <a:rPr lang="es-MX" sz="2200" dirty="0" smtClean="0"/>
              <a:t>que aprovechamos </a:t>
            </a:r>
            <a:r>
              <a:rPr lang="es-MX" sz="2200" dirty="0"/>
              <a:t>una vulnerabilidad y nos introducimos en nuestro sistema objetivo, </a:t>
            </a:r>
            <a:r>
              <a:rPr lang="es-MX" sz="2200" dirty="0" smtClean="0"/>
              <a:t>los módulos </a:t>
            </a:r>
            <a:r>
              <a:rPr lang="es-MX" sz="2200" dirty="0"/>
              <a:t>post-explotación pueden ayudarnos de las siguientes maneras</a:t>
            </a:r>
            <a:r>
              <a:rPr lang="es-MX" sz="2200" dirty="0" smtClean="0"/>
              <a:t>:</a:t>
            </a:r>
          </a:p>
          <a:p>
            <a:pPr algn="just"/>
            <a:endParaRPr lang="es-MX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200" dirty="0"/>
              <a:t>Escalar privilegios de usuario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200" dirty="0" smtClean="0"/>
              <a:t>Robar </a:t>
            </a:r>
            <a:r>
              <a:rPr lang="es-MX" sz="2200" dirty="0"/>
              <a:t>cookies y guardar contraseñas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200" dirty="0"/>
              <a:t>Obtenga registros clave del sistema de destino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200" dirty="0"/>
              <a:t>Ejecutar scripts de PowerShell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200" dirty="0" smtClean="0"/>
              <a:t>Hacer </a:t>
            </a:r>
            <a:r>
              <a:rPr lang="es-MX" sz="2200" dirty="0"/>
              <a:t>que nuestro acceso sea persistente.</a:t>
            </a:r>
          </a:p>
        </p:txBody>
      </p:sp>
    </p:spTree>
    <p:extLst>
      <p:ext uri="{BB962C8B-B14F-4D97-AF65-F5344CB8AC3E}">
        <p14:creationId xmlns:p14="http://schemas.microsoft.com/office/powerpoint/2010/main" val="3975120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22467" y="508200"/>
            <a:ext cx="8911687" cy="1280890"/>
          </a:xfrm>
        </p:spPr>
        <p:txBody>
          <a:bodyPr>
            <a:noAutofit/>
          </a:bodyPr>
          <a:lstStyle/>
          <a:p>
            <a:r>
              <a:rPr lang="es-MX" sz="4800" b="1" dirty="0"/>
              <a:t>Recopilación y enumeración de información</a:t>
            </a:r>
            <a:endParaRPr lang="es-MX" sz="4800" dirty="0"/>
          </a:p>
        </p:txBody>
      </p:sp>
      <p:sp>
        <p:nvSpPr>
          <p:cNvPr id="3" name="CuadroTexto 2"/>
          <p:cNvSpPr txBox="1"/>
          <p:nvPr/>
        </p:nvSpPr>
        <p:spPr>
          <a:xfrm>
            <a:off x="2116403" y="2228044"/>
            <a:ext cx="9629129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sz="2000" b="1" dirty="0"/>
              <a:t>Protocolo de Control de </a:t>
            </a:r>
            <a:r>
              <a:rPr lang="es-MX" sz="2000" b="1" dirty="0" smtClean="0"/>
              <a:t>Transmisión: </a:t>
            </a:r>
            <a:r>
              <a:rPr lang="es-MX" sz="2000" dirty="0" smtClean="0"/>
              <a:t>El </a:t>
            </a:r>
            <a:r>
              <a:rPr lang="es-MX" sz="2000" dirty="0"/>
              <a:t>Protocolo de control de transmisión (TCP) es un protocolo orientado a la conexión </a:t>
            </a:r>
            <a:r>
              <a:rPr lang="es-MX" sz="2000" dirty="0" smtClean="0"/>
              <a:t>y garantiza </a:t>
            </a:r>
            <a:r>
              <a:rPr lang="es-MX" sz="2000" dirty="0"/>
              <a:t>la transmisión confiable de paquetes. Muchos de los servicios, como </a:t>
            </a:r>
            <a:r>
              <a:rPr lang="es-MX" sz="2000" dirty="0" smtClean="0"/>
              <a:t>Telnet, SSH</a:t>
            </a:r>
            <a:r>
              <a:rPr lang="es-MX" sz="2000" dirty="0"/>
              <a:t>, FTP y SMTP, hacen uso del protocolo TCP</a:t>
            </a:r>
            <a:r>
              <a:rPr lang="es-MX" sz="2000" dirty="0" smtClean="0"/>
              <a:t>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000" b="1" dirty="0"/>
              <a:t>Protocolo de datagramas de </a:t>
            </a:r>
            <a:r>
              <a:rPr lang="pt-BR" sz="2000" b="1" dirty="0" smtClean="0"/>
              <a:t>usuário: </a:t>
            </a:r>
            <a:r>
              <a:rPr lang="es-MX" sz="2000" dirty="0" smtClean="0"/>
              <a:t>El </a:t>
            </a:r>
            <a:r>
              <a:rPr lang="es-MX" sz="2000" dirty="0"/>
              <a:t>Protocolo de datagramas de usuario (UDP) es liviano en comparación con TCP, sin embargo, no es</a:t>
            </a:r>
          </a:p>
          <a:p>
            <a:pPr algn="just"/>
            <a:r>
              <a:rPr lang="es-MX" sz="2000" dirty="0"/>
              <a:t> </a:t>
            </a:r>
            <a:r>
              <a:rPr lang="es-MX" sz="2000" dirty="0" smtClean="0"/>
              <a:t>    tan </a:t>
            </a:r>
            <a:r>
              <a:rPr lang="es-MX" sz="2000" dirty="0"/>
              <a:t>confiable como TCP. UDP es utilizado por servicios como SNMP y DNS</a:t>
            </a:r>
            <a:r>
              <a:rPr lang="es-MX" sz="2000" dirty="0" smtClean="0"/>
              <a:t>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000" b="1" dirty="0"/>
              <a:t>Protocolo de </a:t>
            </a:r>
            <a:r>
              <a:rPr lang="pt-BR" sz="2000" b="1" dirty="0" smtClean="0"/>
              <a:t>transferência </a:t>
            </a:r>
            <a:r>
              <a:rPr lang="pt-BR" sz="2000" b="1" dirty="0"/>
              <a:t>de </a:t>
            </a:r>
            <a:r>
              <a:rPr lang="pt-BR" sz="2000" b="1" dirty="0" smtClean="0"/>
              <a:t>archivos:</a:t>
            </a:r>
            <a:r>
              <a:rPr lang="pt-BR" sz="2000" b="1" dirty="0"/>
              <a:t> </a:t>
            </a:r>
            <a:r>
              <a:rPr lang="es-MX" sz="2000" dirty="0" smtClean="0"/>
              <a:t>El </a:t>
            </a:r>
            <a:r>
              <a:rPr lang="es-MX" sz="2000" dirty="0"/>
              <a:t>Protocolo de transferencia </a:t>
            </a:r>
            <a:r>
              <a:rPr lang="es-MX" sz="2000" dirty="0" smtClean="0"/>
              <a:t>de archivos </a:t>
            </a:r>
            <a:r>
              <a:rPr lang="es-MX" sz="2000" dirty="0"/>
              <a:t>(FTP) se usa más comúnmente para </a:t>
            </a:r>
            <a:r>
              <a:rPr lang="es-MX" sz="2000" dirty="0" smtClean="0"/>
              <a:t>compartir archivos </a:t>
            </a:r>
            <a:r>
              <a:rPr lang="es-MX" sz="2000" dirty="0"/>
              <a:t>entre el cliente y el servidor. FTP utiliza el puerto TCP 21 para la comunicación</a:t>
            </a:r>
            <a:r>
              <a:rPr lang="es-MX" sz="2000" dirty="0" smtClean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000" b="1" dirty="0"/>
              <a:t>Bloque de mensajes de </a:t>
            </a:r>
            <a:r>
              <a:rPr lang="es-MX" sz="2000" b="1" dirty="0" smtClean="0"/>
              <a:t>servidor: </a:t>
            </a:r>
            <a:r>
              <a:rPr lang="es-MX" sz="2000" dirty="0" smtClean="0"/>
              <a:t>El </a:t>
            </a:r>
            <a:r>
              <a:rPr lang="es-MX" sz="2000" dirty="0"/>
              <a:t>bloque de mensajes del servidor (SMB) es un protocolo de capa de </a:t>
            </a:r>
            <a:r>
              <a:rPr lang="es-MX" sz="2000" dirty="0" smtClean="0"/>
              <a:t>aplicación utilizado </a:t>
            </a:r>
            <a:r>
              <a:rPr lang="es-MX" sz="2000" dirty="0"/>
              <a:t>principalmente para compartir archivos, impresoras, etc. SMB usa el </a:t>
            </a:r>
            <a:r>
              <a:rPr lang="es-MX" sz="2000" dirty="0" smtClean="0"/>
              <a:t>puerto TCP </a:t>
            </a:r>
            <a:r>
              <a:rPr lang="es-MX" sz="2000" dirty="0"/>
              <a:t>445 para la comunicación.</a:t>
            </a:r>
          </a:p>
        </p:txBody>
      </p:sp>
    </p:spTree>
    <p:extLst>
      <p:ext uri="{BB962C8B-B14F-4D97-AF65-F5344CB8AC3E}">
        <p14:creationId xmlns:p14="http://schemas.microsoft.com/office/powerpoint/2010/main" val="403171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MX" sz="4800" b="1" dirty="0" smtClean="0"/>
              <a:t>Rutas de auxiliares usados</a:t>
            </a:r>
            <a:endParaRPr lang="es-MX" sz="4800" dirty="0"/>
          </a:p>
        </p:txBody>
      </p:sp>
      <p:sp>
        <p:nvSpPr>
          <p:cNvPr id="3" name="CuadroTexto 2"/>
          <p:cNvSpPr txBox="1"/>
          <p:nvPr/>
        </p:nvSpPr>
        <p:spPr>
          <a:xfrm>
            <a:off x="2373983" y="2228045"/>
            <a:ext cx="852581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000" b="1" dirty="0" err="1" smtClean="0"/>
              <a:t>Tcp</a:t>
            </a:r>
            <a:r>
              <a:rPr lang="es-MX" sz="2000" b="1" dirty="0" smtClean="0"/>
              <a:t>: </a:t>
            </a:r>
            <a:r>
              <a:rPr lang="es-MX" sz="2000" dirty="0" smtClean="0"/>
              <a:t>auxiliary/scanner/</a:t>
            </a:r>
            <a:r>
              <a:rPr lang="es-MX" sz="2000" dirty="0" err="1" smtClean="0"/>
              <a:t>portscan</a:t>
            </a:r>
            <a:r>
              <a:rPr lang="es-MX" sz="2000" dirty="0" smtClean="0"/>
              <a:t>/</a:t>
            </a:r>
            <a:r>
              <a:rPr lang="es-MX" sz="2000" dirty="0" err="1" smtClean="0"/>
              <a:t>tcp</a:t>
            </a:r>
            <a:endParaRPr lang="es-MX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000" b="1" dirty="0" smtClean="0"/>
              <a:t>Udp</a:t>
            </a:r>
            <a:r>
              <a:rPr lang="es-MX" sz="2000" dirty="0" smtClean="0"/>
              <a:t>: auxiliary/scanner/</a:t>
            </a:r>
            <a:r>
              <a:rPr lang="es-MX" sz="2000" dirty="0" err="1" smtClean="0"/>
              <a:t>discovery</a:t>
            </a:r>
            <a:r>
              <a:rPr lang="es-MX" sz="2000" dirty="0" smtClean="0"/>
              <a:t>/</a:t>
            </a:r>
            <a:r>
              <a:rPr lang="es-MX" sz="2000" dirty="0" err="1" smtClean="0"/>
              <a:t>udp_sweep</a:t>
            </a:r>
            <a:endParaRPr lang="es-MX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000" b="1" dirty="0" smtClean="0"/>
              <a:t>Ftp</a:t>
            </a:r>
            <a:r>
              <a:rPr lang="es-MX" sz="2000" dirty="0" smtClean="0"/>
              <a:t>: auxiliary/scanner/ftp/</a:t>
            </a:r>
            <a:r>
              <a:rPr lang="es-MX" sz="2000" dirty="0" err="1" smtClean="0"/>
              <a:t>ftp_login</a:t>
            </a:r>
            <a:r>
              <a:rPr lang="es-MX" sz="2000" dirty="0" smtClean="0"/>
              <a:t>, auxiliary/scanner/ftp/</a:t>
            </a:r>
            <a:r>
              <a:rPr lang="es-MX" sz="2000" dirty="0" err="1" smtClean="0"/>
              <a:t>ftp_versión</a:t>
            </a:r>
            <a:r>
              <a:rPr lang="es-MX" sz="2000" dirty="0" smtClean="0"/>
              <a:t>, auxiliary/scanner/ftp/</a:t>
            </a:r>
            <a:r>
              <a:rPr lang="es-MX" sz="2000" dirty="0" err="1" smtClean="0"/>
              <a:t>anonymous</a:t>
            </a:r>
            <a:endParaRPr lang="es-MX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000" b="1" dirty="0" smtClean="0"/>
              <a:t>Smb</a:t>
            </a:r>
            <a:r>
              <a:rPr lang="es-MX" sz="2000" dirty="0" smtClean="0"/>
              <a:t>: auxiliary/scanner/</a:t>
            </a:r>
            <a:r>
              <a:rPr lang="es-MX" sz="2000" dirty="0" err="1" smtClean="0"/>
              <a:t>smb</a:t>
            </a:r>
            <a:r>
              <a:rPr lang="es-MX" sz="2000" dirty="0" smtClean="0"/>
              <a:t>/</a:t>
            </a:r>
            <a:r>
              <a:rPr lang="es-MX" sz="2000" dirty="0" err="1" smtClean="0"/>
              <a:t>smb_versión</a:t>
            </a:r>
            <a:r>
              <a:rPr lang="es-MX" sz="2000" dirty="0" smtClean="0"/>
              <a:t>, auxiliary/scanner/</a:t>
            </a:r>
            <a:r>
              <a:rPr lang="es-MX" sz="2000" dirty="0" err="1" smtClean="0"/>
              <a:t>smb</a:t>
            </a:r>
            <a:r>
              <a:rPr lang="es-MX" sz="2000" dirty="0" smtClean="0"/>
              <a:t>/</a:t>
            </a:r>
            <a:r>
              <a:rPr lang="es-MX" sz="2000" dirty="0" err="1" smtClean="0"/>
              <a:t>smb_enumusers</a:t>
            </a:r>
            <a:r>
              <a:rPr lang="es-MX" sz="2000" dirty="0" smtClean="0"/>
              <a:t>,</a:t>
            </a:r>
          </a:p>
          <a:p>
            <a:r>
              <a:rPr lang="es-MX" sz="2000" dirty="0" smtClean="0"/>
              <a:t>     auxiliary/scanner/</a:t>
            </a:r>
            <a:r>
              <a:rPr lang="es-MX" sz="2000" dirty="0" err="1" smtClean="0"/>
              <a:t>smb</a:t>
            </a:r>
            <a:r>
              <a:rPr lang="es-MX" sz="2000" dirty="0" smtClean="0"/>
              <a:t>/</a:t>
            </a:r>
            <a:r>
              <a:rPr lang="es-MX" sz="2000" dirty="0" err="1" smtClean="0"/>
              <a:t>smb_enumshares</a:t>
            </a:r>
            <a:endParaRPr lang="es-MX" sz="2000" dirty="0" smtClean="0"/>
          </a:p>
        </p:txBody>
      </p:sp>
    </p:spTree>
    <p:extLst>
      <p:ext uri="{BB962C8B-B14F-4D97-AF65-F5344CB8AC3E}">
        <p14:creationId xmlns:p14="http://schemas.microsoft.com/office/powerpoint/2010/main" val="1947039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4800" b="1" dirty="0" smtClean="0"/>
              <a:t>Composición del Curso </a:t>
            </a:r>
            <a:endParaRPr lang="es-MX" sz="4800" b="1" dirty="0"/>
          </a:p>
        </p:txBody>
      </p:sp>
      <p:sp>
        <p:nvSpPr>
          <p:cNvPr id="3" name="CuadroTexto 2"/>
          <p:cNvSpPr txBox="1"/>
          <p:nvPr/>
        </p:nvSpPr>
        <p:spPr>
          <a:xfrm>
            <a:off x="2592924" y="2137893"/>
            <a:ext cx="8650332" cy="4172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dirty="0"/>
          </a:p>
        </p:txBody>
      </p:sp>
      <p:sp>
        <p:nvSpPr>
          <p:cNvPr id="4" name="CuadroTexto 3"/>
          <p:cNvSpPr txBox="1"/>
          <p:nvPr/>
        </p:nvSpPr>
        <p:spPr>
          <a:xfrm>
            <a:off x="2335347" y="1647423"/>
            <a:ext cx="8418513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s-MX" sz="2800" b="1" dirty="0"/>
              <a:t>Configuración de Entorno</a:t>
            </a:r>
            <a:r>
              <a:rPr lang="es-MX" sz="2800" b="1" dirty="0" smtClean="0"/>
              <a:t>.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s-MX" sz="2800" b="1" dirty="0" smtClean="0"/>
              <a:t>Metasploit </a:t>
            </a:r>
            <a:r>
              <a:rPr lang="es-MX" sz="2800" b="1" dirty="0"/>
              <a:t>y Herramientas de S</a:t>
            </a:r>
            <a:r>
              <a:rPr lang="es-MX" sz="2800" b="1" dirty="0" smtClean="0"/>
              <a:t>oporte.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s-MX" sz="2800" b="1" dirty="0" smtClean="0"/>
              <a:t>Componentes </a:t>
            </a:r>
            <a:r>
              <a:rPr lang="es-MX" sz="2800" b="1" dirty="0"/>
              <a:t>de Metasploit y C</a:t>
            </a:r>
            <a:r>
              <a:rPr lang="es-MX" sz="2800" b="1" dirty="0" smtClean="0"/>
              <a:t>onfiguración.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s-MX" sz="2800" b="1" dirty="0"/>
              <a:t>Recopilación de </a:t>
            </a:r>
            <a:r>
              <a:rPr lang="es-MX" sz="2800" b="1" dirty="0" smtClean="0"/>
              <a:t>Información </a:t>
            </a:r>
            <a:r>
              <a:rPr lang="es-MX" sz="2800" b="1" dirty="0"/>
              <a:t>con </a:t>
            </a:r>
            <a:r>
              <a:rPr lang="es-MX" sz="2800" b="1" dirty="0" smtClean="0"/>
              <a:t>Metasploit.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s-MX" sz="2800" b="1" dirty="0" smtClean="0"/>
              <a:t>Ataques </a:t>
            </a:r>
            <a:r>
              <a:rPr lang="es-MX" sz="2800" b="1" dirty="0"/>
              <a:t>con </a:t>
            </a:r>
            <a:r>
              <a:rPr lang="es-MX" sz="2800" b="1" dirty="0" err="1"/>
              <a:t>metasploit</a:t>
            </a:r>
            <a:r>
              <a:rPr lang="es-MX" sz="2800" b="1" dirty="0"/>
              <a:t>.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es-MX" sz="2800" b="1" dirty="0" smtClean="0"/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es-MX" sz="2800" dirty="0"/>
          </a:p>
        </p:txBody>
      </p:sp>
    </p:spTree>
    <p:extLst>
      <p:ext uri="{BB962C8B-B14F-4D97-AF65-F5344CB8AC3E}">
        <p14:creationId xmlns:p14="http://schemas.microsoft.com/office/powerpoint/2010/main" val="3376781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MX" sz="4800" b="1" dirty="0"/>
              <a:t> Ataques con </a:t>
            </a:r>
            <a:r>
              <a:rPr lang="es-MX" sz="4800" b="1" dirty="0" err="1" smtClean="0"/>
              <a:t>metasploit</a:t>
            </a:r>
            <a:r>
              <a:rPr lang="es-MX" sz="4800" b="1" dirty="0" smtClean="0"/>
              <a:t>.</a:t>
            </a:r>
            <a:endParaRPr lang="es-MX" sz="4800" b="1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893" y="2279560"/>
            <a:ext cx="7864721" cy="4250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21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 </a:t>
            </a:r>
            <a:r>
              <a:rPr lang="es-MX" sz="4800" b="1" dirty="0"/>
              <a:t>Evasión de Antivirus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5319" y="1576053"/>
            <a:ext cx="8731876" cy="4477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451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 </a:t>
            </a:r>
            <a:r>
              <a:rPr lang="es-MX" sz="4800" b="1" dirty="0"/>
              <a:t>Anti-Forense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1227" y="1648496"/>
            <a:ext cx="8538694" cy="4533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018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4800" b="1" dirty="0"/>
              <a:t>Ampliando Metasploit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4187" y="1614957"/>
            <a:ext cx="8610600" cy="4541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412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MX" sz="4200" b="1" dirty="0"/>
              <a:t>Gestión de ataques con Armitag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8451" y="1764406"/>
            <a:ext cx="8929352" cy="4700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28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4800" b="1" dirty="0"/>
              <a:t>Composición del Curso </a:t>
            </a:r>
            <a:endParaRPr lang="es-MX" sz="4800" dirty="0"/>
          </a:p>
        </p:txBody>
      </p:sp>
      <p:sp>
        <p:nvSpPr>
          <p:cNvPr id="4" name="CuadroTexto 3"/>
          <p:cNvSpPr txBox="1"/>
          <p:nvPr/>
        </p:nvSpPr>
        <p:spPr>
          <a:xfrm>
            <a:off x="2331076" y="1905000"/>
            <a:ext cx="881292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s-MX" sz="2800" b="1" dirty="0" smtClean="0"/>
              <a:t>Evasión </a:t>
            </a:r>
            <a:r>
              <a:rPr lang="es-MX" sz="2800" b="1" dirty="0"/>
              <a:t>de Antivirus y </a:t>
            </a:r>
            <a:r>
              <a:rPr lang="es-MX" sz="2800" b="1" dirty="0" smtClean="0"/>
              <a:t>Anti-Forense.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s-MX" sz="2800" b="1" dirty="0"/>
              <a:t>Ampliando </a:t>
            </a:r>
            <a:r>
              <a:rPr lang="es-MX" sz="2800" b="1" dirty="0" smtClean="0"/>
              <a:t>Metasploit.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s-MX" sz="2800" b="1" dirty="0"/>
              <a:t>Gestión de </a:t>
            </a:r>
            <a:r>
              <a:rPr lang="es-MX" sz="2800" b="1" dirty="0" smtClean="0"/>
              <a:t>ataques </a:t>
            </a:r>
            <a:r>
              <a:rPr lang="es-MX" sz="2800" b="1" dirty="0"/>
              <a:t>con </a:t>
            </a:r>
            <a:r>
              <a:rPr lang="es-MX" sz="2800" b="1" dirty="0" smtClean="0"/>
              <a:t>Armitage.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es-MX" sz="2800" dirty="0"/>
          </a:p>
        </p:txBody>
      </p:sp>
    </p:spTree>
    <p:extLst>
      <p:ext uri="{BB962C8B-B14F-4D97-AF65-F5344CB8AC3E}">
        <p14:creationId xmlns:p14="http://schemas.microsoft.com/office/powerpoint/2010/main" val="314995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4800" b="1" dirty="0" smtClean="0"/>
              <a:t>Kali linux</a:t>
            </a:r>
            <a:endParaRPr lang="es-MX" sz="4800" b="1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8959" y="1574304"/>
            <a:ext cx="6619740" cy="4028005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4314423" y="5762256"/>
            <a:ext cx="3889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>
                <a:hlinkClick r:id="rId3"/>
              </a:rPr>
              <a:t>https://www.kali.org/downloads/</a:t>
            </a:r>
            <a:endParaRPr lang="es-MX" b="1" dirty="0"/>
          </a:p>
        </p:txBody>
      </p:sp>
      <p:sp>
        <p:nvSpPr>
          <p:cNvPr id="6" name="CuadroTexto 5"/>
          <p:cNvSpPr txBox="1"/>
          <p:nvPr/>
        </p:nvSpPr>
        <p:spPr>
          <a:xfrm>
            <a:off x="1797455" y="6170294"/>
            <a:ext cx="100559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>
                <a:hlinkClick r:id="rId4"/>
              </a:rPr>
              <a:t>https://www.offensive-security.com/kali-linux-vm-vmware-virtualbox-image-download/</a:t>
            </a:r>
            <a:endParaRPr lang="es-MX" b="1" dirty="0"/>
          </a:p>
        </p:txBody>
      </p:sp>
    </p:spTree>
    <p:extLst>
      <p:ext uri="{BB962C8B-B14F-4D97-AF65-F5344CB8AC3E}">
        <p14:creationId xmlns:p14="http://schemas.microsoft.com/office/powerpoint/2010/main" val="1480080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4800" b="1" dirty="0" smtClean="0"/>
              <a:t>Windows 7 y Windows 10</a:t>
            </a:r>
            <a:endParaRPr lang="es-MX" sz="4800" b="1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6986" y="1730129"/>
            <a:ext cx="7881870" cy="4593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491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4800" b="1" dirty="0" smtClean="0"/>
              <a:t>Android</a:t>
            </a:r>
            <a:endParaRPr lang="es-MX" sz="4800" b="1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9713" y="1484290"/>
            <a:ext cx="8384146" cy="4388476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4481978" y="5872766"/>
            <a:ext cx="45688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>
                <a:hlinkClick r:id="rId3"/>
              </a:rPr>
              <a:t>http://www.android-x86.org/download</a:t>
            </a:r>
            <a:endParaRPr lang="es-MX" b="1" dirty="0"/>
          </a:p>
        </p:txBody>
      </p:sp>
    </p:spTree>
    <p:extLst>
      <p:ext uri="{BB962C8B-B14F-4D97-AF65-F5344CB8AC3E}">
        <p14:creationId xmlns:p14="http://schemas.microsoft.com/office/powerpoint/2010/main" val="4292363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4800" b="1" dirty="0" smtClean="0"/>
              <a:t>Introducción a </a:t>
            </a:r>
            <a:r>
              <a:rPr lang="es-MX" sz="4800" b="1" dirty="0" err="1" smtClean="0"/>
              <a:t>metasploit</a:t>
            </a:r>
            <a:r>
              <a:rPr lang="es-MX" sz="4800" b="1" dirty="0" smtClean="0"/>
              <a:t>  </a:t>
            </a:r>
            <a:endParaRPr lang="es-MX" sz="4800" b="1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4563" y="1763330"/>
            <a:ext cx="7688688" cy="4457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759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z="4800" b="1" dirty="0" smtClean="0"/>
              <a:t>Nessus</a:t>
            </a:r>
            <a:endParaRPr lang="es-MX" sz="4800" b="1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924" y="1545465"/>
            <a:ext cx="7830355" cy="3812147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3883824" y="5617783"/>
            <a:ext cx="52485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>
                <a:hlinkClick r:id="rId3"/>
              </a:rPr>
              <a:t>https://www.tenable.com/downloads/nessus</a:t>
            </a:r>
            <a:endParaRPr lang="es-MX" b="1" dirty="0"/>
          </a:p>
        </p:txBody>
      </p:sp>
      <p:sp>
        <p:nvSpPr>
          <p:cNvPr id="5" name="CuadroTexto 4"/>
          <p:cNvSpPr txBox="1"/>
          <p:nvPr/>
        </p:nvSpPr>
        <p:spPr>
          <a:xfrm>
            <a:off x="3211111" y="6062620"/>
            <a:ext cx="7122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>
                <a:hlinkClick r:id="rId4"/>
              </a:rPr>
              <a:t>https://www.tenable.com/products/nessus/activation-code</a:t>
            </a:r>
            <a:endParaRPr lang="es-MX" b="1" dirty="0"/>
          </a:p>
        </p:txBody>
      </p:sp>
    </p:spTree>
    <p:extLst>
      <p:ext uri="{BB962C8B-B14F-4D97-AF65-F5344CB8AC3E}">
        <p14:creationId xmlns:p14="http://schemas.microsoft.com/office/powerpoint/2010/main" val="515403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4800" b="1" dirty="0" smtClean="0"/>
              <a:t>Nmap</a:t>
            </a:r>
            <a:endParaRPr lang="es-MX" sz="4800" b="1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925" y="1661375"/>
            <a:ext cx="8122298" cy="4417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634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spiral">
  <a:themeElements>
    <a:clrScheme name="Espiral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Espiral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Espiral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3372</TotalTime>
  <Words>947</Words>
  <Application>Microsoft Office PowerPoint</Application>
  <PresentationFormat>Panorámica</PresentationFormat>
  <Paragraphs>62</Paragraphs>
  <Slides>24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30" baseType="lpstr">
      <vt:lpstr>Aharoni</vt:lpstr>
      <vt:lpstr>Arial</vt:lpstr>
      <vt:lpstr>Arial Black</vt:lpstr>
      <vt:lpstr>Century Gothic</vt:lpstr>
      <vt:lpstr>Wingdings 3</vt:lpstr>
      <vt:lpstr>Espiral</vt:lpstr>
      <vt:lpstr>Curso de Metasploit Framework</vt:lpstr>
      <vt:lpstr>Composición del Curso </vt:lpstr>
      <vt:lpstr>Composición del Curso </vt:lpstr>
      <vt:lpstr>Kali linux</vt:lpstr>
      <vt:lpstr>Windows 7 y Windows 10</vt:lpstr>
      <vt:lpstr>Android</vt:lpstr>
      <vt:lpstr>Introducción a metasploit  </vt:lpstr>
      <vt:lpstr>Nessus</vt:lpstr>
      <vt:lpstr>Nmap</vt:lpstr>
      <vt:lpstr>Armitage</vt:lpstr>
      <vt:lpstr>Estructura de Metasploit</vt:lpstr>
      <vt:lpstr>Auxiliares </vt:lpstr>
      <vt:lpstr>Exploits</vt:lpstr>
      <vt:lpstr>Encoders</vt:lpstr>
      <vt:lpstr>Payloads</vt:lpstr>
      <vt:lpstr>Presentación de PowerPoint</vt:lpstr>
      <vt:lpstr>Post</vt:lpstr>
      <vt:lpstr>Recopilación y enumeración de información</vt:lpstr>
      <vt:lpstr>Rutas de auxiliares usados</vt:lpstr>
      <vt:lpstr> Ataques con metasploit.</vt:lpstr>
      <vt:lpstr> Evasión de Antivirus</vt:lpstr>
      <vt:lpstr> Anti-Forense</vt:lpstr>
      <vt:lpstr>Ampliando Metasploit</vt:lpstr>
      <vt:lpstr>Gestión de ataques con Armitag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Marco</dc:creator>
  <cp:lastModifiedBy>Marco</cp:lastModifiedBy>
  <cp:revision>104</cp:revision>
  <dcterms:created xsi:type="dcterms:W3CDTF">2018-11-20T20:57:42Z</dcterms:created>
  <dcterms:modified xsi:type="dcterms:W3CDTF">2018-12-04T05:57:38Z</dcterms:modified>
</cp:coreProperties>
</file>