
<file path=[Content_Types].xml><?xml version="1.0" encoding="utf-8"?>
<Types xmlns="http://schemas.openxmlformats.org/package/2006/content-types">
  <Default Extension="xml" ContentType="application/vnd.openxmlformats-officedocument.presentationml.presentation.main+xml"/>
  <Default Extension="fntdata" ContentType="application/x-fontdata"/>
  <Default Extension="png" ContentType="image/png"/>
  <Default Extension="rels" ContentType="application/vnd.openxmlformats-package.relationship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4.xml" ContentType="application/vnd.openxmlformats-officedocument.presentationml.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Types>
</file>

<file path=_rels/.rels>&#65279;<?xml version="1.0" encoding="utf-8"?><Relationships xmlns="http://schemas.openxmlformats.org/package/2006/relationships"><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trictFirstAndLastChars="0" embedTrueTypeFonts="1" saveSubsetFonts="1" autoCompressPictures="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5143500"/>
  <p:notesSz cx="6858000" cy="9144000"/>
  <p:embeddedFontLst>
    <p:embeddedFont>
      <p:font typeface="Roboto Mono Medium"/>
      <p:regular r:id="rId17"/>
      <p:bold r:id="rId18"/>
      <p:italic r:id="rId19"/>
      <p:boldItalic r:id="rId20"/>
    </p:embeddedFont>
    <p:embeddedFont>
      <p:font typeface="Roboto Mono SemiBold"/>
      <p:regular r:id="rId21"/>
      <p:bold r:id="rId22"/>
      <p:italic r:id="rId23"/>
      <p:boldItalic r:id="rId24"/>
    </p:embeddedFont>
    <p:embeddedFont>
      <p:font typeface="Raleway ExtraBold"/>
      <p:bold r:id="rId25"/>
      <p:boldItalic r:id="rId26"/>
    </p:embeddedFont>
    <p:embeddedFont>
      <p:font typeface="Roboto Mono"/>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&#65279;<?xml version="1.0" encoding="utf-8"?><Relationships xmlns="http://schemas.openxmlformats.org/package/2006/relationships"><Relationship Type="http://schemas.openxmlformats.org/officeDocument/2006/relationships/font" Target="/ppt/fonts/RobotoMonoMedium-boldItalic.fntdata" Id="rId20" /><Relationship Type="http://schemas.openxmlformats.org/officeDocument/2006/relationships/font" Target="/ppt/fonts/RobotoMonoSemiBold-bold.fntdata" Id="rId22" /><Relationship Type="http://schemas.openxmlformats.org/officeDocument/2006/relationships/font" Target="/ppt/fonts/RobotoMonoSemiBold-regular.fntdata" Id="rId21" /><Relationship Type="http://schemas.openxmlformats.org/officeDocument/2006/relationships/font" Target="/ppt/fonts/RobotoMonoSemiBold-boldItalic.fntdata" Id="rId24" /><Relationship Type="http://schemas.openxmlformats.org/officeDocument/2006/relationships/font" Target="/ppt/fonts/RobotoMonoSemiBold-italic.fntdata" Id="rId23" /><Relationship Type="http://schemas.openxmlformats.org/officeDocument/2006/relationships/theme" Target="/ppt/theme/theme2.xml" Id="rId1" /><Relationship Type="http://schemas.openxmlformats.org/officeDocument/2006/relationships/viewProps" Target="/ppt/viewProps.xml" Id="rId2" /><Relationship Type="http://schemas.openxmlformats.org/officeDocument/2006/relationships/presProps" Target="/ppt/presProps.xml" Id="rId3" /><Relationship Type="http://schemas.openxmlformats.org/officeDocument/2006/relationships/slideMaster" Target="/ppt/slideMasters/slideMaster1.xml" Id="rId4" /><Relationship Type="http://schemas.openxmlformats.org/officeDocument/2006/relationships/slide" Target="/ppt/slides/slide4.xml" Id="rId9" /><Relationship Type="http://schemas.openxmlformats.org/officeDocument/2006/relationships/font" Target="/ppt/fonts/RalewayExtraBold-boldItalic.fntdata" Id="rId26" /><Relationship Type="http://schemas.openxmlformats.org/officeDocument/2006/relationships/font" Target="/ppt/fonts/RalewayExtraBold-bold.fntdata" Id="rId25" /><Relationship Type="http://schemas.openxmlformats.org/officeDocument/2006/relationships/font" Target="/ppt/fonts/RobotoMono-bold.fntdata" Id="rId28" /><Relationship Type="http://schemas.openxmlformats.org/officeDocument/2006/relationships/font" Target="/ppt/fonts/RobotoMono-regular.fntdata" Id="rId27" /><Relationship Type="http://schemas.openxmlformats.org/officeDocument/2006/relationships/notesMaster" Target="/ppt/notesMasters/notesMaster1.xml" Id="rId5" /><Relationship Type="http://schemas.openxmlformats.org/officeDocument/2006/relationships/slide" Target="/ppt/slides/slide1.xml" Id="rId6" /><Relationship Type="http://schemas.openxmlformats.org/officeDocument/2006/relationships/font" Target="/ppt/fonts/RobotoMono-italic.fntdata" Id="rId29"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font" Target="/ppt/fonts/RobotoMono-boldItalic.fntdata" Id="rId30" /><Relationship Type="http://schemas.openxmlformats.org/officeDocument/2006/relationships/slide" Target="/ppt/slides/slide6.xml" Id="rId11" /><Relationship Type="http://schemas.openxmlformats.org/officeDocument/2006/relationships/slide" Target="/ppt/slides/slide5.xml" Id="rId10" /><Relationship Type="http://schemas.openxmlformats.org/officeDocument/2006/relationships/slide" Target="/ppt/slides/slide8.xml" Id="rId13" /><Relationship Type="http://schemas.openxmlformats.org/officeDocument/2006/relationships/slide" Target="/ppt/slides/slide7.xml" Id="rId12" /><Relationship Type="http://schemas.openxmlformats.org/officeDocument/2006/relationships/slide" Target="/ppt/slides/slide10.xml" Id="rId15" /><Relationship Type="http://schemas.openxmlformats.org/officeDocument/2006/relationships/slide" Target="/ppt/slides/slide9.xml" Id="rId14" /><Relationship Type="http://schemas.openxmlformats.org/officeDocument/2006/relationships/font" Target="/ppt/fonts/RobotoMonoMedium-regular.fntdata" Id="rId17" /><Relationship Type="http://schemas.openxmlformats.org/officeDocument/2006/relationships/slide" Target="/ppt/slides/slide11.xml" Id="rId16" /><Relationship Type="http://schemas.openxmlformats.org/officeDocument/2006/relationships/font" Target="/ppt/fonts/RobotoMonoMedium-italic.fntdata" Id="rId19" /><Relationship Type="http://schemas.openxmlformats.org/officeDocument/2006/relationships/font" Target="/ppt/fonts/RobotoMonoMedium-bold.fntdata" Id="rId18" /></Relationships>
</file>

<file path=ppt/notesMasters/_rels/notesMaster1.xml.rels>&#65279;<?xml version="1.0" encoding="utf-8"?><Relationships xmlns="http://schemas.openxmlformats.org/package/2006/relationships"><Relationship Type="http://schemas.openxmlformats.org/officeDocument/2006/relationships/theme" Target="/ppt/theme/theme1.xml" Id="rId1" /></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notesMaster" Target="/ppt/notesMasters/notesMaster1.xml" Id="rId1" /><Relationship Type="http://schemas.openxmlformats.org/officeDocument/2006/relationships/hyperlink" Target="https://github.com/carlospolop/PEASS-ng/releases/download/20230827-2ed3749a/linpeas.sh" TargetMode="External" Id="rId2" /><Relationship Type="http://schemas.openxmlformats.org/officeDocument/2006/relationships/hyperlink" Target="https://github.com/stephenbradshaw/aws_url_signer" TargetMode="External" Id="rId3" /></Relationships>
</file>

<file path=ppt/notesSlides/_rels/notesSlide2.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notesMaster" Target="/ppt/notesMasters/notesMaster1.xml" Id="rId1" /><Relationship Type="http://schemas.openxmlformats.org/officeDocument/2006/relationships/hyperlink" Target="https://docs.aws.amazon.com/guardduty/latest/ug/guardduty_finding-types-active.html" TargetMode="External" Id="rId2" /><Relationship Type="http://schemas.openxmlformats.org/officeDocument/2006/relationships/hyperlink" Target="https://docs.aws.amazon.com/guardduty/latest/ug/guardduty_findings-summary.html" TargetMode="External" Id="rId3" /></Relationships>
</file>

<file path=ppt/notesSlides/_rels/notesSlide5.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7aa98f61a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 name="Google Shape;27;g27aa98f61a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af12eda3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af12eda3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af12eda3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7af12eda3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Get inside the attacked EC2 VM</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#Get Metadata credentials</a:t>
            </a:r>
            <a:endParaRPr/>
          </a:p>
          <a:p>
            <a:pPr indent="0" lvl="0" marL="0" rtl="0" algn="l">
              <a:spcBef>
                <a:spcPts val="0"/>
              </a:spcBef>
              <a:spcAft>
                <a:spcPts val="0"/>
              </a:spcAft>
              <a:buNone/>
            </a:pPr>
            <a:r>
              <a:rPr lang="es"/>
              <a:t>wget </a:t>
            </a:r>
            <a:r>
              <a:rPr lang="es" u="sng">
                <a:solidFill>
                  <a:schemeClr val="hlink"/>
                </a:solidFill>
                <a:hlinkClick r:id="rId2"/>
              </a:rPr>
              <a:t>https://github.com/carlospolop/PEASS-ng/releases/download/20230827-2ed3749a/linpeas.sh</a:t>
            </a:r>
            <a:endParaRPr/>
          </a:p>
          <a:p>
            <a:pPr indent="0" lvl="0" marL="0" rtl="0" algn="l">
              <a:spcBef>
                <a:spcPts val="0"/>
              </a:spcBef>
              <a:spcAft>
                <a:spcPts val="0"/>
              </a:spcAft>
              <a:buNone/>
            </a:pPr>
            <a:r>
              <a:rPr lang="es"/>
              <a:t>bash linpeas.sh -o cloud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#Generate the alarms using the creds from:</a:t>
            </a:r>
            <a:endParaRPr/>
          </a:p>
          <a:p>
            <a:pPr indent="-298450" lvl="0" marL="457200" rtl="0" algn="l">
              <a:spcBef>
                <a:spcPts val="0"/>
              </a:spcBef>
              <a:spcAft>
                <a:spcPts val="0"/>
              </a:spcAft>
              <a:buSzPts val="1100"/>
              <a:buChar char="-"/>
            </a:pPr>
            <a:r>
              <a:rPr lang="es"/>
              <a:t>From your computer</a:t>
            </a:r>
            <a:endParaRPr/>
          </a:p>
          <a:p>
            <a:pPr indent="-298450" lvl="0" marL="457200" rtl="0" algn="l">
              <a:spcBef>
                <a:spcPts val="0"/>
              </a:spcBef>
              <a:spcAft>
                <a:spcPts val="0"/>
              </a:spcAft>
              <a:buSzPts val="1100"/>
              <a:buChar char="-"/>
            </a:pPr>
            <a:r>
              <a:rPr lang="es"/>
              <a:t>From an EC2 machine from a different account</a:t>
            </a:r>
            <a:endParaRPr/>
          </a:p>
          <a:p>
            <a:pPr indent="-298450" lvl="0" marL="457200" rtl="0" algn="l">
              <a:spcBef>
                <a:spcPts val="0"/>
              </a:spcBef>
              <a:spcAft>
                <a:spcPts val="0"/>
              </a:spcAft>
              <a:buSzPts val="1100"/>
              <a:buChar char="-"/>
            </a:pPr>
            <a:r>
              <a:rPr lang="es"/>
              <a:t>From a EC2 machine from the same account (won’t generate alarm)</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 Use </a:t>
            </a:r>
            <a:r>
              <a:rPr lang="es" u="sng">
                <a:solidFill>
                  <a:schemeClr val="hlink"/>
                </a:solidFill>
                <a:hlinkClick r:id="rId3"/>
              </a:rPr>
              <a:t>https://github.com/stephenbradshaw/aws_url_signer</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27aa98f61a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 name="Google Shape;34;g27aa98f61a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7af12eda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27af12eda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7af12eda3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7af12eda3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Show GuardDuty alerts from: </a:t>
            </a:r>
            <a:r>
              <a:rPr lang="es" u="sng">
                <a:solidFill>
                  <a:srgbClr val="FFAB40"/>
                </a:solidFill>
                <a:latin typeface="Roboto Mono"/>
                <a:ea typeface="Roboto Mono"/>
                <a:cs typeface="Roboto Mono"/>
                <a:sym typeface="Roboto Mono"/>
                <a:hlinkClick r:id="rId2">
                  <a:extLst>
                    <a:ext uri="{A12FA001-AC4F-418D-AE19-62706E023703}">
                      <ahyp:hlinkClr val="tx"/>
                    </a:ext>
                  </a:extLst>
                </a:hlinkClick>
              </a:rPr>
              <a:t>https://docs.aws.amazon.com/guardduty/latest/ug/guardduty_finding-types-active.html</a:t>
            </a:r>
            <a:endParaRPr/>
          </a:p>
          <a:p>
            <a:pPr indent="0" lvl="0" marL="0" rtl="0" algn="l">
              <a:spcBef>
                <a:spcPts val="0"/>
              </a:spcBef>
              <a:spcAft>
                <a:spcPts val="0"/>
              </a:spcAft>
              <a:buNone/>
            </a:pPr>
            <a:r>
              <a:rPr lang="es"/>
              <a:t>Show alerts details from: </a:t>
            </a:r>
            <a:r>
              <a:rPr lang="es" u="sng">
                <a:solidFill>
                  <a:srgbClr val="FFAB40"/>
                </a:solidFill>
                <a:latin typeface="Roboto Mono"/>
                <a:ea typeface="Roboto Mono"/>
                <a:cs typeface="Roboto Mono"/>
                <a:sym typeface="Roboto Mono"/>
                <a:hlinkClick r:id="rId3">
                  <a:extLst>
                    <a:ext uri="{A12FA001-AC4F-418D-AE19-62706E023703}">
                      <ahyp:hlinkClr val="tx"/>
                    </a:ext>
                  </a:extLst>
                </a:hlinkClick>
              </a:rPr>
              <a:t>https://docs.aws.amazon.com/guardduty/latest/ug/guardduty_findings-summary.html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7af12eda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7af12eda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Show a finding from GuardDuty</a:t>
            </a:r>
            <a:endParaRPr/>
          </a:p>
          <a:p>
            <a:pPr indent="0" lvl="0" marL="0" rtl="0" algn="l">
              <a:spcBef>
                <a:spcPts val="0"/>
              </a:spcBef>
              <a:spcAft>
                <a:spcPts val="0"/>
              </a:spcAft>
              <a:buNone/>
            </a:pPr>
            <a:r>
              <a:rPr lang="es"/>
              <a:t>You can go to the GuardDuty settings and make it generate sample findings for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af12eda3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af12eda3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af12eda3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af12eda3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Show GuardDuty config in web console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aws --profile myadmin guardduty list-organization-admin-accounts</a:t>
            </a:r>
            <a:endParaRPr/>
          </a:p>
          <a:p>
            <a:pPr indent="0" lvl="0" marL="0" rtl="0" algn="l">
              <a:spcBef>
                <a:spcPts val="0"/>
              </a:spcBef>
              <a:spcAft>
                <a:spcPts val="0"/>
              </a:spcAft>
              <a:buNone/>
            </a:pPr>
            <a:r>
              <a:rPr lang="es"/>
              <a:t>aws --profile myadmin guardduty list-invitations</a:t>
            </a:r>
            <a:endParaRPr/>
          </a:p>
          <a:p>
            <a:pPr indent="0" lvl="0" marL="0" rtl="0" algn="l">
              <a:spcBef>
                <a:spcPts val="0"/>
              </a:spcBef>
              <a:spcAft>
                <a:spcPts val="0"/>
              </a:spcAft>
              <a:buNone/>
            </a:pPr>
            <a:r>
              <a:rPr lang="es"/>
              <a:t>aws </a:t>
            </a:r>
            <a:r>
              <a:rPr lang="es">
                <a:solidFill>
                  <a:schemeClr val="dk1"/>
                </a:solidFill>
              </a:rPr>
              <a:t>--profile myadmin </a:t>
            </a:r>
            <a:r>
              <a:rPr lang="es"/>
              <a:t>guardduty list-detectors </a:t>
            </a:r>
            <a:endParaRPr/>
          </a:p>
          <a:p>
            <a:pPr indent="0" lvl="0" marL="0" rtl="0" algn="l">
              <a:spcBef>
                <a:spcPts val="0"/>
              </a:spcBef>
              <a:spcAft>
                <a:spcPts val="0"/>
              </a:spcAft>
              <a:buNone/>
            </a:pPr>
            <a:r>
              <a:rPr lang="es"/>
              <a:t>aws </a:t>
            </a:r>
            <a:r>
              <a:rPr lang="es">
                <a:solidFill>
                  <a:schemeClr val="dk1"/>
                </a:solidFill>
              </a:rPr>
              <a:t>--profile myadmin </a:t>
            </a:r>
            <a:r>
              <a:rPr lang="es"/>
              <a:t>guardduty get-detector --detector-id fcc52b641c9d11a1aaef330e05c86de9</a:t>
            </a:r>
            <a:endParaRPr/>
          </a:p>
          <a:p>
            <a:pPr indent="0" lvl="0" marL="0" rtl="0" algn="l">
              <a:spcBef>
                <a:spcPts val="0"/>
              </a:spcBef>
              <a:spcAft>
                <a:spcPts val="0"/>
              </a:spcAft>
              <a:buNone/>
            </a:pPr>
            <a:r>
              <a:rPr lang="es"/>
              <a:t>aws --profile myadmin guardduty list-findings --detector-id fcc52b641c9d11a1aaef330e05c86de9</a:t>
            </a:r>
            <a:endParaRPr/>
          </a:p>
          <a:p>
            <a:pPr indent="0" lvl="0" marL="0" rtl="0" algn="l">
              <a:spcBef>
                <a:spcPts val="0"/>
              </a:spcBef>
              <a:spcAft>
                <a:spcPts val="0"/>
              </a:spcAft>
              <a:buNone/>
            </a:pPr>
            <a:r>
              <a:rPr lang="es"/>
              <a:t>aws --profile myadmin guardduty get-findings --detector-id fcc52b641c9d11a1aaef330e05c86de9 --finding-ids a6c52b66f8812388d249aaf01a8053cd</a:t>
            </a:r>
            <a:endParaRPr/>
          </a:p>
          <a:p>
            <a:pPr indent="0" lvl="0" marL="0" rtl="0" algn="l">
              <a:spcBef>
                <a:spcPts val="0"/>
              </a:spcBef>
              <a:spcAft>
                <a:spcPts val="0"/>
              </a:spcAft>
              <a:buNone/>
            </a:pPr>
            <a:r>
              <a:rPr lang="es"/>
              <a:t>aws --profile myadmin guardduty list-ip-sets --detector-id fcc52b641c9d11a1aaef330e05c86de9</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af12eda3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af12eda3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af12eda3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af12eda3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1pPr>
            <a:lvl2pPr lvl="1"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2pPr>
            <a:lvl3pPr lvl="2"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3pPr>
            <a:lvl4pPr lvl="3"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4pPr>
            <a:lvl5pPr lvl="4"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5pPr>
            <a:lvl6pPr lvl="5"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6pPr>
            <a:lvl7pPr lvl="6"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7pPr>
            <a:lvl8pPr lvl="7"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8pPr>
            <a:lvl9pPr lvl="8" algn="ctr">
              <a:spcBef>
                <a:spcPts val="0"/>
              </a:spcBef>
              <a:spcAft>
                <a:spcPts val="0"/>
              </a:spcAft>
              <a:buSzPts val="5200"/>
              <a:buFont typeface="Roboto Mono SemiBold"/>
              <a:buNone/>
              <a:defRPr sz="5200">
                <a:latin typeface="Roboto Mono SemiBold"/>
                <a:ea typeface="Roboto Mono SemiBold"/>
                <a:cs typeface="Roboto Mono SemiBold"/>
                <a:sym typeface="Roboto Mono SemiBold"/>
              </a:defRPr>
            </a:lvl9pPr>
          </a:lstStyle>
          <a:p/>
        </p:txBody>
      </p:sp>
      <p:sp>
        <p:nvSpPr>
          <p:cNvPr id="13" name="Google Shape;13;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Roboto Mono Medium"/>
              <a:buNone/>
              <a:defRPr sz="3600">
                <a:latin typeface="Roboto Mono Medium"/>
                <a:ea typeface="Roboto Mono Medium"/>
                <a:cs typeface="Roboto Mono Medium"/>
                <a:sym typeface="Roboto Mono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Mono Medium"/>
              <a:buNone/>
              <a:defRPr>
                <a:latin typeface="Roboto Mono Medium"/>
                <a:ea typeface="Roboto Mono Medium"/>
                <a:cs typeface="Roboto Mono Medium"/>
                <a:sym typeface="Roboto Mono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Mono"/>
              <a:buChar char="●"/>
              <a:defRPr>
                <a:latin typeface="Roboto Mono"/>
                <a:ea typeface="Roboto Mono"/>
                <a:cs typeface="Roboto Mono"/>
                <a:sym typeface="Roboto Mono"/>
              </a:defRPr>
            </a:lvl1pPr>
            <a:lvl2pPr indent="-317500" lvl="1" marL="914400">
              <a:spcBef>
                <a:spcPts val="0"/>
              </a:spcBef>
              <a:spcAft>
                <a:spcPts val="0"/>
              </a:spcAft>
              <a:buSzPts val="1400"/>
              <a:buFont typeface="Roboto Mono"/>
              <a:buChar char="○"/>
              <a:defRPr>
                <a:latin typeface="Roboto Mono"/>
                <a:ea typeface="Roboto Mono"/>
                <a:cs typeface="Roboto Mono"/>
                <a:sym typeface="Roboto Mono"/>
              </a:defRPr>
            </a:lvl2pPr>
            <a:lvl3pPr indent="-317500" lvl="2" marL="1371600">
              <a:spcBef>
                <a:spcPts val="0"/>
              </a:spcBef>
              <a:spcAft>
                <a:spcPts val="0"/>
              </a:spcAft>
              <a:buSzPts val="1400"/>
              <a:buFont typeface="Roboto Mono"/>
              <a:buChar char="■"/>
              <a:defRPr>
                <a:latin typeface="Roboto Mono"/>
                <a:ea typeface="Roboto Mono"/>
                <a:cs typeface="Roboto Mono"/>
                <a:sym typeface="Roboto Mono"/>
              </a:defRPr>
            </a:lvl3pPr>
            <a:lvl4pPr indent="-317500" lvl="3" marL="1828800">
              <a:spcBef>
                <a:spcPts val="0"/>
              </a:spcBef>
              <a:spcAft>
                <a:spcPts val="0"/>
              </a:spcAft>
              <a:buSzPts val="1400"/>
              <a:buFont typeface="Roboto Mono"/>
              <a:buChar char="●"/>
              <a:defRPr>
                <a:latin typeface="Roboto Mono"/>
                <a:ea typeface="Roboto Mono"/>
                <a:cs typeface="Roboto Mono"/>
                <a:sym typeface="Roboto Mono"/>
              </a:defRPr>
            </a:lvl4pPr>
            <a:lvl5pPr indent="-317500" lvl="4" marL="2286000">
              <a:spcBef>
                <a:spcPts val="0"/>
              </a:spcBef>
              <a:spcAft>
                <a:spcPts val="0"/>
              </a:spcAft>
              <a:buSzPts val="1400"/>
              <a:buFont typeface="Roboto Mono"/>
              <a:buChar char="○"/>
              <a:defRPr>
                <a:latin typeface="Roboto Mono"/>
                <a:ea typeface="Roboto Mono"/>
                <a:cs typeface="Roboto Mono"/>
                <a:sym typeface="Roboto Mono"/>
              </a:defRPr>
            </a:lvl5pPr>
            <a:lvl6pPr indent="-317500" lvl="5" marL="2743200">
              <a:spcBef>
                <a:spcPts val="0"/>
              </a:spcBef>
              <a:spcAft>
                <a:spcPts val="0"/>
              </a:spcAft>
              <a:buSzPts val="1400"/>
              <a:buFont typeface="Roboto Mono"/>
              <a:buChar char="■"/>
              <a:defRPr>
                <a:latin typeface="Roboto Mono"/>
                <a:ea typeface="Roboto Mono"/>
                <a:cs typeface="Roboto Mono"/>
                <a:sym typeface="Roboto Mono"/>
              </a:defRPr>
            </a:lvl6pPr>
            <a:lvl7pPr indent="-317500" lvl="6" marL="3200400">
              <a:spcBef>
                <a:spcPts val="0"/>
              </a:spcBef>
              <a:spcAft>
                <a:spcPts val="0"/>
              </a:spcAft>
              <a:buSzPts val="1400"/>
              <a:buFont typeface="Roboto Mono"/>
              <a:buChar char="●"/>
              <a:defRPr>
                <a:latin typeface="Roboto Mono"/>
                <a:ea typeface="Roboto Mono"/>
                <a:cs typeface="Roboto Mono"/>
                <a:sym typeface="Roboto Mono"/>
              </a:defRPr>
            </a:lvl7pPr>
            <a:lvl8pPr indent="-317500" lvl="7" marL="3657600">
              <a:spcBef>
                <a:spcPts val="0"/>
              </a:spcBef>
              <a:spcAft>
                <a:spcPts val="0"/>
              </a:spcAft>
              <a:buSzPts val="1400"/>
              <a:buFont typeface="Roboto Mono"/>
              <a:buChar char="○"/>
              <a:defRPr>
                <a:latin typeface="Roboto Mono"/>
                <a:ea typeface="Roboto Mono"/>
                <a:cs typeface="Roboto Mono"/>
                <a:sym typeface="Roboto Mono"/>
              </a:defRPr>
            </a:lvl8pPr>
            <a:lvl9pPr indent="-317500" lvl="8" marL="4114800">
              <a:spcBef>
                <a:spcPts val="0"/>
              </a:spcBef>
              <a:spcAft>
                <a:spcPts val="0"/>
              </a:spcAft>
              <a:buSzPts val="1400"/>
              <a:buFont typeface="Roboto Mono"/>
              <a:buChar char="■"/>
              <a:defRPr>
                <a:latin typeface="Roboto Mono"/>
                <a:ea typeface="Roboto Mono"/>
                <a:cs typeface="Roboto Mono"/>
                <a:sym typeface="Roboto Mono"/>
              </a:defRPr>
            </a:lvl9pPr>
          </a:lstStyle>
          <a:p/>
        </p:txBody>
      </p:sp>
      <p:sp>
        <p:nvSpPr>
          <p:cNvPr id="21" name="Google Shape;21;p4"/>
          <p:cNvSpPr txBox="1"/>
          <p:nvPr>
            <p:ph idx="12" type="sldNum"/>
          </p:nvPr>
        </p:nvSpPr>
        <p:spPr>
          <a:xfrm>
            <a:off x="8534733" y="514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atin typeface="Roboto Mono"/>
                <a:ea typeface="Roboto Mono"/>
                <a:cs typeface="Roboto Mono"/>
                <a:sym typeface="Roboto Mono"/>
              </a:defRPr>
            </a:lvl1pPr>
            <a:lvl2pPr lvl="1">
              <a:spcBef>
                <a:spcPts val="0"/>
              </a:spcBef>
              <a:spcAft>
                <a:spcPts val="0"/>
              </a:spcAft>
              <a:buSzPts val="2800"/>
              <a:buNone/>
              <a:defRPr>
                <a:latin typeface="Roboto Mono"/>
                <a:ea typeface="Roboto Mono"/>
                <a:cs typeface="Roboto Mono"/>
                <a:sym typeface="Roboto Mono"/>
              </a:defRPr>
            </a:lvl2pPr>
            <a:lvl3pPr lvl="2">
              <a:spcBef>
                <a:spcPts val="0"/>
              </a:spcBef>
              <a:spcAft>
                <a:spcPts val="0"/>
              </a:spcAft>
              <a:buSzPts val="2800"/>
              <a:buNone/>
              <a:defRPr>
                <a:latin typeface="Roboto Mono"/>
                <a:ea typeface="Roboto Mono"/>
                <a:cs typeface="Roboto Mono"/>
                <a:sym typeface="Roboto Mono"/>
              </a:defRPr>
            </a:lvl3pPr>
            <a:lvl4pPr lvl="3">
              <a:spcBef>
                <a:spcPts val="0"/>
              </a:spcBef>
              <a:spcAft>
                <a:spcPts val="0"/>
              </a:spcAft>
              <a:buSzPts val="2800"/>
              <a:buNone/>
              <a:defRPr>
                <a:latin typeface="Roboto Mono"/>
                <a:ea typeface="Roboto Mono"/>
                <a:cs typeface="Roboto Mono"/>
                <a:sym typeface="Roboto Mono"/>
              </a:defRPr>
            </a:lvl4pPr>
            <a:lvl5pPr lvl="4">
              <a:spcBef>
                <a:spcPts val="0"/>
              </a:spcBef>
              <a:spcAft>
                <a:spcPts val="0"/>
              </a:spcAft>
              <a:buSzPts val="2800"/>
              <a:buNone/>
              <a:defRPr>
                <a:latin typeface="Roboto Mono"/>
                <a:ea typeface="Roboto Mono"/>
                <a:cs typeface="Roboto Mono"/>
                <a:sym typeface="Roboto Mono"/>
              </a:defRPr>
            </a:lvl5pPr>
            <a:lvl6pPr lvl="5">
              <a:spcBef>
                <a:spcPts val="0"/>
              </a:spcBef>
              <a:spcAft>
                <a:spcPts val="0"/>
              </a:spcAft>
              <a:buSzPts val="2800"/>
              <a:buNone/>
              <a:defRPr>
                <a:latin typeface="Roboto Mono"/>
                <a:ea typeface="Roboto Mono"/>
                <a:cs typeface="Roboto Mono"/>
                <a:sym typeface="Roboto Mono"/>
              </a:defRPr>
            </a:lvl6pPr>
            <a:lvl7pPr lvl="6">
              <a:spcBef>
                <a:spcPts val="0"/>
              </a:spcBef>
              <a:spcAft>
                <a:spcPts val="0"/>
              </a:spcAft>
              <a:buSzPts val="2800"/>
              <a:buNone/>
              <a:defRPr>
                <a:latin typeface="Roboto Mono"/>
                <a:ea typeface="Roboto Mono"/>
                <a:cs typeface="Roboto Mono"/>
                <a:sym typeface="Roboto Mono"/>
              </a:defRPr>
            </a:lvl7pPr>
            <a:lvl8pPr lvl="7">
              <a:spcBef>
                <a:spcPts val="0"/>
              </a:spcBef>
              <a:spcAft>
                <a:spcPts val="0"/>
              </a:spcAft>
              <a:buSzPts val="2800"/>
              <a:buNone/>
              <a:defRPr>
                <a:latin typeface="Roboto Mono"/>
                <a:ea typeface="Roboto Mono"/>
                <a:cs typeface="Roboto Mono"/>
                <a:sym typeface="Roboto Mono"/>
              </a:defRPr>
            </a:lvl8pPr>
            <a:lvl9pPr lvl="8">
              <a:spcBef>
                <a:spcPts val="0"/>
              </a:spcBef>
              <a:spcAft>
                <a:spcPts val="0"/>
              </a:spcAft>
              <a:buSzPts val="2800"/>
              <a:buNone/>
              <a:defRPr>
                <a:latin typeface="Roboto Mono"/>
                <a:ea typeface="Roboto Mono"/>
                <a:cs typeface="Roboto Mono"/>
                <a:sym typeface="Roboto Mono"/>
              </a:defRPr>
            </a:lvl9pPr>
          </a:lstStyle>
          <a:p/>
        </p:txBody>
      </p:sp>
      <p:sp>
        <p:nvSpPr>
          <p:cNvPr id="24" name="Google Shape;24;p5"/>
          <p:cNvSpPr txBox="1"/>
          <p:nvPr/>
        </p:nvSpPr>
        <p:spPr>
          <a:xfrm>
            <a:off x="539525" y="1654550"/>
            <a:ext cx="8012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a:solidFill>
                  <a:schemeClr val="lt2"/>
                </a:solidFill>
                <a:latin typeface="Roboto Mono"/>
                <a:ea typeface="Roboto Mono"/>
                <a:cs typeface="Roboto Mono"/>
                <a:sym typeface="Roboto Mono"/>
              </a:rPr>
              <a:t>Lalalalalalalala</a:t>
            </a:r>
            <a:endParaRPr>
              <a:solidFill>
                <a:schemeClr val="lt2"/>
              </a:solidFill>
              <a:latin typeface="Roboto Mono"/>
              <a:ea typeface="Roboto Mono"/>
              <a:cs typeface="Roboto Mono"/>
              <a:sym typeface="Roboto Mono"/>
            </a:endParaRPr>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image" Target="/ppt/media/image2.png" Id="rId1" /><Relationship Type="http://schemas.openxmlformats.org/officeDocument/2006/relationships/image" Target="/ppt/media/image8.png" Id="rId2" /><Relationship Type="http://schemas.openxmlformats.org/officeDocument/2006/relationships/slideLayout" Target="/ppt/slideLayouts/slideLayout1.xml" Id="rId3" /><Relationship Type="http://schemas.openxmlformats.org/officeDocument/2006/relationships/slideLayout" Target="/ppt/slideLayouts/slideLayout2.xml" Id="rId4" /><Relationship Type="http://schemas.openxmlformats.org/officeDocument/2006/relationships/slideLayout" Target="/ppt/slideLayouts/slideLayout3.xml" Id="rId5" /><Relationship Type="http://schemas.openxmlformats.org/officeDocument/2006/relationships/slideLayout" Target="/ppt/slideLayouts/slideLayout4.xml" Id="rId6" /><Relationship Type="http://schemas.openxmlformats.org/officeDocument/2006/relationships/theme" Target="/ppt/theme/theme2.xml" Id="rId7" /></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Medium"/>
              <a:buNone/>
              <a:defRPr sz="2800">
                <a:solidFill>
                  <a:schemeClr val="dk1"/>
                </a:solidFill>
                <a:latin typeface="Roboto Mono Medium"/>
                <a:ea typeface="Roboto Mono Medium"/>
                <a:cs typeface="Roboto Mono Medium"/>
                <a:sym typeface="Roboto Mon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Mono"/>
              <a:buChar char="●"/>
              <a:defRPr sz="1800">
                <a:solidFill>
                  <a:schemeClr val="lt2"/>
                </a:solidFill>
                <a:latin typeface="Roboto Mono"/>
                <a:ea typeface="Roboto Mono"/>
                <a:cs typeface="Roboto Mono"/>
                <a:sym typeface="Roboto Mono"/>
              </a:defRPr>
            </a:lvl1pPr>
            <a:lvl2pPr indent="-317500" lvl="1" marL="914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2pPr>
            <a:lvl3pPr indent="-317500" lvl="2" marL="1371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3pPr>
            <a:lvl4pPr indent="-317500" lvl="3" marL="1828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4pPr>
            <a:lvl5pPr indent="-317500" lvl="4" marL="22860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5pPr>
            <a:lvl6pPr indent="-317500" lvl="5" marL="27432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6pPr>
            <a:lvl7pPr indent="-317500" lvl="6" marL="32004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7pPr>
            <a:lvl8pPr indent="-317500" lvl="7" marL="36576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8pPr>
            <a:lvl9pPr indent="-317500" lvl="8" marL="4114800">
              <a:lnSpc>
                <a:spcPct val="115000"/>
              </a:lnSpc>
              <a:spcBef>
                <a:spcPts val="0"/>
              </a:spcBef>
              <a:spcAft>
                <a:spcPts val="0"/>
              </a:spcAft>
              <a:buClr>
                <a:schemeClr val="lt2"/>
              </a:buClr>
              <a:buSzPts val="1400"/>
              <a:buFont typeface="Roboto Mono"/>
              <a:buChar char="■"/>
              <a:defRPr>
                <a:solidFill>
                  <a:schemeClr val="lt2"/>
                </a:solidFill>
                <a:latin typeface="Roboto Mono"/>
                <a:ea typeface="Roboto Mono"/>
                <a:cs typeface="Roboto Mono"/>
                <a:sym typeface="Roboto Mono"/>
              </a:defRPr>
            </a:lvl9pPr>
          </a:lstStyle>
          <a:p/>
        </p:txBody>
      </p:sp>
      <p:sp>
        <p:nvSpPr>
          <p:cNvPr id="8" name="Google Shape;8;p1"/>
          <p:cNvSpPr txBox="1"/>
          <p:nvPr>
            <p:ph idx="12" type="sldNum"/>
          </p:nvPr>
        </p:nvSpPr>
        <p:spPr>
          <a:xfrm>
            <a:off x="8534733" y="514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pic>
        <p:nvPicPr>
          <p:cNvPr id="9" name="Google Shape;9;p1"/>
          <p:cNvPicPr preferRelativeResize="0"/>
          <p:nvPr/>
        </p:nvPicPr>
        <p:blipFill>
          <a:blip r:embed="rId1">
            <a:alphaModFix/>
          </a:blip>
          <a:stretch>
            <a:fillRect/>
          </a:stretch>
        </p:blipFill>
        <p:spPr>
          <a:xfrm>
            <a:off x="8033125" y="4032625"/>
            <a:ext cx="1110876" cy="1110876"/>
          </a:xfrm>
          <a:prstGeom prst="rect">
            <a:avLst/>
          </a:prstGeom>
          <a:noFill/>
          <a:ln>
            <a:noFill/>
          </a:ln>
        </p:spPr>
      </p:pic>
      <p:pic>
        <p:nvPicPr>
          <p:cNvPr id="10" name="Google Shape;10;p1"/>
          <p:cNvPicPr preferRelativeResize="0"/>
          <p:nvPr/>
        </p:nvPicPr>
        <p:blipFill>
          <a:blip r:embed="rId2">
            <a:alphaModFix/>
          </a:blip>
          <a:stretch>
            <a:fillRect/>
          </a:stretch>
        </p:blipFill>
        <p:spPr>
          <a:xfrm>
            <a:off x="0" y="4084300"/>
            <a:ext cx="1007524" cy="10075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notesSlide" Target="/ppt/notesSlides/notesSlide1.xml" Id="rId2" /><Relationship Type="http://schemas.openxmlformats.org/officeDocument/2006/relationships/image" Target="/ppt/media/image2.png" Id="rId3" /></Relationships>
</file>

<file path=ppt/slides/_rels/slide10.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0.xml" Id="rId2" /><Relationship Type="http://schemas.openxmlformats.org/officeDocument/2006/relationships/image" Target="/ppt/media/image4.png" Id="rId4" /><Relationship Type="http://schemas.openxmlformats.org/officeDocument/2006/relationships/hyperlink" Target="https://docs.aws.amazon.com/guardduty/latest/ug/guardduty_finding-types-s3.html#pentest-s3-kalilinux" TargetMode="External"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11.xml" Id="rId2" /><Relationship Type="http://schemas.openxmlformats.org/officeDocument/2006/relationships/image" Target="/ppt/media/image7.png" Id="rId3" /><Relationship Type="http://schemas.openxmlformats.org/officeDocument/2006/relationships/image" Target="/ppt/media/image5.png" Id="rId4" /></Relationships>
</file>

<file path=ppt/slides/_rels/slide2.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2.xml" Id="rId2" /><Relationship Type="http://schemas.openxmlformats.org/officeDocument/2006/relationships/hyperlink" Target="https://aws.amazon.com/guardduty/features/" TargetMode="External" Id="rId3" /><Relationship Type="http://schemas.openxmlformats.org/officeDocument/2006/relationships/hyperlink" Target="https://aws.amazon.com/guardduty/features/" TargetMode="External" Id="rId4"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3.xml" Id="rId2" /><Relationship Type="http://schemas.openxmlformats.org/officeDocument/2006/relationships/hyperlink" Target="https://aws.amazon.com/guardduty/features/" TargetMode="External" Id="rId3" /></Relationships>
</file>

<file path=ppt/slides/_rels/slide4.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4.xml" Id="rId2" /><Relationship Type="http://schemas.openxmlformats.org/officeDocument/2006/relationships/image" Target="/ppt/media/image6.png" Id="rId4" /><Relationship Type="http://schemas.openxmlformats.org/officeDocument/2006/relationships/hyperlink" Target="https://docs.aws.amazon.com/guardduty/latest/ug/guardduty_finding-types-active.html" TargetMode="External" Id="rId3" /><Relationship Type="http://schemas.openxmlformats.org/officeDocument/2006/relationships/hyperlink" Target="https://docs.aws.amazon.com/guardduty/latest/ug/guardduty_findings-summary.html" TargetMode="External" Id="rId5" /></Relationships>
</file>

<file path=ppt/slides/_rels/slide5.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5.xml" Id="rId2" /><Relationship Type="http://schemas.openxmlformats.org/officeDocument/2006/relationships/image" Target="/ppt/media/image3.png" Id="rId3" /></Relationships>
</file>

<file path=ppt/slides/_rels/slide6.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6.xm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7.xm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8.xml"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notesSlide" Target="/ppt/notesSlides/notesSlide9.xml" Id="rId2" /><Relationship Type="http://schemas.openxmlformats.org/officeDocument/2006/relationships/hyperlink" Target="https://docs.aws.amazon.com/guardduty/latest/ug/guardduty_upload-lists.html" TargetMode="External" Id="rId3" /><Relationship Type="http://schemas.openxmlformats.org/officeDocument/2006/relationships/hyperlink" Target="https://docs.aws.amazon.com/guardduty/latest/ug/guardduty_upload-lists.html" TargetMode="External" Id="rId4" /><Relationship Type="http://schemas.openxmlformats.org/officeDocument/2006/relationships/hyperlink" Target="https://docs.aws.amazon.com/guardduty/latest/ug/guardduty_filter-findings.html" TargetMode="External" Id="rId5" /><Relationship Type="http://schemas.openxmlformats.org/officeDocument/2006/relationships/hyperlink" Target="https://docs.aws.amazon.com/guardduty/latest/ug/guardduty_filter-findings.html" TargetMode="External" Id="rId6" /></Relationships>
</file>

<file path=ppt/slides/slide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ctrTitle"/>
          </p:nvPr>
        </p:nvSpPr>
        <p:spPr>
          <a:xfrm>
            <a:off x="3598350" y="9715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s" sz="3850"/>
              <a:t>GuardDuty</a:t>
            </a:r>
            <a:endParaRPr sz="3850"/>
          </a:p>
        </p:txBody>
      </p:sp>
      <p:pic>
        <p:nvPicPr>
          <p:cNvPr id="30" name="Google Shape;30;p6"/>
          <p:cNvPicPr preferRelativeResize="0"/>
          <p:nvPr/>
        </p:nvPicPr>
        <p:blipFill>
          <a:blip r:embed="rId3">
            <a:alphaModFix/>
          </a:blip>
          <a:stretch>
            <a:fillRect/>
          </a:stretch>
        </p:blipFill>
        <p:spPr>
          <a:xfrm>
            <a:off x="-155150" y="458550"/>
            <a:ext cx="4226401" cy="4226401"/>
          </a:xfrm>
          <a:prstGeom prst="rect">
            <a:avLst/>
          </a:prstGeom>
          <a:noFill/>
          <a:ln>
            <a:noFill/>
          </a:ln>
        </p:spPr>
      </p:pic>
      <p:sp>
        <p:nvSpPr>
          <p:cNvPr id="31" name="Google Shape;31;p6"/>
          <p:cNvSpPr txBox="1"/>
          <p:nvPr>
            <p:ph type="ctrTitle"/>
          </p:nvPr>
        </p:nvSpPr>
        <p:spPr>
          <a:xfrm>
            <a:off x="3598350" y="1912975"/>
            <a:ext cx="5462400" cy="169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t/>
            </a:r>
            <a:endParaRPr sz="3780">
              <a:solidFill>
                <a:srgbClr val="72110C"/>
              </a:solidFill>
            </a:endParaRPr>
          </a:p>
          <a:p>
            <a:pPr marL="0" lvl="0" indent="0" algn="ctr" rtl="0">
              <a:spcBef>
                <a:spcPts val="0"/>
              </a:spcBef>
              <a:spcAft>
                <a:spcPts val="0"/>
              </a:spcAft>
              <a:buSzPts val="990"/>
              <a:buNone/>
            </a:pPr>
            <a:r>
              <a:rPr lang="es" sz="2670">
                <a:solidFill>
                  <a:srgbClr val="72110C"/>
                </a:solidFill>
              </a:rPr>
              <a:t>HackTricks Training</a:t>
            </a:r>
            <a:endParaRPr sz="2670">
              <a:solidFill>
                <a:srgbClr val="72110C"/>
              </a:solidFill>
            </a:endParaRPr>
          </a:p>
        </p:txBody>
      </p:sp>
      <p:sp xmlns:a="http://schemas.openxmlformats.org/drawingml/2006/main" xmlns:p="http://schemas.openxmlformats.org/presentationml/2006/main">
        <p:nvSpPr>
          <p:cNvPr id="32"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0.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GuardDuty Bypass - Specific Alerts - Pentest Findings</a:t>
            </a:r>
            <a:endParaRPr>
              <a:latin typeface="Raleway ExtraBold"/>
              <a:ea typeface="Raleway ExtraBold"/>
              <a:cs typeface="Raleway ExtraBold"/>
              <a:sym typeface="Raleway ExtraBold"/>
            </a:endParaRPr>
          </a:p>
        </p:txBody>
      </p:sp>
      <p:sp>
        <p:nvSpPr>
          <p:cNvPr id="106" name="Google Shape;106;p15"/>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107" name="Google Shape;107;p15"/>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8" name="Google Shape;108;p15"/>
          <p:cNvSpPr txBox="1"/>
          <p:nvPr/>
        </p:nvSpPr>
        <p:spPr>
          <a:xfrm>
            <a:off x="344550" y="3266163"/>
            <a:ext cx="81705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300">
                <a:solidFill>
                  <a:schemeClr val="lt2"/>
                </a:solidFill>
                <a:latin typeface="Roboto Mono"/>
                <a:ea typeface="Roboto Mono"/>
                <a:cs typeface="Roboto Mono"/>
                <a:sym typeface="Roboto Mono"/>
              </a:rPr>
              <a:t>From </a:t>
            </a:r>
            <a:r>
              <a:rPr lang="es" sz="1300" u="sng">
                <a:solidFill>
                  <a:schemeClr val="accent4"/>
                </a:solidFill>
                <a:latin typeface="Roboto Mono"/>
                <a:ea typeface="Roboto Mono"/>
                <a:cs typeface="Roboto Mono"/>
                <a:sym typeface="Roboto Mono"/>
                <a:hlinkClick r:id="rId3">
                  <a:extLst>
                    <a:ext uri="{A12FA001-AC4F-418D-AE19-62706E023703}">
                      <ahyp:hlinkClr val="tx"/>
                    </a:ext>
                  </a:extLst>
                </a:hlinkClick>
              </a:rPr>
              <a:t>https://docs.aws.amazon.com/guardduty/latest/ug/guardduty_finding-types-s3.html#pentest-s3-kalilinux</a:t>
            </a:r>
            <a:endParaRPr sz="1300">
              <a:solidFill>
                <a:schemeClr val="accent4"/>
              </a:solidFill>
              <a:latin typeface="Roboto Mono"/>
              <a:ea typeface="Roboto Mono"/>
              <a:cs typeface="Roboto Mono"/>
              <a:sym typeface="Roboto Mono"/>
            </a:endParaRPr>
          </a:p>
        </p:txBody>
      </p:sp>
      <p:pic>
        <p:nvPicPr>
          <p:cNvPr id="109" name="Google Shape;109;p15"/>
          <p:cNvPicPr preferRelativeResize="0"/>
          <p:nvPr/>
        </p:nvPicPr>
        <p:blipFill>
          <a:blip r:embed="rId4">
            <a:alphaModFix/>
          </a:blip>
          <a:stretch>
            <a:fillRect/>
          </a:stretch>
        </p:blipFill>
        <p:spPr>
          <a:xfrm>
            <a:off x="1119600" y="1575225"/>
            <a:ext cx="6620401" cy="1281025"/>
          </a:xfrm>
          <a:prstGeom prst="rect">
            <a:avLst/>
          </a:prstGeom>
          <a:noFill/>
          <a:ln>
            <a:noFill/>
          </a:ln>
        </p:spPr>
      </p:pic>
      <p:sp xmlns:a="http://schemas.openxmlformats.org/drawingml/2006/main" xmlns:p="http://schemas.openxmlformats.org/presentationml/2006/main">
        <p:nvSpPr>
          <p:cNvPr id="11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11.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311700" y="457900"/>
            <a:ext cx="8654700" cy="55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GuardDuty Bypass - Specific Alerts - EC2 Exfil Findings</a:t>
            </a:r>
            <a:endParaRPr>
              <a:latin typeface="Raleway ExtraBold"/>
              <a:ea typeface="Raleway ExtraBold"/>
              <a:cs typeface="Raleway ExtraBold"/>
              <a:sym typeface="Raleway ExtraBold"/>
            </a:endParaRPr>
          </a:p>
        </p:txBody>
      </p:sp>
      <p:sp>
        <p:nvSpPr>
          <p:cNvPr id="115" name="Google Shape;115;p16"/>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116" name="Google Shape;116;p16"/>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17" name="Google Shape;117;p16"/>
          <p:cNvSpPr txBox="1"/>
          <p:nvPr/>
        </p:nvSpPr>
        <p:spPr>
          <a:xfrm>
            <a:off x="344550" y="1041825"/>
            <a:ext cx="8170500" cy="384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p:txBody>
      </p:sp>
      <p:pic>
        <p:nvPicPr>
          <p:cNvPr id="118" name="Google Shape;118;p16"/>
          <p:cNvPicPr preferRelativeResize="0"/>
          <p:nvPr/>
        </p:nvPicPr>
        <p:blipFill>
          <a:blip r:embed="rId3">
            <a:alphaModFix/>
          </a:blip>
          <a:stretch>
            <a:fillRect/>
          </a:stretch>
        </p:blipFill>
        <p:spPr>
          <a:xfrm>
            <a:off x="4031550" y="2677500"/>
            <a:ext cx="4934850" cy="1436375"/>
          </a:xfrm>
          <a:prstGeom prst="rect">
            <a:avLst/>
          </a:prstGeom>
          <a:noFill/>
          <a:ln>
            <a:noFill/>
          </a:ln>
        </p:spPr>
      </p:pic>
      <p:pic>
        <p:nvPicPr>
          <p:cNvPr id="119" name="Google Shape;119;p16"/>
          <p:cNvPicPr preferRelativeResize="0"/>
          <p:nvPr/>
        </p:nvPicPr>
        <p:blipFill>
          <a:blip r:embed="rId4">
            <a:alphaModFix/>
          </a:blip>
          <a:stretch>
            <a:fillRect/>
          </a:stretch>
        </p:blipFill>
        <p:spPr>
          <a:xfrm>
            <a:off x="178025" y="1175450"/>
            <a:ext cx="4877299" cy="1383625"/>
          </a:xfrm>
          <a:prstGeom prst="rect">
            <a:avLst/>
          </a:prstGeom>
          <a:noFill/>
          <a:ln>
            <a:noFill/>
          </a:ln>
        </p:spPr>
      </p:pic>
      <p:sp>
        <p:nvSpPr>
          <p:cNvPr id="120" name="Google Shape;120;p16"/>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121"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2.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Basic Information</a:t>
            </a:r>
            <a:endParaRPr>
              <a:latin typeface="Raleway ExtraBold"/>
              <a:ea typeface="Raleway ExtraBold"/>
              <a:cs typeface="Raleway ExtraBold"/>
              <a:sym typeface="Raleway ExtraBold"/>
            </a:endParaRPr>
          </a:p>
        </p:txBody>
      </p:sp>
      <p:sp>
        <p:nvSpPr>
          <p:cNvPr id="37" name="Google Shape;37;p7"/>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38" name="Google Shape;38;p7"/>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39" name="Google Shape;39;p7"/>
          <p:cNvSpPr txBox="1"/>
          <p:nvPr/>
        </p:nvSpPr>
        <p:spPr>
          <a:xfrm>
            <a:off x="344550" y="1041825"/>
            <a:ext cx="8170500" cy="236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According to the</a:t>
            </a:r>
            <a:r>
              <a:rPr lang="es" sz="1100">
                <a:solidFill>
                  <a:schemeClr val="lt2"/>
                </a:solidFill>
                <a:uFill>
                  <a:noFill/>
                </a:uFill>
                <a:latin typeface="Roboto Mono"/>
                <a:ea typeface="Roboto Mono"/>
                <a:cs typeface="Roboto Mono"/>
                <a:sym typeface="Roboto Mono"/>
                <a:hlinkClick r:id="rId3">
                  <a:extLst>
                    <a:ext uri="{A12FA001-AC4F-418D-AE19-62706E023703}">
                      <ahyp:hlinkClr val="tx"/>
                    </a:ext>
                  </a:extLst>
                </a:hlinkClick>
              </a:rPr>
              <a:t> </a:t>
            </a:r>
            <a:r>
              <a:rPr lang="es" sz="1100" u="sng">
                <a:solidFill>
                  <a:schemeClr val="accent4"/>
                </a:solidFill>
                <a:latin typeface="Roboto Mono"/>
                <a:ea typeface="Roboto Mono"/>
                <a:cs typeface="Roboto Mono"/>
                <a:sym typeface="Roboto Mono"/>
                <a:hlinkClick r:id="rId4">
                  <a:extLst>
                    <a:ext uri="{A12FA001-AC4F-418D-AE19-62706E023703}">
                      <ahyp:hlinkClr val="tx"/>
                    </a:ext>
                  </a:extLst>
                </a:hlinkClick>
              </a:rPr>
              <a:t>docs</a:t>
            </a:r>
            <a:r>
              <a:rPr lang="es" sz="1100">
                <a:solidFill>
                  <a:schemeClr val="lt2"/>
                </a:solidFill>
                <a:latin typeface="Roboto Mono"/>
                <a:ea typeface="Roboto Mono"/>
                <a:cs typeface="Roboto Mono"/>
                <a:sym typeface="Roboto Mono"/>
              </a:rPr>
              <a:t>: </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GuardDuty combines </a:t>
            </a:r>
            <a:r>
              <a:rPr lang="es" sz="1100">
                <a:solidFill>
                  <a:schemeClr val="dk1"/>
                </a:solidFill>
                <a:latin typeface="Roboto Mono"/>
                <a:ea typeface="Roboto Mono"/>
                <a:cs typeface="Roboto Mono"/>
                <a:sym typeface="Roboto Mono"/>
              </a:rPr>
              <a:t>machine learning, anomaly detection, network monitoring, and malicious file discovery</a:t>
            </a:r>
            <a:r>
              <a:rPr lang="es" sz="1100">
                <a:solidFill>
                  <a:schemeClr val="lt2"/>
                </a:solidFill>
                <a:latin typeface="Roboto Mono"/>
                <a:ea typeface="Roboto Mono"/>
                <a:cs typeface="Roboto Mono"/>
                <a:sym typeface="Roboto Mono"/>
              </a:rPr>
              <a:t>, using both AWS and industry-leading third-party sources to help protect workloads and data on AWS. GuardDuty is capable of analyzing tens of billions of events across multiple AWS data sources, such as AWS CloudTrail event logs, Amazon Virtual Private Cloud (VPC) Flow Logs, Amazon Elastic Kubernetes Service (EKS) audit and system-level logs, and DNS query logs.</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Amazon GuardDuty </a:t>
            </a:r>
            <a:r>
              <a:rPr lang="es" sz="1100">
                <a:solidFill>
                  <a:schemeClr val="dk1"/>
                </a:solidFill>
                <a:latin typeface="Roboto Mono"/>
                <a:ea typeface="Roboto Mono"/>
                <a:cs typeface="Roboto Mono"/>
                <a:sym typeface="Roboto Mono"/>
              </a:rPr>
              <a:t>identifies unusual activity</a:t>
            </a:r>
            <a:r>
              <a:rPr lang="es" sz="1100">
                <a:solidFill>
                  <a:schemeClr val="lt2"/>
                </a:solidFill>
                <a:latin typeface="Roboto Mono"/>
                <a:ea typeface="Roboto Mono"/>
                <a:cs typeface="Roboto Mono"/>
                <a:sym typeface="Roboto Mono"/>
              </a:rPr>
              <a:t> within your accounts, analyzes the </a:t>
            </a:r>
            <a:r>
              <a:rPr lang="es" sz="1100">
                <a:solidFill>
                  <a:schemeClr val="dk1"/>
                </a:solidFill>
                <a:latin typeface="Roboto Mono"/>
                <a:ea typeface="Roboto Mono"/>
                <a:cs typeface="Roboto Mono"/>
                <a:sym typeface="Roboto Mono"/>
              </a:rPr>
              <a:t>security relevance</a:t>
            </a:r>
            <a:r>
              <a:rPr lang="es" sz="1100">
                <a:solidFill>
                  <a:schemeClr val="lt2"/>
                </a:solidFill>
                <a:latin typeface="Roboto Mono"/>
                <a:ea typeface="Roboto Mono"/>
                <a:cs typeface="Roboto Mono"/>
                <a:sym typeface="Roboto Mono"/>
              </a:rPr>
              <a:t> of the activity, and gives the context in which it was invoked. This allows a responder to determine if they should spend time on further investigation.</a:t>
            </a:r>
            <a:endParaRPr sz="11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40"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3.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Finding Examples</a:t>
            </a:r>
            <a:endParaRPr>
              <a:latin typeface="Raleway ExtraBold"/>
              <a:ea typeface="Raleway ExtraBold"/>
              <a:cs typeface="Raleway ExtraBold"/>
              <a:sym typeface="Raleway ExtraBold"/>
            </a:endParaRPr>
          </a:p>
        </p:txBody>
      </p:sp>
      <p:sp>
        <p:nvSpPr>
          <p:cNvPr id="45" name="Google Shape;45;p8"/>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46" name="Google Shape;46;p8"/>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47" name="Google Shape;47;p8"/>
          <p:cNvSpPr txBox="1"/>
          <p:nvPr/>
        </p:nvSpPr>
        <p:spPr>
          <a:xfrm>
            <a:off x="344550" y="1041825"/>
            <a:ext cx="8170500" cy="283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From the </a:t>
            </a:r>
            <a:r>
              <a:rPr lang="es" sz="1100" u="sng">
                <a:solidFill>
                  <a:schemeClr val="accent4"/>
                </a:solidFill>
                <a:latin typeface="Roboto Mono"/>
                <a:ea typeface="Roboto Mono"/>
                <a:cs typeface="Roboto Mono"/>
                <a:sym typeface="Roboto Mono"/>
                <a:hlinkClick r:id="rId3">
                  <a:extLst>
                    <a:ext uri="{A12FA001-AC4F-418D-AE19-62706E023703}">
                      <ahyp:hlinkClr val="tx"/>
                    </a:ext>
                  </a:extLst>
                </a:hlinkClick>
              </a:rPr>
              <a:t>docs</a:t>
            </a:r>
            <a:r>
              <a:rPr lang="es" sz="1000">
                <a:solidFill>
                  <a:schemeClr val="lt2"/>
                </a:solidFill>
                <a:latin typeface="Roboto Mono"/>
                <a:ea typeface="Roboto Mono"/>
                <a:cs typeface="Roboto Mono"/>
                <a:sym typeface="Roboto Mono"/>
              </a:rPr>
              <a:t>:</a:t>
            </a:r>
            <a:endParaRPr sz="1000">
              <a:solidFill>
                <a:schemeClr val="lt2"/>
              </a:solidFill>
              <a:latin typeface="Roboto Mono"/>
              <a:ea typeface="Roboto Mono"/>
              <a:cs typeface="Roboto Mono"/>
              <a:sym typeface="Roboto Mono"/>
            </a:endParaRPr>
          </a:p>
          <a:p>
            <a:pPr marL="457200" lvl="0" indent="-292100" algn="l" rtl="0">
              <a:lnSpc>
                <a:spcPct val="115000"/>
              </a:lnSpc>
              <a:spcBef>
                <a:spcPts val="0"/>
              </a:spcBef>
              <a:spcAft>
                <a:spcPts val="0"/>
              </a:spcAft>
              <a:buClr>
                <a:schemeClr val="lt2"/>
              </a:buClr>
              <a:buSzPts val="1000"/>
              <a:buFont typeface="Roboto Mono"/>
              <a:buChar char="●"/>
            </a:pPr>
            <a:r>
              <a:rPr lang="es" sz="1000" b="1">
                <a:solidFill>
                  <a:schemeClr val="dk1"/>
                </a:solidFill>
                <a:latin typeface="Roboto Mono"/>
                <a:ea typeface="Roboto Mono"/>
                <a:cs typeface="Roboto Mono"/>
                <a:sym typeface="Roboto Mono"/>
              </a:rPr>
              <a:t>Reconnaissance</a:t>
            </a:r>
            <a:r>
              <a:rPr lang="es" sz="1000">
                <a:solidFill>
                  <a:schemeClr val="lt2"/>
                </a:solidFill>
                <a:latin typeface="Roboto Mono"/>
                <a:ea typeface="Roboto Mono"/>
                <a:cs typeface="Roboto Mono"/>
                <a:sym typeface="Roboto Mono"/>
              </a:rPr>
              <a:t>: Activity suggesting reconnaissance by an attacker, such as unusual API activity, suspicious database login attempts, intra-VPC port scanning, unusual failed login request patterns, or unblocked port probing from a known bad IP.</a:t>
            </a:r>
            <a:endParaRPr sz="1000">
              <a:solidFill>
                <a:schemeClr val="lt2"/>
              </a:solidFill>
              <a:latin typeface="Roboto Mono"/>
              <a:ea typeface="Roboto Mono"/>
              <a:cs typeface="Roboto Mono"/>
              <a:sym typeface="Roboto Mono"/>
            </a:endParaRPr>
          </a:p>
          <a:p>
            <a:pPr marL="457200" lvl="0" indent="-292100" algn="l" rtl="0">
              <a:lnSpc>
                <a:spcPct val="115000"/>
              </a:lnSpc>
              <a:spcBef>
                <a:spcPts val="0"/>
              </a:spcBef>
              <a:spcAft>
                <a:spcPts val="0"/>
              </a:spcAft>
              <a:buClr>
                <a:schemeClr val="lt2"/>
              </a:buClr>
              <a:buSzPts val="1000"/>
              <a:buFont typeface="Roboto Mono"/>
              <a:buChar char="●"/>
            </a:pPr>
            <a:r>
              <a:rPr lang="es" sz="1000" b="1">
                <a:solidFill>
                  <a:schemeClr val="dk1"/>
                </a:solidFill>
                <a:latin typeface="Roboto Mono"/>
                <a:ea typeface="Roboto Mono"/>
                <a:cs typeface="Roboto Mono"/>
                <a:sym typeface="Roboto Mono"/>
              </a:rPr>
              <a:t>Instance compromise</a:t>
            </a:r>
            <a:r>
              <a:rPr lang="es" sz="1000">
                <a:solidFill>
                  <a:schemeClr val="lt2"/>
                </a:solidFill>
                <a:latin typeface="Roboto Mono"/>
                <a:ea typeface="Roboto Mono"/>
                <a:cs typeface="Roboto Mono"/>
                <a:sym typeface="Roboto Mono"/>
              </a:rPr>
              <a:t>: Activity indicating an instance compromise, such as cryptocurrency mining, backdoor command and control (C&amp;C) activity, outbound denial of service activity, unusual network protocols, outbound instance communication with a known malicious IP, EC2 credentials used by external IP address…</a:t>
            </a:r>
            <a:endParaRPr sz="1000">
              <a:solidFill>
                <a:schemeClr val="lt2"/>
              </a:solidFill>
              <a:latin typeface="Roboto Mono"/>
              <a:ea typeface="Roboto Mono"/>
              <a:cs typeface="Roboto Mono"/>
              <a:sym typeface="Roboto Mono"/>
            </a:endParaRPr>
          </a:p>
          <a:p>
            <a:pPr marL="457200" lvl="0" indent="-292100" algn="l" rtl="0">
              <a:lnSpc>
                <a:spcPct val="115000"/>
              </a:lnSpc>
              <a:spcBef>
                <a:spcPts val="0"/>
              </a:spcBef>
              <a:spcAft>
                <a:spcPts val="0"/>
              </a:spcAft>
              <a:buClr>
                <a:schemeClr val="lt2"/>
              </a:buClr>
              <a:buSzPts val="1000"/>
              <a:buFont typeface="Roboto Mono"/>
              <a:buChar char="●"/>
            </a:pPr>
            <a:r>
              <a:rPr lang="es" sz="1000" b="1">
                <a:solidFill>
                  <a:schemeClr val="dk1"/>
                </a:solidFill>
                <a:latin typeface="Roboto Mono"/>
                <a:ea typeface="Roboto Mono"/>
                <a:cs typeface="Roboto Mono"/>
                <a:sym typeface="Roboto Mono"/>
              </a:rPr>
              <a:t>Account compromise</a:t>
            </a:r>
            <a:r>
              <a:rPr lang="es" sz="1000">
                <a:solidFill>
                  <a:schemeClr val="lt2"/>
                </a:solidFill>
                <a:latin typeface="Roboto Mono"/>
                <a:ea typeface="Roboto Mono"/>
                <a:cs typeface="Roboto Mono"/>
                <a:sym typeface="Roboto Mono"/>
              </a:rPr>
              <a:t>: Common patterns indicative of account compromise include API calls from an unusual geolocation, anonymizing proxies or malicious IP addresses, attempts to disable AWS CloudTrail logging, changes that weaken the account password policy, infrastructure deployments in an unusual region, credential theft…</a:t>
            </a:r>
            <a:endParaRPr sz="1000">
              <a:solidFill>
                <a:schemeClr val="lt2"/>
              </a:solidFill>
              <a:latin typeface="Roboto Mono"/>
              <a:ea typeface="Roboto Mono"/>
              <a:cs typeface="Roboto Mono"/>
              <a:sym typeface="Roboto Mono"/>
            </a:endParaRPr>
          </a:p>
          <a:p>
            <a:pPr marL="457200" lvl="0" indent="-292100" algn="l" rtl="0">
              <a:lnSpc>
                <a:spcPct val="115000"/>
              </a:lnSpc>
              <a:spcBef>
                <a:spcPts val="0"/>
              </a:spcBef>
              <a:spcAft>
                <a:spcPts val="0"/>
              </a:spcAft>
              <a:buClr>
                <a:schemeClr val="lt2"/>
              </a:buClr>
              <a:buSzPts val="1000"/>
              <a:buFont typeface="Roboto Mono"/>
              <a:buChar char="●"/>
            </a:pPr>
            <a:r>
              <a:rPr lang="es" sz="1000" b="1">
                <a:solidFill>
                  <a:schemeClr val="dk1"/>
                </a:solidFill>
                <a:latin typeface="Roboto Mono"/>
                <a:ea typeface="Roboto Mono"/>
                <a:cs typeface="Roboto Mono"/>
                <a:sym typeface="Roboto Mono"/>
              </a:rPr>
              <a:t>Bucket compromise</a:t>
            </a:r>
            <a:r>
              <a:rPr lang="es" sz="1000">
                <a:solidFill>
                  <a:schemeClr val="lt2"/>
                </a:solidFill>
                <a:latin typeface="Roboto Mono"/>
                <a:ea typeface="Roboto Mono"/>
                <a:cs typeface="Roboto Mono"/>
                <a:sym typeface="Roboto Mono"/>
              </a:rPr>
              <a:t>: Activity indicating a bucket compromise, such as suspicious data access patterns indicating credential misuse, unusual Amazon S3 API activity from a remote host, unauthorized S3 access from known malicious IP addresses…</a:t>
            </a:r>
            <a:endParaRPr sz="10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4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All </a:t>
            </a:r>
            <a:r>
              <a:rPr lang="es">
                <a:latin typeface="Raleway ExtraBold"/>
                <a:ea typeface="Raleway ExtraBold"/>
                <a:cs typeface="Raleway ExtraBold"/>
                <a:sym typeface="Raleway ExtraBold"/>
              </a:rPr>
              <a:t>Findings</a:t>
            </a:r>
            <a:endParaRPr>
              <a:latin typeface="Raleway ExtraBold"/>
              <a:ea typeface="Raleway ExtraBold"/>
              <a:cs typeface="Raleway ExtraBold"/>
              <a:sym typeface="Raleway ExtraBold"/>
            </a:endParaRPr>
          </a:p>
        </p:txBody>
      </p:sp>
      <p:sp>
        <p:nvSpPr>
          <p:cNvPr id="53" name="Google Shape;53;p9"/>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54" name="Google Shape;54;p9"/>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55" name="Google Shape;55;p9"/>
          <p:cNvSpPr txBox="1"/>
          <p:nvPr/>
        </p:nvSpPr>
        <p:spPr>
          <a:xfrm>
            <a:off x="344550" y="1041825"/>
            <a:ext cx="8170500" cy="548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Access a list of all the GuardDuty findings in: </a:t>
            </a:r>
            <a:r>
              <a:rPr lang="es" sz="1100" u="sng">
                <a:solidFill>
                  <a:schemeClr val="accent4"/>
                </a:solidFill>
                <a:latin typeface="Roboto Mono"/>
                <a:ea typeface="Roboto Mono"/>
                <a:cs typeface="Roboto Mono"/>
                <a:sym typeface="Roboto Mono"/>
                <a:hlinkClick r:id="rId3">
                  <a:extLst>
                    <a:ext uri="{A12FA001-AC4F-418D-AE19-62706E023703}">
                      <ahyp:hlinkClr val="tx"/>
                    </a:ext>
                  </a:extLst>
                </a:hlinkClick>
              </a:rPr>
              <a:t>https://docs.aws.amazon.com/guardduty/latest/ug/guardduty_finding-types-active.html</a:t>
            </a:r>
            <a:endParaRPr sz="1100">
              <a:solidFill>
                <a:schemeClr val="lt2"/>
              </a:solidFill>
              <a:latin typeface="Roboto Mono"/>
              <a:ea typeface="Roboto Mono"/>
              <a:cs typeface="Roboto Mono"/>
              <a:sym typeface="Roboto Mono"/>
            </a:endParaRPr>
          </a:p>
        </p:txBody>
      </p:sp>
      <p:pic>
        <p:nvPicPr>
          <p:cNvPr id="56" name="Google Shape;56;p9"/>
          <p:cNvPicPr preferRelativeResize="0"/>
          <p:nvPr/>
        </p:nvPicPr>
        <p:blipFill>
          <a:blip r:embed="rId4">
            <a:alphaModFix/>
          </a:blip>
          <a:stretch>
            <a:fillRect/>
          </a:stretch>
        </p:blipFill>
        <p:spPr>
          <a:xfrm>
            <a:off x="1899575" y="1613025"/>
            <a:ext cx="5344849" cy="2069850"/>
          </a:xfrm>
          <a:prstGeom prst="rect">
            <a:avLst/>
          </a:prstGeom>
          <a:noFill/>
          <a:ln>
            <a:noFill/>
          </a:ln>
        </p:spPr>
      </p:pic>
      <p:sp>
        <p:nvSpPr>
          <p:cNvPr id="57" name="Google Shape;57;p9"/>
          <p:cNvSpPr txBox="1"/>
          <p:nvPr/>
        </p:nvSpPr>
        <p:spPr>
          <a:xfrm>
            <a:off x="374700" y="3741525"/>
            <a:ext cx="8170500" cy="5487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Check the finding </a:t>
            </a:r>
            <a:r>
              <a:rPr lang="es" sz="1100">
                <a:solidFill>
                  <a:schemeClr val="lt2"/>
                </a:solidFill>
                <a:latin typeface="Roboto Mono"/>
                <a:ea typeface="Roboto Mono"/>
                <a:cs typeface="Roboto Mono"/>
                <a:sym typeface="Roboto Mono"/>
              </a:rPr>
              <a:t>details</a:t>
            </a:r>
            <a:r>
              <a:rPr lang="es" sz="1100">
                <a:solidFill>
                  <a:schemeClr val="lt2"/>
                </a:solidFill>
                <a:latin typeface="Roboto Mono"/>
                <a:ea typeface="Roboto Mono"/>
                <a:cs typeface="Roboto Mono"/>
                <a:sym typeface="Roboto Mono"/>
              </a:rPr>
              <a:t> in: </a:t>
            </a:r>
            <a:r>
              <a:rPr lang="es" sz="1100" u="sng">
                <a:solidFill>
                  <a:schemeClr val="accent4"/>
                </a:solidFill>
                <a:latin typeface="Roboto Mono"/>
                <a:ea typeface="Roboto Mono"/>
                <a:cs typeface="Roboto Mono"/>
                <a:sym typeface="Roboto Mono"/>
                <a:hlinkClick r:id="rId5">
                  <a:extLst>
                    <a:ext uri="{A12FA001-AC4F-418D-AE19-62706E023703}">
                      <ahyp:hlinkClr val="tx"/>
                    </a:ext>
                  </a:extLst>
                </a:hlinkClick>
              </a:rPr>
              <a:t>https://docs.aws.amazon.com/guardduty/latest/ug/guardduty_findings-summary.html</a:t>
            </a:r>
            <a:endParaRPr sz="1100">
              <a:solidFill>
                <a:schemeClr val="accent4"/>
              </a:solidFill>
              <a:latin typeface="Roboto Mono"/>
              <a:ea typeface="Roboto Mono"/>
              <a:cs typeface="Roboto Mono"/>
              <a:sym typeface="Roboto Mono"/>
            </a:endParaRPr>
          </a:p>
        </p:txBody>
      </p:sp>
      <p:sp>
        <p:nvSpPr>
          <p:cNvPr id="58" name="Google Shape;58;p9"/>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59"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A Finding</a:t>
            </a:r>
            <a:endParaRPr>
              <a:latin typeface="Raleway ExtraBold"/>
              <a:ea typeface="Raleway ExtraBold"/>
              <a:cs typeface="Raleway ExtraBold"/>
              <a:sym typeface="Raleway ExtraBold"/>
            </a:endParaRPr>
          </a:p>
        </p:txBody>
      </p:sp>
      <p:sp>
        <p:nvSpPr>
          <p:cNvPr id="64" name="Google Shape;64;p10"/>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65" name="Google Shape;65;p10"/>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66" name="Google Shape;66;p10"/>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pic>
        <p:nvPicPr>
          <p:cNvPr id="67" name="Google Shape;67;p10"/>
          <p:cNvPicPr preferRelativeResize="0"/>
          <p:nvPr/>
        </p:nvPicPr>
        <p:blipFill>
          <a:blip r:embed="rId3">
            <a:alphaModFix/>
          </a:blip>
          <a:stretch>
            <a:fillRect/>
          </a:stretch>
        </p:blipFill>
        <p:spPr>
          <a:xfrm>
            <a:off x="1544475" y="1099250"/>
            <a:ext cx="6055050" cy="3533101"/>
          </a:xfrm>
          <a:prstGeom prst="rect">
            <a:avLst/>
          </a:prstGeom>
          <a:noFill/>
          <a:ln>
            <a:noFill/>
          </a:ln>
        </p:spPr>
      </p:pic>
      <p:sp xmlns:a="http://schemas.openxmlformats.org/drawingml/2006/main" xmlns:p="http://schemas.openxmlformats.org/presentationml/2006/main">
        <p:nvSpPr>
          <p:cNvPr id="68"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Multi Account</a:t>
            </a:r>
            <a:endParaRPr>
              <a:latin typeface="Raleway ExtraBold"/>
              <a:ea typeface="Raleway ExtraBold"/>
              <a:cs typeface="Raleway ExtraBold"/>
              <a:sym typeface="Raleway ExtraBold"/>
            </a:endParaRPr>
          </a:p>
        </p:txBody>
      </p:sp>
      <p:sp>
        <p:nvSpPr>
          <p:cNvPr id="73" name="Google Shape;73;p11"/>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74" name="Google Shape;74;p11"/>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75" name="Google Shape;75;p11"/>
          <p:cNvSpPr txBox="1"/>
          <p:nvPr/>
        </p:nvSpPr>
        <p:spPr>
          <a:xfrm>
            <a:off x="344550" y="1041825"/>
            <a:ext cx="8170500" cy="333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200">
                <a:solidFill>
                  <a:schemeClr val="dk1"/>
                </a:solidFill>
                <a:latin typeface="Roboto Mono"/>
                <a:ea typeface="Roboto Mono"/>
                <a:cs typeface="Roboto Mono"/>
                <a:sym typeface="Roboto Mono"/>
              </a:rPr>
              <a:t>By Invitation</a:t>
            </a:r>
            <a:endParaRPr sz="1200">
              <a:solidFill>
                <a:schemeClr val="dk1"/>
              </a:solidFill>
              <a:latin typeface="Roboto Mono"/>
              <a:ea typeface="Roboto Mono"/>
              <a:cs typeface="Roboto Mono"/>
              <a:sym typeface="Roboto Mono"/>
            </a:endParaRPr>
          </a:p>
          <a:p>
            <a:pPr marL="457200" lvl="0" indent="-304800" algn="l" rtl="0">
              <a:lnSpc>
                <a:spcPct val="115000"/>
              </a:lnSpc>
              <a:spcBef>
                <a:spcPts val="20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You can </a:t>
            </a:r>
            <a:r>
              <a:rPr lang="es" sz="1200">
                <a:solidFill>
                  <a:schemeClr val="dk1"/>
                </a:solidFill>
                <a:latin typeface="Roboto Mono"/>
                <a:ea typeface="Roboto Mono"/>
                <a:cs typeface="Roboto Mono"/>
                <a:sym typeface="Roboto Mono"/>
              </a:rPr>
              <a:t>invite other accounts</a:t>
            </a:r>
            <a:r>
              <a:rPr lang="es" sz="1200">
                <a:solidFill>
                  <a:schemeClr val="lt2"/>
                </a:solidFill>
                <a:latin typeface="Roboto Mono"/>
                <a:ea typeface="Roboto Mono"/>
                <a:cs typeface="Roboto Mono"/>
                <a:sym typeface="Roboto Mono"/>
              </a:rPr>
              <a:t> to a different AWS GuardDuty account so every account is </a:t>
            </a:r>
            <a:r>
              <a:rPr lang="es" sz="1200">
                <a:solidFill>
                  <a:schemeClr val="dk1"/>
                </a:solidFill>
                <a:latin typeface="Roboto Mono"/>
                <a:ea typeface="Roboto Mono"/>
                <a:cs typeface="Roboto Mono"/>
                <a:sym typeface="Roboto Mono"/>
              </a:rPr>
              <a:t>monitored from the same GuardDuty</a:t>
            </a:r>
            <a:r>
              <a:rPr lang="es" sz="1200">
                <a:solidFill>
                  <a:schemeClr val="lt2"/>
                </a:solidFill>
                <a:latin typeface="Roboto Mono"/>
                <a:ea typeface="Roboto Mono"/>
                <a:cs typeface="Roboto Mono"/>
                <a:sym typeface="Roboto Mono"/>
              </a:rPr>
              <a:t>. The master account must invite the member accounts and then the representative of the </a:t>
            </a:r>
            <a:r>
              <a:rPr lang="es" sz="1200">
                <a:solidFill>
                  <a:schemeClr val="dk1"/>
                </a:solidFill>
                <a:latin typeface="Roboto Mono"/>
                <a:ea typeface="Roboto Mono"/>
                <a:cs typeface="Roboto Mono"/>
                <a:sym typeface="Roboto Mono"/>
              </a:rPr>
              <a:t>member account must accept</a:t>
            </a:r>
            <a:r>
              <a:rPr lang="es" sz="1200">
                <a:solidFill>
                  <a:schemeClr val="lt2"/>
                </a:solidFill>
                <a:latin typeface="Roboto Mono"/>
                <a:ea typeface="Roboto Mono"/>
                <a:cs typeface="Roboto Mono"/>
                <a:sym typeface="Roboto Mono"/>
              </a:rPr>
              <a:t> the invitation.</a:t>
            </a:r>
            <a:endParaRPr sz="1200">
              <a:solidFill>
                <a:schemeClr val="lt2"/>
              </a:solidFill>
              <a:latin typeface="Roboto Mono"/>
              <a:ea typeface="Roboto Mono"/>
              <a:cs typeface="Roboto Mono"/>
              <a:sym typeface="Roboto Mono"/>
            </a:endParaRPr>
          </a:p>
          <a:p>
            <a:pPr marL="0" lvl="0" indent="0" algn="l" rtl="0">
              <a:lnSpc>
                <a:spcPct val="115000"/>
              </a:lnSpc>
              <a:spcBef>
                <a:spcPts val="1200"/>
              </a:spcBef>
              <a:spcAft>
                <a:spcPts val="0"/>
              </a:spcAft>
              <a:buNone/>
            </a:pPr>
            <a:r>
              <a:rPr lang="es" sz="1200">
                <a:solidFill>
                  <a:schemeClr val="dk1"/>
                </a:solidFill>
                <a:latin typeface="Roboto Mono"/>
                <a:ea typeface="Roboto Mono"/>
                <a:cs typeface="Roboto Mono"/>
                <a:sym typeface="Roboto Mono"/>
              </a:rPr>
              <a:t>Via Organization</a:t>
            </a:r>
            <a:endParaRPr sz="1200">
              <a:solidFill>
                <a:schemeClr val="dk1"/>
              </a:solidFill>
              <a:latin typeface="Roboto Mono"/>
              <a:ea typeface="Roboto Mono"/>
              <a:cs typeface="Roboto Mono"/>
              <a:sym typeface="Roboto Mono"/>
            </a:endParaRPr>
          </a:p>
          <a:p>
            <a:pPr marL="457200" lvl="0" indent="-304800" algn="l" rtl="0">
              <a:lnSpc>
                <a:spcPct val="115000"/>
              </a:lnSpc>
              <a:spcBef>
                <a:spcPts val="20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You can designate any account within the organization to be the </a:t>
            </a:r>
            <a:r>
              <a:rPr lang="es" sz="1200">
                <a:solidFill>
                  <a:schemeClr val="dk1"/>
                </a:solidFill>
                <a:latin typeface="Roboto Mono"/>
                <a:ea typeface="Roboto Mono"/>
                <a:cs typeface="Roboto Mono"/>
                <a:sym typeface="Roboto Mono"/>
              </a:rPr>
              <a:t>GuardDuty delegated administrator</a:t>
            </a:r>
            <a:r>
              <a:rPr lang="es" sz="1200">
                <a:solidFill>
                  <a:schemeClr val="lt2"/>
                </a:solidFill>
                <a:latin typeface="Roboto Mono"/>
                <a:ea typeface="Roboto Mono"/>
                <a:cs typeface="Roboto Mono"/>
                <a:sym typeface="Roboto Mono"/>
              </a:rPr>
              <a:t>. Only the organization </a:t>
            </a:r>
            <a:r>
              <a:rPr lang="es" sz="1200">
                <a:solidFill>
                  <a:schemeClr val="dk1"/>
                </a:solidFill>
                <a:latin typeface="Roboto Mono"/>
                <a:ea typeface="Roboto Mono"/>
                <a:cs typeface="Roboto Mono"/>
                <a:sym typeface="Roboto Mono"/>
              </a:rPr>
              <a:t>management account</a:t>
            </a:r>
            <a:r>
              <a:rPr lang="es" sz="1200">
                <a:solidFill>
                  <a:schemeClr val="lt2"/>
                </a:solidFill>
                <a:latin typeface="Roboto Mono"/>
                <a:ea typeface="Roboto Mono"/>
                <a:cs typeface="Roboto Mono"/>
                <a:sym typeface="Roboto Mono"/>
              </a:rPr>
              <a:t> can designate a delegated administrator.</a:t>
            </a:r>
            <a:endParaRPr sz="1200">
              <a:solidFill>
                <a:schemeClr val="lt2"/>
              </a:solidFill>
              <a:latin typeface="Roboto Mono"/>
              <a:ea typeface="Roboto Mono"/>
              <a:cs typeface="Roboto Mono"/>
              <a:sym typeface="Roboto Mono"/>
            </a:endParaRPr>
          </a:p>
          <a:p>
            <a:pPr marL="457200" lvl="0" indent="-304800" algn="l" rtl="0">
              <a:lnSpc>
                <a:spcPct val="115000"/>
              </a:lnSpc>
              <a:spcBef>
                <a:spcPts val="0"/>
              </a:spcBef>
              <a:spcAft>
                <a:spcPts val="0"/>
              </a:spcAft>
              <a:buClr>
                <a:schemeClr val="lt2"/>
              </a:buClr>
              <a:buSzPts val="1200"/>
              <a:buFont typeface="Roboto Mono"/>
              <a:buChar char="●"/>
            </a:pPr>
            <a:r>
              <a:rPr lang="es" sz="1200">
                <a:solidFill>
                  <a:schemeClr val="lt2"/>
                </a:solidFill>
                <a:latin typeface="Roboto Mono"/>
                <a:ea typeface="Roboto Mono"/>
                <a:cs typeface="Roboto Mono"/>
                <a:sym typeface="Roboto Mono"/>
              </a:rPr>
              <a:t>An account that gets designated as a delegated administrator becomes a GuardDuty administrator account, has GuardDuty enabled automatically in the designated AWS Region, and also has the permission to </a:t>
            </a:r>
            <a:r>
              <a:rPr lang="es" sz="1200">
                <a:solidFill>
                  <a:schemeClr val="dk1"/>
                </a:solidFill>
                <a:latin typeface="Roboto Mono"/>
                <a:ea typeface="Roboto Mono"/>
                <a:cs typeface="Roboto Mono"/>
                <a:sym typeface="Roboto Mono"/>
              </a:rPr>
              <a:t>enable and manage GuardDuty for all of the accounts in the organization within that Region</a:t>
            </a:r>
            <a:r>
              <a:rPr lang="es" sz="1200">
                <a:solidFill>
                  <a:schemeClr val="lt2"/>
                </a:solidFill>
                <a:latin typeface="Roboto Mono"/>
                <a:ea typeface="Roboto Mono"/>
                <a:cs typeface="Roboto Mono"/>
                <a:sym typeface="Roboto Mono"/>
              </a:rPr>
              <a:t>.</a:t>
            </a:r>
            <a:endParaRPr sz="12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2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76"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GuardDuty Enum</a:t>
            </a:r>
            <a:endParaRPr>
              <a:latin typeface="Raleway ExtraBold"/>
              <a:ea typeface="Raleway ExtraBold"/>
              <a:cs typeface="Raleway ExtraBold"/>
              <a:sym typeface="Raleway ExtraBold"/>
            </a:endParaRPr>
          </a:p>
        </p:txBody>
      </p:sp>
      <p:sp>
        <p:nvSpPr>
          <p:cNvPr id="81" name="Google Shape;81;p12"/>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82" name="Google Shape;82;p12"/>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83" name="Google Shape;83;p12"/>
          <p:cNvSpPr txBox="1"/>
          <p:nvPr/>
        </p:nvSpPr>
        <p:spPr>
          <a:xfrm>
            <a:off x="344550" y="1041825"/>
            <a:ext cx="8170500" cy="370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Get Org config</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list-organization-admin-accounts #Get Delegated Administrator</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Check external invitations</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list-invitations</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Detector Information</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list-detectors</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get-detector --detector-id &lt;id&gt;</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Findings</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list-findings --detector-id &lt;id&gt; # List findings</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get-findings --detector-id &lt;id&gt; --finding-ids &lt;id&gt; </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Get trusted IP addresses</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list-ip-sets --detector-id &lt;id&gt;</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lt2"/>
                </a:solidFill>
                <a:latin typeface="Roboto Mono"/>
                <a:ea typeface="Roboto Mono"/>
                <a:cs typeface="Roboto Mono"/>
                <a:sym typeface="Roboto Mono"/>
              </a:rPr>
              <a:t># Intelligence sets that you have uploaded to GuardDuty</a:t>
            </a:r>
            <a:endParaRPr sz="10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rPr lang="es" sz="1000">
                <a:solidFill>
                  <a:schemeClr val="dk1"/>
                </a:solidFill>
                <a:latin typeface="Courier New"/>
                <a:ea typeface="Courier New"/>
                <a:cs typeface="Courier New"/>
                <a:sym typeface="Courier New"/>
              </a:rPr>
              <a:t>aws guardduty list-threat-intel-sets --detector-id &lt;id&gt;</a:t>
            </a:r>
            <a:endParaRPr sz="1000">
              <a:solidFill>
                <a:schemeClr val="dk1"/>
              </a:solidFill>
              <a:latin typeface="Courier New"/>
              <a:ea typeface="Courier New"/>
              <a:cs typeface="Courier New"/>
              <a:sym typeface="Courier New"/>
            </a:endParaRPr>
          </a:p>
          <a:p>
            <a:pPr marL="0" lvl="0" indent="0" algn="l" rtl="0">
              <a:lnSpc>
                <a:spcPct val="115000"/>
              </a:lnSpc>
              <a:spcBef>
                <a:spcPts val="0"/>
              </a:spcBef>
              <a:spcAft>
                <a:spcPts val="0"/>
              </a:spcAft>
              <a:buNone/>
            </a:pPr>
            <a:r>
              <a:t/>
            </a:r>
            <a:endParaRPr sz="1000">
              <a:solidFill>
                <a:schemeClr val="lt2"/>
              </a:solidFill>
              <a:latin typeface="Roboto Mono"/>
              <a:ea typeface="Roboto Mono"/>
              <a:cs typeface="Roboto Mono"/>
              <a:sym typeface="Roboto Mono"/>
            </a:endParaRPr>
          </a:p>
        </p:txBody>
      </p:sp>
      <p:sp>
        <p:nvSpPr>
          <p:cNvPr id="84" name="Google Shape;84;p12"/>
          <p:cNvSpPr txBox="1"/>
          <p:nvPr/>
        </p:nvSpPr>
        <p:spPr>
          <a:xfrm>
            <a:off x="7803800" y="191025"/>
            <a:ext cx="1190100" cy="572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s" sz="2800">
                <a:solidFill>
                  <a:srgbClr val="FF9900"/>
                </a:solidFill>
                <a:latin typeface="Raleway ExtraBold"/>
                <a:ea typeface="Raleway ExtraBold"/>
                <a:cs typeface="Raleway ExtraBold"/>
                <a:sym typeface="Raleway ExtraBold"/>
              </a:rPr>
              <a:t>DEMO</a:t>
            </a:r>
            <a:endParaRPr sz="2800">
              <a:solidFill>
                <a:srgbClr val="FF9900"/>
              </a:solidFill>
              <a:latin typeface="Raleway ExtraBold"/>
              <a:ea typeface="Raleway ExtraBold"/>
              <a:cs typeface="Raleway ExtraBold"/>
              <a:sym typeface="Raleway ExtraBold"/>
            </a:endParaRPr>
          </a:p>
        </p:txBody>
      </p:sp>
      <p:sp xmlns:a="http://schemas.openxmlformats.org/drawingml/2006/main" xmlns:p="http://schemas.openxmlformats.org/presentationml/2006/main">
        <p:nvSpPr>
          <p:cNvPr id="85"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GuardDuty Bypass - General Guidance</a:t>
            </a:r>
            <a:endParaRPr>
              <a:latin typeface="Raleway ExtraBold"/>
              <a:ea typeface="Raleway ExtraBold"/>
              <a:cs typeface="Raleway ExtraBold"/>
              <a:sym typeface="Raleway ExtraBold"/>
            </a:endParaRPr>
          </a:p>
        </p:txBody>
      </p:sp>
      <p:sp>
        <p:nvSpPr>
          <p:cNvPr id="90" name="Google Shape;90;p13"/>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91" name="Google Shape;91;p13"/>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92" name="Google Shape;92;p13"/>
          <p:cNvSpPr txBox="1"/>
          <p:nvPr/>
        </p:nvSpPr>
        <p:spPr>
          <a:xfrm>
            <a:off x="344550" y="1041825"/>
            <a:ext cx="8170500" cy="389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 sz="1100">
                <a:solidFill>
                  <a:schemeClr val="lt2"/>
                </a:solidFill>
                <a:latin typeface="Roboto Mono"/>
                <a:ea typeface="Roboto Mono"/>
                <a:cs typeface="Roboto Mono"/>
                <a:sym typeface="Roboto Mono"/>
              </a:rPr>
              <a:t>Try to find out as much as possible about the behaviour of the credentials you are going to use:</a:t>
            </a:r>
            <a:endParaRPr sz="1100">
              <a:solidFill>
                <a:schemeClr val="lt2"/>
              </a:solidFill>
              <a:latin typeface="Roboto Mono"/>
              <a:ea typeface="Roboto Mono"/>
              <a:cs typeface="Roboto Mono"/>
              <a:sym typeface="Roboto Mono"/>
            </a:endParaRPr>
          </a:p>
          <a:p>
            <a:pPr marL="457200" lvl="0" indent="-298450" algn="l" rtl="0">
              <a:lnSpc>
                <a:spcPct val="115000"/>
              </a:lnSpc>
              <a:spcBef>
                <a:spcPts val="120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Times it's used</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Locations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User Agents / Services (It could be used from awscli, webconsole, lambda...)</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Font typeface="Roboto Mono"/>
              <a:buChar char="●"/>
            </a:pPr>
            <a:r>
              <a:rPr lang="es" sz="1100">
                <a:solidFill>
                  <a:schemeClr val="lt2"/>
                </a:solidFill>
                <a:latin typeface="Roboto Mono"/>
                <a:ea typeface="Roboto Mono"/>
                <a:cs typeface="Roboto Mono"/>
                <a:sym typeface="Roboto Mono"/>
              </a:rPr>
              <a:t>Permissions usually used</a:t>
            </a:r>
            <a:endParaRPr sz="1100">
              <a:solidFill>
                <a:schemeClr val="lt2"/>
              </a:solidFill>
              <a:latin typeface="Roboto Mono"/>
              <a:ea typeface="Roboto Mono"/>
              <a:cs typeface="Roboto Mono"/>
              <a:sym typeface="Roboto Mono"/>
            </a:endParaRPr>
          </a:p>
          <a:p>
            <a:pPr marL="0" lvl="0" indent="0" algn="l" rtl="0">
              <a:lnSpc>
                <a:spcPct val="115000"/>
              </a:lnSpc>
              <a:spcBef>
                <a:spcPts val="1200"/>
              </a:spcBef>
              <a:spcAft>
                <a:spcPts val="0"/>
              </a:spcAft>
              <a:buNone/>
            </a:pPr>
            <a:r>
              <a:rPr lang="es" sz="1100">
                <a:solidFill>
                  <a:schemeClr val="lt2"/>
                </a:solidFill>
                <a:latin typeface="Roboto Mono"/>
                <a:ea typeface="Roboto Mono"/>
                <a:cs typeface="Roboto Mono"/>
                <a:sym typeface="Roboto Mono"/>
              </a:rPr>
              <a:t>With this information, recreate as much as possible the same scenario to use the access: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1200"/>
              </a:spcBef>
              <a:spcAft>
                <a:spcPts val="0"/>
              </a:spcAft>
              <a:buClr>
                <a:schemeClr val="lt2"/>
              </a:buClr>
              <a:buSzPts val="1100"/>
              <a:buChar char="●"/>
            </a:pPr>
            <a:r>
              <a:rPr lang="es" sz="1100">
                <a:solidFill>
                  <a:schemeClr val="lt2"/>
                </a:solidFill>
                <a:latin typeface="Roboto Mono"/>
                <a:ea typeface="Roboto Mono"/>
                <a:cs typeface="Roboto Mono"/>
                <a:sym typeface="Roboto Mono"/>
              </a:rPr>
              <a:t>If it's a </a:t>
            </a:r>
            <a:r>
              <a:rPr lang="es" sz="1100">
                <a:solidFill>
                  <a:schemeClr val="dk1"/>
                </a:solidFill>
                <a:latin typeface="Roboto Mono"/>
                <a:ea typeface="Roboto Mono"/>
                <a:cs typeface="Roboto Mono"/>
                <a:sym typeface="Roboto Mono"/>
              </a:rPr>
              <a:t>user or a role accessed by a user</a:t>
            </a:r>
            <a:r>
              <a:rPr lang="es" sz="1100">
                <a:solidFill>
                  <a:schemeClr val="lt2"/>
                </a:solidFill>
                <a:latin typeface="Roboto Mono"/>
                <a:ea typeface="Roboto Mono"/>
                <a:cs typeface="Roboto Mono"/>
                <a:sym typeface="Roboto Mono"/>
              </a:rPr>
              <a:t>, try to use it in the same hours, from the same geolocation (even the same ISP and IP if possible)</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lt2"/>
                </a:solidFill>
                <a:latin typeface="Roboto Mono"/>
                <a:ea typeface="Roboto Mono"/>
                <a:cs typeface="Roboto Mono"/>
                <a:sym typeface="Roboto Mono"/>
              </a:rPr>
              <a:t>If it's a </a:t>
            </a:r>
            <a:r>
              <a:rPr lang="es" sz="1100">
                <a:solidFill>
                  <a:schemeClr val="dk1"/>
                </a:solidFill>
                <a:latin typeface="Roboto Mono"/>
                <a:ea typeface="Roboto Mono"/>
                <a:cs typeface="Roboto Mono"/>
                <a:sym typeface="Roboto Mono"/>
              </a:rPr>
              <a:t>role used by a service</a:t>
            </a:r>
            <a:r>
              <a:rPr lang="es" sz="1100">
                <a:solidFill>
                  <a:schemeClr val="lt2"/>
                </a:solidFill>
                <a:latin typeface="Roboto Mono"/>
                <a:ea typeface="Roboto Mono"/>
                <a:cs typeface="Roboto Mono"/>
                <a:sym typeface="Roboto Mono"/>
              </a:rPr>
              <a:t>, create the same service in the same region and use it from there in the same time ranges</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lt2"/>
                </a:solidFill>
                <a:latin typeface="Roboto Mono"/>
                <a:ea typeface="Roboto Mono"/>
                <a:cs typeface="Roboto Mono"/>
                <a:sym typeface="Roboto Mono"/>
              </a:rPr>
              <a:t>Always try to </a:t>
            </a:r>
            <a:r>
              <a:rPr lang="es" sz="1100">
                <a:solidFill>
                  <a:schemeClr val="dk1"/>
                </a:solidFill>
                <a:latin typeface="Roboto Mono"/>
                <a:ea typeface="Roboto Mono"/>
                <a:cs typeface="Roboto Mono"/>
                <a:sym typeface="Roboto Mono"/>
              </a:rPr>
              <a:t>use the same permissions</a:t>
            </a:r>
            <a:r>
              <a:rPr lang="es" sz="1100">
                <a:solidFill>
                  <a:schemeClr val="lt2"/>
                </a:solidFill>
                <a:latin typeface="Roboto Mono"/>
                <a:ea typeface="Roboto Mono"/>
                <a:cs typeface="Roboto Mono"/>
                <a:sym typeface="Roboto Mono"/>
              </a:rPr>
              <a:t> this principal has used</a:t>
            </a:r>
            <a:endParaRPr sz="1100">
              <a:solidFill>
                <a:schemeClr val="lt2"/>
              </a:solidFill>
              <a:latin typeface="Roboto Mono"/>
              <a:ea typeface="Roboto Mono"/>
              <a:cs typeface="Roboto Mono"/>
              <a:sym typeface="Roboto Mono"/>
            </a:endParaRPr>
          </a:p>
          <a:p>
            <a:pPr marL="457200" lvl="0" indent="-298450" algn="l" rtl="0">
              <a:lnSpc>
                <a:spcPct val="115000"/>
              </a:lnSpc>
              <a:spcBef>
                <a:spcPts val="0"/>
              </a:spcBef>
              <a:spcAft>
                <a:spcPts val="0"/>
              </a:spcAft>
              <a:buClr>
                <a:schemeClr val="lt2"/>
              </a:buClr>
              <a:buSzPts val="1100"/>
              <a:buChar char="●"/>
            </a:pPr>
            <a:r>
              <a:rPr lang="es" sz="1100">
                <a:solidFill>
                  <a:schemeClr val="lt2"/>
                </a:solidFill>
                <a:latin typeface="Roboto Mono"/>
                <a:ea typeface="Roboto Mono"/>
                <a:cs typeface="Roboto Mono"/>
                <a:sym typeface="Roboto Mono"/>
              </a:rPr>
              <a:t>If you need to use </a:t>
            </a:r>
            <a:r>
              <a:rPr lang="es" sz="1100">
                <a:solidFill>
                  <a:schemeClr val="dk1"/>
                </a:solidFill>
                <a:latin typeface="Roboto Mono"/>
                <a:ea typeface="Roboto Mono"/>
                <a:cs typeface="Roboto Mono"/>
                <a:sym typeface="Roboto Mono"/>
              </a:rPr>
              <a:t>other permissions or abuse a permission</a:t>
            </a:r>
            <a:r>
              <a:rPr lang="es" sz="1100">
                <a:solidFill>
                  <a:schemeClr val="lt2"/>
                </a:solidFill>
                <a:latin typeface="Roboto Mono"/>
                <a:ea typeface="Roboto Mono"/>
                <a:cs typeface="Roboto Mono"/>
                <a:sym typeface="Roboto Mono"/>
              </a:rPr>
              <a:t> (for example, download 1.000.000 cloudtrail log files) do it </a:t>
            </a:r>
            <a:r>
              <a:rPr lang="es" sz="1100">
                <a:solidFill>
                  <a:schemeClr val="dk1"/>
                </a:solidFill>
                <a:latin typeface="Roboto Mono"/>
                <a:ea typeface="Roboto Mono"/>
                <a:cs typeface="Roboto Mono"/>
                <a:sym typeface="Roboto Mono"/>
              </a:rPr>
              <a:t>slowly</a:t>
            </a:r>
            <a:r>
              <a:rPr lang="es" sz="1100">
                <a:solidFill>
                  <a:schemeClr val="lt2"/>
                </a:solidFill>
                <a:latin typeface="Roboto Mono"/>
                <a:ea typeface="Roboto Mono"/>
                <a:cs typeface="Roboto Mono"/>
                <a:sym typeface="Roboto Mono"/>
              </a:rPr>
              <a:t> and with the </a:t>
            </a:r>
            <a:r>
              <a:rPr lang="es" sz="1100">
                <a:solidFill>
                  <a:schemeClr val="dk1"/>
                </a:solidFill>
                <a:latin typeface="Roboto Mono"/>
                <a:ea typeface="Roboto Mono"/>
                <a:cs typeface="Roboto Mono"/>
                <a:sym typeface="Roboto Mono"/>
              </a:rPr>
              <a:t>minimum amount of interactions</a:t>
            </a:r>
            <a:r>
              <a:rPr lang="es" sz="1100">
                <a:solidFill>
                  <a:schemeClr val="lt2"/>
                </a:solidFill>
                <a:latin typeface="Roboto Mono"/>
                <a:ea typeface="Roboto Mono"/>
                <a:cs typeface="Roboto Mono"/>
                <a:sym typeface="Roboto Mono"/>
              </a:rPr>
              <a:t> with AWS (awscli sometime call several read APIs before the write one)</a:t>
            </a:r>
            <a:endParaRPr sz="1100">
              <a:solidFill>
                <a:schemeClr val="lt2"/>
              </a:solidFill>
              <a:latin typeface="Roboto Mono"/>
              <a:ea typeface="Roboto Mono"/>
              <a:cs typeface="Roboto Mono"/>
              <a:sym typeface="Roboto Mono"/>
            </a:endParaRPr>
          </a:p>
          <a:p>
            <a:pPr marL="0" lvl="0" indent="0" algn="l" rtl="0">
              <a:lnSpc>
                <a:spcPct val="115000"/>
              </a:lnSpc>
              <a:spcBef>
                <a:spcPts val="1200"/>
              </a:spcBef>
              <a:spcAft>
                <a:spcPts val="0"/>
              </a:spcAft>
              <a:buNone/>
            </a:pPr>
            <a:r>
              <a:t/>
            </a:r>
            <a:endParaRPr sz="11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93"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slides/slide9.xml><?xml version="1.0" encoding="utf-8"?>
<p:sld xmlns:a16="http://schemas.microsoft.com/office/drawing/2014/mai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Raleway ExtraBold"/>
                <a:ea typeface="Raleway ExtraBold"/>
                <a:cs typeface="Raleway ExtraBold"/>
                <a:sym typeface="Raleway ExtraBold"/>
              </a:rPr>
              <a:t>GuardDuty Bypass - Modify GuardDuty</a:t>
            </a:r>
            <a:endParaRPr>
              <a:latin typeface="Raleway ExtraBold"/>
              <a:ea typeface="Raleway ExtraBold"/>
              <a:cs typeface="Raleway ExtraBold"/>
              <a:sym typeface="Raleway ExtraBold"/>
            </a:endParaRPr>
          </a:p>
        </p:txBody>
      </p:sp>
      <p:sp>
        <p:nvSpPr>
          <p:cNvPr id="98" name="Google Shape;98;p14"/>
          <p:cNvSpPr txBox="1"/>
          <p:nvPr/>
        </p:nvSpPr>
        <p:spPr>
          <a:xfrm>
            <a:off x="598800" y="4835700"/>
            <a:ext cx="7946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800">
                <a:solidFill>
                  <a:schemeClr val="accent2"/>
                </a:solidFill>
                <a:latin typeface="Roboto Mono"/>
                <a:ea typeface="Roboto Mono"/>
                <a:cs typeface="Roboto Mono"/>
                <a:sym typeface="Roboto Mono"/>
              </a:rPr>
              <a:t>https://cloud.hacktricks.xyz/pentesting-cloud/aws-security/aws-services/aws-security-and-detection-services/aws-guardduty-enum</a:t>
            </a:r>
            <a:endParaRPr sz="800">
              <a:solidFill>
                <a:schemeClr val="accent2"/>
              </a:solidFill>
              <a:latin typeface="Roboto Mono"/>
              <a:ea typeface="Roboto Mono"/>
              <a:cs typeface="Roboto Mono"/>
              <a:sym typeface="Roboto Mono"/>
            </a:endParaRPr>
          </a:p>
        </p:txBody>
      </p:sp>
      <p:sp>
        <p:nvSpPr>
          <p:cNvPr id="99" name="Google Shape;99;p14"/>
          <p:cNvSpPr txBox="1"/>
          <p:nvPr/>
        </p:nvSpPr>
        <p:spPr>
          <a:xfrm>
            <a:off x="475800" y="1099250"/>
            <a:ext cx="36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t/>
            </a:r>
            <a:endParaRPr/>
          </a:p>
        </p:txBody>
      </p:sp>
      <p:sp>
        <p:nvSpPr>
          <p:cNvPr id="100" name="Google Shape;100;p14"/>
          <p:cNvSpPr txBox="1"/>
          <p:nvPr/>
        </p:nvSpPr>
        <p:spPr>
          <a:xfrm>
            <a:off x="344550" y="1041825"/>
            <a:ext cx="8170500" cy="36063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1"/>
              </a:buClr>
              <a:buSzPts val="1300"/>
              <a:buFont typeface="Courier New"/>
              <a:buChar char="●"/>
            </a:pPr>
            <a:r>
              <a:rPr lang="es" sz="1300" b="1">
                <a:solidFill>
                  <a:schemeClr val="dk1"/>
                </a:solidFill>
                <a:latin typeface="Courier New"/>
                <a:ea typeface="Courier New"/>
                <a:cs typeface="Courier New"/>
                <a:sym typeface="Courier New"/>
              </a:rPr>
              <a:t>guardduty:ListDetectors, guardduty:UpdateDetector</a:t>
            </a:r>
            <a:endParaRPr sz="1300" b="1">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Update GuardDuty detector to avoid triggering alerts.</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lt2"/>
              </a:buClr>
              <a:buSzPts val="1300"/>
              <a:buFont typeface="Roboto Mono"/>
              <a:buChar char="●"/>
            </a:pPr>
            <a:r>
              <a:rPr lang="es" sz="1300" b="1">
                <a:solidFill>
                  <a:schemeClr val="dk1"/>
                </a:solidFill>
                <a:latin typeface="Courier New"/>
                <a:ea typeface="Courier New"/>
                <a:cs typeface="Courier New"/>
                <a:sym typeface="Courier New"/>
              </a:rPr>
              <a:t>guardduty:ListDetectors, guardduty:ListIPSet, iam:PutRolePolicy, (guardduty:CreateIPSet|guardduty:UpdateIPSet)</a:t>
            </a:r>
            <a:endParaRPr sz="1300" b="1">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lt2"/>
              </a:buClr>
              <a:buSzPts val="1300"/>
              <a:buChar char="○"/>
            </a:pPr>
            <a:r>
              <a:rPr lang="es" sz="1300">
                <a:solidFill>
                  <a:schemeClr val="lt2"/>
                </a:solidFill>
                <a:latin typeface="Roboto Mono"/>
                <a:ea typeface="Roboto Mono"/>
                <a:cs typeface="Roboto Mono"/>
                <a:sym typeface="Roboto Mono"/>
              </a:rPr>
              <a:t>An attacker could create or update GuardDuty's</a:t>
            </a:r>
            <a:r>
              <a:rPr lang="es" sz="1300">
                <a:solidFill>
                  <a:schemeClr val="lt2"/>
                </a:solidFill>
                <a:uFill>
                  <a:noFill/>
                </a:uFill>
                <a:latin typeface="Roboto Mono"/>
                <a:ea typeface="Roboto Mono"/>
                <a:cs typeface="Roboto Mono"/>
                <a:sym typeface="Roboto Mono"/>
                <a:hlinkClick r:id="rId3">
                  <a:extLst>
                    <a:ext uri="{A12FA001-AC4F-418D-AE19-62706E023703}">
                      <ahyp:hlinkClr val="tx"/>
                    </a:ext>
                  </a:extLst>
                </a:hlinkClick>
              </a:rPr>
              <a:t> </a:t>
            </a:r>
            <a:r>
              <a:rPr lang="es" sz="1300" u="sng">
                <a:solidFill>
                  <a:schemeClr val="lt2"/>
                </a:solidFill>
                <a:latin typeface="Roboto Mono"/>
                <a:ea typeface="Roboto Mono"/>
                <a:cs typeface="Roboto Mono"/>
                <a:sym typeface="Roboto Mono"/>
                <a:hlinkClick r:id="rId4">
                  <a:extLst>
                    <a:ext uri="{A12FA001-AC4F-418D-AE19-62706E023703}">
                      <ahyp:hlinkClr val="tx"/>
                    </a:ext>
                  </a:extLst>
                </a:hlinkClick>
              </a:rPr>
              <a:t>Trusted IP list</a:t>
            </a:r>
            <a:r>
              <a:rPr lang="es" sz="1300">
                <a:solidFill>
                  <a:schemeClr val="lt2"/>
                </a:solidFill>
                <a:latin typeface="Roboto Mono"/>
                <a:ea typeface="Roboto Mono"/>
                <a:cs typeface="Roboto Mono"/>
                <a:sym typeface="Roboto Mono"/>
              </a:rPr>
              <a:t>, including their own IP on the list. </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Courier New"/>
              <a:buChar char="●"/>
            </a:pPr>
            <a:r>
              <a:rPr lang="es" sz="1300" b="1">
                <a:solidFill>
                  <a:schemeClr val="dk1"/>
                </a:solidFill>
                <a:latin typeface="Courier New"/>
                <a:ea typeface="Courier New"/>
                <a:cs typeface="Courier New"/>
                <a:sym typeface="Courier New"/>
              </a:rPr>
              <a:t>guardduty:CreateFilter</a:t>
            </a:r>
            <a:endParaRPr sz="1300" b="1">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lt2"/>
              </a:buClr>
              <a:buSzPts val="1300"/>
              <a:buChar char="○"/>
            </a:pPr>
            <a:r>
              <a:rPr lang="es" sz="1300">
                <a:solidFill>
                  <a:schemeClr val="lt2"/>
                </a:solidFill>
                <a:latin typeface="Roboto Mono"/>
                <a:ea typeface="Roboto Mono"/>
                <a:cs typeface="Roboto Mono"/>
                <a:sym typeface="Roboto Mono"/>
              </a:rPr>
              <a:t>Use</a:t>
            </a:r>
            <a:r>
              <a:rPr lang="es" sz="1300">
                <a:solidFill>
                  <a:schemeClr val="lt2"/>
                </a:solidFill>
                <a:uFill>
                  <a:noFill/>
                </a:uFill>
                <a:latin typeface="Roboto Mono"/>
                <a:ea typeface="Roboto Mono"/>
                <a:cs typeface="Roboto Mono"/>
                <a:sym typeface="Roboto Mono"/>
                <a:hlinkClick r:id="rId5">
                  <a:extLst>
                    <a:ext uri="{A12FA001-AC4F-418D-AE19-62706E023703}">
                      <ahyp:hlinkClr val="tx"/>
                    </a:ext>
                  </a:extLst>
                </a:hlinkClick>
              </a:rPr>
              <a:t> </a:t>
            </a:r>
            <a:r>
              <a:rPr lang="es" sz="1300" u="sng">
                <a:solidFill>
                  <a:schemeClr val="lt2"/>
                </a:solidFill>
                <a:latin typeface="Roboto Mono"/>
                <a:ea typeface="Roboto Mono"/>
                <a:cs typeface="Roboto Mono"/>
                <a:sym typeface="Roboto Mono"/>
                <a:hlinkClick r:id="rId6">
                  <a:extLst>
                    <a:ext uri="{A12FA001-AC4F-418D-AE19-62706E023703}">
                      <ahyp:hlinkClr val="tx"/>
                    </a:ext>
                  </a:extLst>
                </a:hlinkClick>
              </a:rPr>
              <a:t>filters</a:t>
            </a:r>
            <a:r>
              <a:rPr lang="es" sz="1300">
                <a:solidFill>
                  <a:schemeClr val="lt2"/>
                </a:solidFill>
                <a:latin typeface="Roboto Mono"/>
                <a:ea typeface="Roboto Mono"/>
                <a:cs typeface="Roboto Mono"/>
                <a:sym typeface="Roboto Mono"/>
              </a:rPr>
              <a:t> to automatically archive findings they are likely to generate.</a:t>
            </a:r>
            <a:endParaRPr sz="1300">
              <a:solidFill>
                <a:schemeClr val="lt2"/>
              </a:solidFill>
              <a:latin typeface="Roboto Mono"/>
              <a:ea typeface="Roboto Mono"/>
              <a:cs typeface="Roboto Mono"/>
              <a:sym typeface="Roboto Mono"/>
            </a:endParaRPr>
          </a:p>
          <a:p>
            <a:pPr marL="0" lvl="0" indent="0" algn="l" rtl="0">
              <a:lnSpc>
                <a:spcPct val="115000"/>
              </a:lnSpc>
              <a:spcBef>
                <a:spcPts val="0"/>
              </a:spcBef>
              <a:spcAft>
                <a:spcPts val="0"/>
              </a:spcAft>
              <a:buNone/>
            </a:pPr>
            <a:r>
              <a:t/>
            </a:r>
            <a:endParaRPr sz="1300">
              <a:solidFill>
                <a:schemeClr val="lt2"/>
              </a:solidFill>
              <a:latin typeface="Roboto Mono"/>
              <a:ea typeface="Roboto Mono"/>
              <a:cs typeface="Roboto Mono"/>
              <a:sym typeface="Roboto Mono"/>
            </a:endParaRPr>
          </a:p>
          <a:p>
            <a:pPr marL="457200" lvl="0" indent="-311150" algn="l" rtl="0">
              <a:lnSpc>
                <a:spcPct val="115000"/>
              </a:lnSpc>
              <a:spcBef>
                <a:spcPts val="0"/>
              </a:spcBef>
              <a:spcAft>
                <a:spcPts val="0"/>
              </a:spcAft>
              <a:buClr>
                <a:schemeClr val="dk1"/>
              </a:buClr>
              <a:buSzPts val="1300"/>
              <a:buFont typeface="Courier New"/>
              <a:buChar char="●"/>
            </a:pPr>
            <a:r>
              <a:rPr lang="es" sz="1300" b="1">
                <a:solidFill>
                  <a:schemeClr val="dk1"/>
                </a:solidFill>
                <a:latin typeface="Courier New"/>
                <a:ea typeface="Courier New"/>
                <a:cs typeface="Courier New"/>
                <a:sym typeface="Courier New"/>
              </a:rPr>
              <a:t>guardduty:DeletePublishingDestination</a:t>
            </a:r>
            <a:endParaRPr sz="1300" b="1">
              <a:solidFill>
                <a:schemeClr val="dk1"/>
              </a:solidFill>
              <a:latin typeface="Courier New"/>
              <a:ea typeface="Courier New"/>
              <a:cs typeface="Courier New"/>
              <a:sym typeface="Courier New"/>
            </a:endParaRPr>
          </a:p>
          <a:p>
            <a:pPr marL="914400" lvl="1" indent="-311150" algn="l" rtl="0">
              <a:lnSpc>
                <a:spcPct val="115000"/>
              </a:lnSpc>
              <a:spcBef>
                <a:spcPts val="0"/>
              </a:spcBef>
              <a:spcAft>
                <a:spcPts val="0"/>
              </a:spcAft>
              <a:buClr>
                <a:schemeClr val="lt2"/>
              </a:buClr>
              <a:buSzPts val="1300"/>
              <a:buFont typeface="Roboto Mono"/>
              <a:buChar char="○"/>
            </a:pPr>
            <a:r>
              <a:rPr lang="es" sz="1300">
                <a:solidFill>
                  <a:schemeClr val="lt2"/>
                </a:solidFill>
                <a:latin typeface="Roboto Mono"/>
                <a:ea typeface="Roboto Mono"/>
                <a:cs typeface="Roboto Mono"/>
                <a:sym typeface="Roboto Mono"/>
              </a:rPr>
              <a:t>Delete the destination of alerts (won’t disabled GuardDuty findings console).</a:t>
            </a:r>
            <a:endParaRPr sz="1300">
              <a:solidFill>
                <a:schemeClr val="lt2"/>
              </a:solidFill>
              <a:latin typeface="Roboto Mono"/>
              <a:ea typeface="Roboto Mono"/>
              <a:cs typeface="Roboto Mono"/>
              <a:sym typeface="Roboto Mono"/>
            </a:endParaRPr>
          </a:p>
        </p:txBody>
      </p:sp>
      <p:sp xmlns:a="http://schemas.openxmlformats.org/drawingml/2006/main" xmlns:p="http://schemas.openxmlformats.org/presentationml/2006/main">
        <p:nvSpPr>
          <p:cNvPr id="101" name="Rectangle">
            <a:extLst>
              <a:ext uri="{FF2B5EF4-FFF2-40B4-BE49-F238E27FC236}">
                <a16:creationId xmlns:a16="http://schemas.microsoft.com/office/drawing/2014/main" id="{A0C957D4-E4F1-4D51-EC0C-C161461E948E}"/>
              </a:ext>
            </a:extLst>
          </p:cNvPr>
          <p:cNvSpPr/>
          <p:nvPr/>
        </p:nvSpPr>
        <p:spPr>
          <a:xfrm rot="0">
            <a:off x="2066925" y="2276475"/>
            <a:ext cx="6324600" cy="571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sz="2900" b="1" dirty="0">
                <a:solidFill>
                  <a:srgbClr val="f01316">
                    <a:alpha val="40000"/>
                  </a:srgbClr>
                </a:solidFill>
              </a:rPr>
              <a:t>https://t.me/CyberFreeCourses</a:t>
            </a:r>
            <a:endParaRPr lang="en-US"/>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