
<file path=[Content_Types].xml><?xml version="1.0" encoding="utf-8"?>
<Types xmlns="http://schemas.openxmlformats.org/package/2006/content-types">
  <Default Extension="xml" ContentType="application/vnd.openxmlformats-officedocument.presentationml.presentation.main+xml"/>
  <Default Extension="fntdata" ContentType="application/x-fontdata"/>
  <Default Extension="png" ContentType="image/png"/>
  <Default Extension="rels" ContentType="application/vnd.openxmlformats-package.relationships+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s/slide4.xml" ContentType="application/vnd.openxmlformats-officedocument.presentationml.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Types>
</file>

<file path=_rels/.rels>&#65279;<?xml version="1.0" encoding="utf-8"?><Relationships xmlns="http://schemas.openxmlformats.org/package/2006/relationships"><Relationship Type="http://schemas.openxmlformats.org/officeDocument/2006/relationships/officeDocument" Target="/ppt/presentation.xml" Id="rId1" /></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trictFirstAndLastChars="0" embedTrueTypeFonts="1" saveSubsetFonts="1" autoCompressPictures="0">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9144000" cy="5143500"/>
  <p:notesSz cx="6858000" cy="9144000"/>
  <p:embeddedFontLst>
    <p:embeddedFont>
      <p:font typeface="Roboto Mono Medium"/>
      <p:regular r:id="rId18"/>
      <p:bold r:id="rId19"/>
      <p:italic r:id="rId20"/>
      <p:boldItalic r:id="rId21"/>
    </p:embeddedFont>
    <p:embeddedFont>
      <p:font typeface="Roboto Mono SemiBold"/>
      <p:regular r:id="rId22"/>
      <p:bold r:id="rId23"/>
      <p:italic r:id="rId24"/>
      <p:boldItalic r:id="rId25"/>
    </p:embeddedFont>
    <p:embeddedFont>
      <p:font typeface="Raleway ExtraBold"/>
      <p:bold r:id="rId26"/>
      <p:boldItalic r:id="rId27"/>
    </p:embeddedFont>
    <p:embeddedFont>
      <p:font typeface="Roboto Mono"/>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&#65279;<?xml version="1.0" encoding="utf-8"?><Relationships xmlns="http://schemas.openxmlformats.org/package/2006/relationships"><Relationship Type="http://schemas.openxmlformats.org/officeDocument/2006/relationships/font" Target="/ppt/fonts/RobotoMonoMedium-italic.fntdata" Id="rId20" /><Relationship Type="http://schemas.openxmlformats.org/officeDocument/2006/relationships/font" Target="/ppt/fonts/RobotoMonoSemiBold-regular.fntdata" Id="rId22" /><Relationship Type="http://schemas.openxmlformats.org/officeDocument/2006/relationships/font" Target="/ppt/fonts/RobotoMonoMedium-boldItalic.fntdata" Id="rId21" /><Relationship Type="http://schemas.openxmlformats.org/officeDocument/2006/relationships/font" Target="/ppt/fonts/RobotoMonoSemiBold-italic.fntdata" Id="rId24" /><Relationship Type="http://schemas.openxmlformats.org/officeDocument/2006/relationships/font" Target="/ppt/fonts/RobotoMonoSemiBold-bold.fntdata" Id="rId23" /><Relationship Type="http://schemas.openxmlformats.org/officeDocument/2006/relationships/theme" Target="/ppt/theme/theme1.xml" Id="rId1" /><Relationship Type="http://schemas.openxmlformats.org/officeDocument/2006/relationships/viewProps" Target="/ppt/viewProps.xml" Id="rId2" /><Relationship Type="http://schemas.openxmlformats.org/officeDocument/2006/relationships/presProps" Target="/ppt/presProps.xml" Id="rId3" /><Relationship Type="http://schemas.openxmlformats.org/officeDocument/2006/relationships/slideMaster" Target="/ppt/slideMasters/slideMaster1.xml" Id="rId4" /><Relationship Type="http://schemas.openxmlformats.org/officeDocument/2006/relationships/slide" Target="/ppt/slides/slide4.xml" Id="rId9" /><Relationship Type="http://schemas.openxmlformats.org/officeDocument/2006/relationships/font" Target="/ppt/fonts/RalewayExtraBold-bold.fntdata" Id="rId26" /><Relationship Type="http://schemas.openxmlformats.org/officeDocument/2006/relationships/font" Target="/ppt/fonts/RobotoMonoSemiBold-boldItalic.fntdata" Id="rId25" /><Relationship Type="http://schemas.openxmlformats.org/officeDocument/2006/relationships/font" Target="/ppt/fonts/RobotoMono-regular.fntdata" Id="rId28" /><Relationship Type="http://schemas.openxmlformats.org/officeDocument/2006/relationships/font" Target="/ppt/fonts/RalewayExtraBold-boldItalic.fntdata" Id="rId27" /><Relationship Type="http://schemas.openxmlformats.org/officeDocument/2006/relationships/notesMaster" Target="/ppt/notesMasters/notesMaster1.xml" Id="rId5" /><Relationship Type="http://schemas.openxmlformats.org/officeDocument/2006/relationships/slide" Target="/ppt/slides/slide1.xml" Id="rId6" /><Relationship Type="http://schemas.openxmlformats.org/officeDocument/2006/relationships/font" Target="/ppt/fonts/RobotoMono-bold.fntdata" Id="rId29" /><Relationship Type="http://schemas.openxmlformats.org/officeDocument/2006/relationships/slide" Target="/ppt/slides/slide2.xml" Id="rId7" /><Relationship Type="http://schemas.openxmlformats.org/officeDocument/2006/relationships/slide" Target="/ppt/slides/slide3.xml" Id="rId8" /><Relationship Type="http://schemas.openxmlformats.org/officeDocument/2006/relationships/font" Target="/ppt/fonts/RobotoMono-boldItalic.fntdata" Id="rId31" /><Relationship Type="http://schemas.openxmlformats.org/officeDocument/2006/relationships/font" Target="/ppt/fonts/RobotoMono-italic.fntdata" Id="rId30" /><Relationship Type="http://schemas.openxmlformats.org/officeDocument/2006/relationships/slide" Target="/ppt/slides/slide6.xml" Id="rId11" /><Relationship Type="http://schemas.openxmlformats.org/officeDocument/2006/relationships/slide" Target="/ppt/slides/slide5.xml" Id="rId10" /><Relationship Type="http://schemas.openxmlformats.org/officeDocument/2006/relationships/slide" Target="/ppt/slides/slide8.xml" Id="rId13" /><Relationship Type="http://schemas.openxmlformats.org/officeDocument/2006/relationships/slide" Target="/ppt/slides/slide7.xml" Id="rId12" /><Relationship Type="http://schemas.openxmlformats.org/officeDocument/2006/relationships/slide" Target="/ppt/slides/slide10.xml" Id="rId15" /><Relationship Type="http://schemas.openxmlformats.org/officeDocument/2006/relationships/slide" Target="/ppt/slides/slide9.xml" Id="rId14" /><Relationship Type="http://schemas.openxmlformats.org/officeDocument/2006/relationships/slide" Target="/ppt/slides/slide12.xml" Id="rId17" /><Relationship Type="http://schemas.openxmlformats.org/officeDocument/2006/relationships/slide" Target="/ppt/slides/slide11.xml" Id="rId16" /><Relationship Type="http://schemas.openxmlformats.org/officeDocument/2006/relationships/font" Target="/ppt/fonts/RobotoMonoMedium-bold.fntdata" Id="rId19" /><Relationship Type="http://schemas.openxmlformats.org/officeDocument/2006/relationships/font" Target="/ppt/fonts/RobotoMonoMedium-regular.fntdata" Id="rId18" /></Relationships>
</file>

<file path=ppt/notesMasters/_rels/notesMaster1.xml.rels>&#65279;<?xml version="1.0" encoding="utf-8"?><Relationships xmlns="http://schemas.openxmlformats.org/package/2006/relationships"><Relationship Type="http://schemas.openxmlformats.org/officeDocument/2006/relationships/theme" Target="/ppt/theme/theme2.xml" Id="rId1" /></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0.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1.xml.rels>&#65279;<?xml version="1.0" encoding="utf-8"?><Relationships xmlns="http://schemas.openxmlformats.org/package/2006/relationships"><Relationship Type="http://schemas.openxmlformats.org/officeDocument/2006/relationships/notesMaster" Target="/ppt/notesMasters/notesMaster1.xml" Id="rId1" /><Relationship Type="http://schemas.openxmlformats.org/officeDocument/2006/relationships/hyperlink" Target="https://canarytokens.org/generate" TargetMode="External" Id="rId2" /><Relationship Type="http://schemas.openxmlformats.org/officeDocument/2006/relationships/hyperlink" Target="https://app.interactsh.com/#/" TargetMode="External" Id="rId3" /></Relationships>
</file>

<file path=ppt/notesSlides/_rels/notesSlide12.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2.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3.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4.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5.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6.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7.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8.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9.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g27aa98f61a4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 name="Google Shape;27;g27aa98f61a4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7aa98f61a4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7aa98f61a4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7aa98f61a4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7aa98f61a4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 Show error</a:t>
            </a:r>
            <a:endParaRPr/>
          </a:p>
          <a:p>
            <a:pPr indent="0" lvl="0" marL="0" rtl="0" algn="l">
              <a:spcBef>
                <a:spcPts val="0"/>
              </a:spcBef>
              <a:spcAft>
                <a:spcPts val="0"/>
              </a:spcAft>
              <a:buNone/>
            </a:pPr>
            <a:r>
              <a:rPr lang="es"/>
              <a:t>aws --profile eks appstream describe-fleets</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 </a:t>
            </a:r>
            <a:r>
              <a:rPr lang="es" u="sng">
                <a:solidFill>
                  <a:schemeClr val="hlink"/>
                </a:solidFill>
                <a:hlinkClick r:id="rId2"/>
              </a:rPr>
              <a:t>https://canarytokens.org/generate</a:t>
            </a:r>
            <a:endParaRPr/>
          </a:p>
          <a:p>
            <a:pPr indent="0" lvl="0" marL="0" rtl="0" algn="l">
              <a:spcBef>
                <a:spcPts val="0"/>
              </a:spcBef>
              <a:spcAft>
                <a:spcPts val="0"/>
              </a:spcAft>
              <a:buNone/>
            </a:pPr>
            <a:r>
              <a:rPr lang="es"/>
              <a:t># </a:t>
            </a:r>
            <a:r>
              <a:rPr lang="es" u="sng">
                <a:solidFill>
                  <a:schemeClr val="hlink"/>
                </a:solidFill>
                <a:hlinkClick r:id="rId3"/>
              </a:rPr>
              <a:t>https://app.interactsh.com/#/</a:t>
            </a:r>
            <a:endParaRPr/>
          </a:p>
          <a:p>
            <a:pPr indent="0" lvl="0" marL="0" rtl="0" algn="l">
              <a:spcBef>
                <a:spcPts val="0"/>
              </a:spcBef>
              <a:spcAft>
                <a:spcPts val="0"/>
              </a:spcAft>
              <a:buNone/>
            </a:pPr>
            <a:r>
              <a:rPr lang="es"/>
              <a:t>## create AWS key token</a:t>
            </a:r>
            <a:endParaRPr/>
          </a:p>
          <a:p>
            <a:pPr indent="0" lvl="0" marL="0" rtl="0" algn="l">
              <a:spcBef>
                <a:spcPts val="0"/>
              </a:spcBef>
              <a:spcAft>
                <a:spcPts val="0"/>
              </a:spcAft>
              <a:buClr>
                <a:schemeClr val="dk1"/>
              </a:buClr>
              <a:buSzPts val="1100"/>
              <a:buFont typeface="Arial"/>
              <a:buNone/>
            </a:pPr>
            <a:r>
              <a:rPr lang="es">
                <a:solidFill>
                  <a:schemeClr val="dk1"/>
                </a:solidFill>
              </a:rPr>
              <a:t>aws --profile canary sts get-caller-identity</a:t>
            </a:r>
            <a:endParaRPr/>
          </a:p>
          <a:p>
            <a:pPr indent="0" lvl="0" marL="0" rtl="0" algn="l">
              <a:spcBef>
                <a:spcPts val="0"/>
              </a:spcBef>
              <a:spcAft>
                <a:spcPts val="0"/>
              </a:spcAft>
              <a:buClr>
                <a:schemeClr val="dk1"/>
              </a:buClr>
              <a:buSzPts val="1100"/>
              <a:buFont typeface="Arial"/>
              <a:buNone/>
            </a:pPr>
            <a:r>
              <a:rPr lang="es">
                <a:solidFill>
                  <a:schemeClr val="dk1"/>
                </a:solidFill>
              </a:rPr>
              <a:t>aws --profile canary appstream describe-fleets</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s"/>
              <a:t># Do not generate log</a:t>
            </a:r>
            <a:endParaRPr/>
          </a:p>
          <a:p>
            <a:pPr indent="0" lvl="0" marL="0" rtl="0" algn="l">
              <a:spcBef>
                <a:spcPts val="0"/>
              </a:spcBef>
              <a:spcAft>
                <a:spcPts val="0"/>
              </a:spcAft>
              <a:buNone/>
            </a:pPr>
            <a:r>
              <a:rPr lang="es">
                <a:solidFill>
                  <a:schemeClr val="dk1"/>
                </a:solidFill>
              </a:rPr>
              <a:t>aws --profile canary sns publish --topic-arn arn:aws:sns:us-east-1:947247140022:aa --message asdasd --region us-east-1</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7aa98f61a4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7aa98f61a4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g27aa98f61a4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 name="Google Shape;34;g27aa98f61a4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27aa98f61a4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27aa98f61a4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27aa98f61a4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 name="Google Shape;50;g27aa98f61a4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7aa98f61a4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7aa98f61a4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7aa98f61a4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7aa98f61a4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7aa98f61a4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7aa98f61a4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Lanzar alguna tool automática desde el usuario deleteme y esperar que insights lo detecte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7aa98f61a4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7aa98f61a4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Lanzar alguna tool automática desde el usuario deleteme y esperar que insights lo detecte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7aa98f61a4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7aa98f61a4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 Cloudtrail enum</a:t>
            </a:r>
            <a:endParaRPr/>
          </a:p>
          <a:p>
            <a:pPr indent="0" lvl="0" marL="0" rtl="0" algn="l">
              <a:spcBef>
                <a:spcPts val="0"/>
              </a:spcBef>
              <a:spcAft>
                <a:spcPts val="0"/>
              </a:spcAft>
              <a:buNone/>
            </a:pPr>
            <a:r>
              <a:rPr lang="es"/>
              <a:t>aws </a:t>
            </a:r>
            <a:r>
              <a:rPr lang="es">
                <a:solidFill>
                  <a:schemeClr val="dk1"/>
                </a:solidFill>
              </a:rPr>
              <a:t>--profile myadmin </a:t>
            </a:r>
            <a:r>
              <a:rPr lang="es"/>
              <a:t>cloudtrail list-trails</a:t>
            </a:r>
            <a:endParaRPr/>
          </a:p>
          <a:p>
            <a:pPr indent="0" lvl="0" marL="0" rtl="0" algn="l">
              <a:spcBef>
                <a:spcPts val="0"/>
              </a:spcBef>
              <a:spcAft>
                <a:spcPts val="0"/>
              </a:spcAft>
              <a:buNone/>
            </a:pPr>
            <a:r>
              <a:rPr lang="es"/>
              <a:t>aws </a:t>
            </a:r>
            <a:r>
              <a:rPr lang="es">
                <a:solidFill>
                  <a:schemeClr val="dk1"/>
                </a:solidFill>
              </a:rPr>
              <a:t>--profile myadmin </a:t>
            </a:r>
            <a:r>
              <a:rPr lang="es"/>
              <a:t>cloudtrail describe-trails</a:t>
            </a:r>
            <a:endParaRPr/>
          </a:p>
          <a:p>
            <a:pPr indent="0" lvl="0" marL="0" rtl="0" algn="l">
              <a:spcBef>
                <a:spcPts val="0"/>
              </a:spcBef>
              <a:spcAft>
                <a:spcPts val="0"/>
              </a:spcAft>
              <a:buNone/>
            </a:pPr>
            <a:r>
              <a:rPr lang="es"/>
              <a:t>aws </a:t>
            </a:r>
            <a:r>
              <a:rPr lang="es">
                <a:solidFill>
                  <a:schemeClr val="dk1"/>
                </a:solidFill>
              </a:rPr>
              <a:t>--profile myadmin </a:t>
            </a:r>
            <a:r>
              <a:rPr lang="es"/>
              <a:t>cloudtrail get-event-selectors --trail-name </a:t>
            </a:r>
            <a:r>
              <a:rPr lang="es">
                <a:solidFill>
                  <a:schemeClr val="dk1"/>
                </a:solidFill>
              </a:rPr>
              <a:t>management-events</a:t>
            </a:r>
            <a:endParaRPr/>
          </a:p>
          <a:p>
            <a:pPr indent="0" lvl="0" marL="0" rtl="0" algn="l">
              <a:spcBef>
                <a:spcPts val="0"/>
              </a:spcBef>
              <a:spcAft>
                <a:spcPts val="0"/>
              </a:spcAft>
              <a:buNone/>
            </a:pPr>
            <a:r>
              <a:rPr lang="es"/>
              <a:t>aws </a:t>
            </a:r>
            <a:r>
              <a:rPr lang="es">
                <a:solidFill>
                  <a:schemeClr val="dk1"/>
                </a:solidFill>
              </a:rPr>
              <a:t>--profile myadmin </a:t>
            </a:r>
            <a:r>
              <a:rPr lang="es"/>
              <a:t>cloudtrail get-trail-status --name management-events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 Get insights</a:t>
            </a:r>
            <a:endParaRPr/>
          </a:p>
          <a:p>
            <a:pPr indent="0" lvl="0" marL="0" rtl="0" algn="l">
              <a:spcBef>
                <a:spcPts val="0"/>
              </a:spcBef>
              <a:spcAft>
                <a:spcPts val="0"/>
              </a:spcAft>
              <a:buNone/>
            </a:pPr>
            <a:r>
              <a:rPr lang="es"/>
              <a:t>aws cloudtrail get-insight-selectors --trail-name management-events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 Cloudtrail2IAM</a:t>
            </a:r>
            <a:endParaRPr/>
          </a:p>
          <a:p>
            <a:pPr indent="0" lvl="0" marL="0" rtl="0" algn="l">
              <a:spcBef>
                <a:spcPts val="0"/>
              </a:spcBef>
              <a:spcAft>
                <a:spcPts val="0"/>
              </a:spcAft>
              <a:buNone/>
            </a:pPr>
            <a:r>
              <a:rPr lang="es"/>
              <a:t>python3 cloudtrail2IAM.py --profile myadmin --bucket-name aws-cloudtrail-logs-947247140022-ffb95fe7 --prefix AWSLogs --threads 10</a:t>
            </a:r>
            <a:endParaRPr/>
          </a:p>
        </p:txBody>
      </p:sp>
    </p:spTree>
  </p:cSld>
  <p:clrMapOvr>
    <a:masterClrMapping/>
  </p:clrMapOvr>
</p:notes>
</file>

<file path=ppt/slideLayouts/_rels/slideLayout1.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3.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4.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1pPr>
            <a:lvl2pPr lvl="1"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2pPr>
            <a:lvl3pPr lvl="2"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3pPr>
            <a:lvl4pPr lvl="3"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4pPr>
            <a:lvl5pPr lvl="4"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5pPr>
            <a:lvl6pPr lvl="5"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6pPr>
            <a:lvl7pPr lvl="6"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7pPr>
            <a:lvl8pPr lvl="7"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8pPr>
            <a:lvl9pPr lvl="8"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9pPr>
          </a:lstStyle>
          <a:p/>
        </p:txBody>
      </p:sp>
      <p:sp>
        <p:nvSpPr>
          <p:cNvPr id="13" name="Google Shape;13;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2"/>
          <p:cNvSpPr txBox="1"/>
          <p:nvPr>
            <p:ph idx="12" type="sldNum"/>
          </p:nvPr>
        </p:nvSpPr>
        <p:spPr>
          <a:xfrm>
            <a:off x="8534733" y="514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Font typeface="Roboto Mono Medium"/>
              <a:buNone/>
              <a:defRPr sz="3600">
                <a:latin typeface="Roboto Mono Medium"/>
                <a:ea typeface="Roboto Mono Medium"/>
                <a:cs typeface="Roboto Mono Medium"/>
                <a:sym typeface="Roboto Mono Medium"/>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534733" y="514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Roboto Mono Medium"/>
              <a:buNone/>
              <a:defRPr>
                <a:latin typeface="Roboto Mono Medium"/>
                <a:ea typeface="Roboto Mono Medium"/>
                <a:cs typeface="Roboto Mono Medium"/>
                <a:sym typeface="Roboto Mono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Font typeface="Roboto Mono"/>
              <a:buChar char="●"/>
              <a:defRPr>
                <a:latin typeface="Roboto Mono"/>
                <a:ea typeface="Roboto Mono"/>
                <a:cs typeface="Roboto Mono"/>
                <a:sym typeface="Roboto Mono"/>
              </a:defRPr>
            </a:lvl1pPr>
            <a:lvl2pPr indent="-317500" lvl="1" marL="914400">
              <a:spcBef>
                <a:spcPts val="0"/>
              </a:spcBef>
              <a:spcAft>
                <a:spcPts val="0"/>
              </a:spcAft>
              <a:buSzPts val="1400"/>
              <a:buFont typeface="Roboto Mono"/>
              <a:buChar char="○"/>
              <a:defRPr>
                <a:latin typeface="Roboto Mono"/>
                <a:ea typeface="Roboto Mono"/>
                <a:cs typeface="Roboto Mono"/>
                <a:sym typeface="Roboto Mono"/>
              </a:defRPr>
            </a:lvl2pPr>
            <a:lvl3pPr indent="-317500" lvl="2" marL="1371600">
              <a:spcBef>
                <a:spcPts val="0"/>
              </a:spcBef>
              <a:spcAft>
                <a:spcPts val="0"/>
              </a:spcAft>
              <a:buSzPts val="1400"/>
              <a:buFont typeface="Roboto Mono"/>
              <a:buChar char="■"/>
              <a:defRPr>
                <a:latin typeface="Roboto Mono"/>
                <a:ea typeface="Roboto Mono"/>
                <a:cs typeface="Roboto Mono"/>
                <a:sym typeface="Roboto Mono"/>
              </a:defRPr>
            </a:lvl3pPr>
            <a:lvl4pPr indent="-317500" lvl="3" marL="1828800">
              <a:spcBef>
                <a:spcPts val="0"/>
              </a:spcBef>
              <a:spcAft>
                <a:spcPts val="0"/>
              </a:spcAft>
              <a:buSzPts val="1400"/>
              <a:buFont typeface="Roboto Mono"/>
              <a:buChar char="●"/>
              <a:defRPr>
                <a:latin typeface="Roboto Mono"/>
                <a:ea typeface="Roboto Mono"/>
                <a:cs typeface="Roboto Mono"/>
                <a:sym typeface="Roboto Mono"/>
              </a:defRPr>
            </a:lvl4pPr>
            <a:lvl5pPr indent="-317500" lvl="4" marL="2286000">
              <a:spcBef>
                <a:spcPts val="0"/>
              </a:spcBef>
              <a:spcAft>
                <a:spcPts val="0"/>
              </a:spcAft>
              <a:buSzPts val="1400"/>
              <a:buFont typeface="Roboto Mono"/>
              <a:buChar char="○"/>
              <a:defRPr>
                <a:latin typeface="Roboto Mono"/>
                <a:ea typeface="Roboto Mono"/>
                <a:cs typeface="Roboto Mono"/>
                <a:sym typeface="Roboto Mono"/>
              </a:defRPr>
            </a:lvl5pPr>
            <a:lvl6pPr indent="-317500" lvl="5" marL="2743200">
              <a:spcBef>
                <a:spcPts val="0"/>
              </a:spcBef>
              <a:spcAft>
                <a:spcPts val="0"/>
              </a:spcAft>
              <a:buSzPts val="1400"/>
              <a:buFont typeface="Roboto Mono"/>
              <a:buChar char="■"/>
              <a:defRPr>
                <a:latin typeface="Roboto Mono"/>
                <a:ea typeface="Roboto Mono"/>
                <a:cs typeface="Roboto Mono"/>
                <a:sym typeface="Roboto Mono"/>
              </a:defRPr>
            </a:lvl6pPr>
            <a:lvl7pPr indent="-317500" lvl="6" marL="3200400">
              <a:spcBef>
                <a:spcPts val="0"/>
              </a:spcBef>
              <a:spcAft>
                <a:spcPts val="0"/>
              </a:spcAft>
              <a:buSzPts val="1400"/>
              <a:buFont typeface="Roboto Mono"/>
              <a:buChar char="●"/>
              <a:defRPr>
                <a:latin typeface="Roboto Mono"/>
                <a:ea typeface="Roboto Mono"/>
                <a:cs typeface="Roboto Mono"/>
                <a:sym typeface="Roboto Mono"/>
              </a:defRPr>
            </a:lvl7pPr>
            <a:lvl8pPr indent="-317500" lvl="7" marL="3657600">
              <a:spcBef>
                <a:spcPts val="0"/>
              </a:spcBef>
              <a:spcAft>
                <a:spcPts val="0"/>
              </a:spcAft>
              <a:buSzPts val="1400"/>
              <a:buFont typeface="Roboto Mono"/>
              <a:buChar char="○"/>
              <a:defRPr>
                <a:latin typeface="Roboto Mono"/>
                <a:ea typeface="Roboto Mono"/>
                <a:cs typeface="Roboto Mono"/>
                <a:sym typeface="Roboto Mono"/>
              </a:defRPr>
            </a:lvl8pPr>
            <a:lvl9pPr indent="-317500" lvl="8" marL="4114800">
              <a:spcBef>
                <a:spcPts val="0"/>
              </a:spcBef>
              <a:spcAft>
                <a:spcPts val="0"/>
              </a:spcAft>
              <a:buSzPts val="1400"/>
              <a:buFont typeface="Roboto Mono"/>
              <a:buChar char="■"/>
              <a:defRPr>
                <a:latin typeface="Roboto Mono"/>
                <a:ea typeface="Roboto Mono"/>
                <a:cs typeface="Roboto Mono"/>
                <a:sym typeface="Roboto Mono"/>
              </a:defRPr>
            </a:lvl9pPr>
          </a:lstStyle>
          <a:p/>
        </p:txBody>
      </p:sp>
      <p:sp>
        <p:nvSpPr>
          <p:cNvPr id="21" name="Google Shape;21;p4"/>
          <p:cNvSpPr txBox="1"/>
          <p:nvPr>
            <p:ph idx="12" type="sldNum"/>
          </p:nvPr>
        </p:nvSpPr>
        <p:spPr>
          <a:xfrm>
            <a:off x="8534733" y="514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p:cSld name="CUSTOM">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atin typeface="Roboto Mono"/>
                <a:ea typeface="Roboto Mono"/>
                <a:cs typeface="Roboto Mono"/>
                <a:sym typeface="Roboto Mono"/>
              </a:defRPr>
            </a:lvl1pPr>
            <a:lvl2pPr lvl="1">
              <a:spcBef>
                <a:spcPts val="0"/>
              </a:spcBef>
              <a:spcAft>
                <a:spcPts val="0"/>
              </a:spcAft>
              <a:buSzPts val="2800"/>
              <a:buNone/>
              <a:defRPr>
                <a:latin typeface="Roboto Mono"/>
                <a:ea typeface="Roboto Mono"/>
                <a:cs typeface="Roboto Mono"/>
                <a:sym typeface="Roboto Mono"/>
              </a:defRPr>
            </a:lvl2pPr>
            <a:lvl3pPr lvl="2">
              <a:spcBef>
                <a:spcPts val="0"/>
              </a:spcBef>
              <a:spcAft>
                <a:spcPts val="0"/>
              </a:spcAft>
              <a:buSzPts val="2800"/>
              <a:buNone/>
              <a:defRPr>
                <a:latin typeface="Roboto Mono"/>
                <a:ea typeface="Roboto Mono"/>
                <a:cs typeface="Roboto Mono"/>
                <a:sym typeface="Roboto Mono"/>
              </a:defRPr>
            </a:lvl3pPr>
            <a:lvl4pPr lvl="3">
              <a:spcBef>
                <a:spcPts val="0"/>
              </a:spcBef>
              <a:spcAft>
                <a:spcPts val="0"/>
              </a:spcAft>
              <a:buSzPts val="2800"/>
              <a:buNone/>
              <a:defRPr>
                <a:latin typeface="Roboto Mono"/>
                <a:ea typeface="Roboto Mono"/>
                <a:cs typeface="Roboto Mono"/>
                <a:sym typeface="Roboto Mono"/>
              </a:defRPr>
            </a:lvl4pPr>
            <a:lvl5pPr lvl="4">
              <a:spcBef>
                <a:spcPts val="0"/>
              </a:spcBef>
              <a:spcAft>
                <a:spcPts val="0"/>
              </a:spcAft>
              <a:buSzPts val="2800"/>
              <a:buNone/>
              <a:defRPr>
                <a:latin typeface="Roboto Mono"/>
                <a:ea typeface="Roboto Mono"/>
                <a:cs typeface="Roboto Mono"/>
                <a:sym typeface="Roboto Mono"/>
              </a:defRPr>
            </a:lvl5pPr>
            <a:lvl6pPr lvl="5">
              <a:spcBef>
                <a:spcPts val="0"/>
              </a:spcBef>
              <a:spcAft>
                <a:spcPts val="0"/>
              </a:spcAft>
              <a:buSzPts val="2800"/>
              <a:buNone/>
              <a:defRPr>
                <a:latin typeface="Roboto Mono"/>
                <a:ea typeface="Roboto Mono"/>
                <a:cs typeface="Roboto Mono"/>
                <a:sym typeface="Roboto Mono"/>
              </a:defRPr>
            </a:lvl6pPr>
            <a:lvl7pPr lvl="6">
              <a:spcBef>
                <a:spcPts val="0"/>
              </a:spcBef>
              <a:spcAft>
                <a:spcPts val="0"/>
              </a:spcAft>
              <a:buSzPts val="2800"/>
              <a:buNone/>
              <a:defRPr>
                <a:latin typeface="Roboto Mono"/>
                <a:ea typeface="Roboto Mono"/>
                <a:cs typeface="Roboto Mono"/>
                <a:sym typeface="Roboto Mono"/>
              </a:defRPr>
            </a:lvl7pPr>
            <a:lvl8pPr lvl="7">
              <a:spcBef>
                <a:spcPts val="0"/>
              </a:spcBef>
              <a:spcAft>
                <a:spcPts val="0"/>
              </a:spcAft>
              <a:buSzPts val="2800"/>
              <a:buNone/>
              <a:defRPr>
                <a:latin typeface="Roboto Mono"/>
                <a:ea typeface="Roboto Mono"/>
                <a:cs typeface="Roboto Mono"/>
                <a:sym typeface="Roboto Mono"/>
              </a:defRPr>
            </a:lvl8pPr>
            <a:lvl9pPr lvl="8">
              <a:spcBef>
                <a:spcPts val="0"/>
              </a:spcBef>
              <a:spcAft>
                <a:spcPts val="0"/>
              </a:spcAft>
              <a:buSzPts val="2800"/>
              <a:buNone/>
              <a:defRPr>
                <a:latin typeface="Roboto Mono"/>
                <a:ea typeface="Roboto Mono"/>
                <a:cs typeface="Roboto Mono"/>
                <a:sym typeface="Roboto Mono"/>
              </a:defRPr>
            </a:lvl9pPr>
          </a:lstStyle>
          <a:p/>
        </p:txBody>
      </p:sp>
      <p:sp>
        <p:nvSpPr>
          <p:cNvPr id="24" name="Google Shape;24;p5"/>
          <p:cNvSpPr txBox="1"/>
          <p:nvPr/>
        </p:nvSpPr>
        <p:spPr>
          <a:xfrm>
            <a:off x="539525" y="1654550"/>
            <a:ext cx="80121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a:solidFill>
                  <a:schemeClr val="lt2"/>
                </a:solidFill>
                <a:latin typeface="Roboto Mono"/>
                <a:ea typeface="Roboto Mono"/>
                <a:cs typeface="Roboto Mono"/>
                <a:sym typeface="Roboto Mono"/>
              </a:rPr>
              <a:t>Lalalalalalalala</a:t>
            </a:r>
            <a:endParaRPr>
              <a:solidFill>
                <a:schemeClr val="lt2"/>
              </a:solidFill>
              <a:latin typeface="Roboto Mono"/>
              <a:ea typeface="Roboto Mono"/>
              <a:cs typeface="Roboto Mono"/>
              <a:sym typeface="Roboto Mono"/>
            </a:endParaRPr>
          </a:p>
        </p:txBody>
      </p:sp>
    </p:spTree>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image" Target="/ppt/media/image1.png" Id="rId1" /><Relationship Type="http://schemas.openxmlformats.org/officeDocument/2006/relationships/image" Target="/ppt/media/image4.png" Id="rId2" /><Relationship Type="http://schemas.openxmlformats.org/officeDocument/2006/relationships/slideLayout" Target="/ppt/slideLayouts/slideLayout1.xml" Id="rId3" /><Relationship Type="http://schemas.openxmlformats.org/officeDocument/2006/relationships/slideLayout" Target="/ppt/slideLayouts/slideLayout2.xml" Id="rId4" /><Relationship Type="http://schemas.openxmlformats.org/officeDocument/2006/relationships/slideLayout" Target="/ppt/slideLayouts/slideLayout3.xml" Id="rId5" /><Relationship Type="http://schemas.openxmlformats.org/officeDocument/2006/relationships/slideLayout" Target="/ppt/slideLayouts/slideLayout4.xml" Id="rId6" /><Relationship Type="http://schemas.openxmlformats.org/officeDocument/2006/relationships/theme" Target="/ppt/theme/theme1.xml" Id="rId7" /></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Roboto Mono Medium"/>
              <a:buNone/>
              <a:defRPr sz="2800">
                <a:solidFill>
                  <a:schemeClr val="dk1"/>
                </a:solidFill>
                <a:latin typeface="Roboto Mono Medium"/>
                <a:ea typeface="Roboto Mono Medium"/>
                <a:cs typeface="Roboto Mono Medium"/>
                <a:sym typeface="Roboto Mono Mediu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Mono"/>
              <a:buChar char="●"/>
              <a:defRPr sz="1800">
                <a:solidFill>
                  <a:schemeClr val="lt2"/>
                </a:solidFill>
                <a:latin typeface="Roboto Mono"/>
                <a:ea typeface="Roboto Mono"/>
                <a:cs typeface="Roboto Mono"/>
                <a:sym typeface="Roboto Mono"/>
              </a:defRPr>
            </a:lvl1pPr>
            <a:lvl2pPr indent="-317500" lvl="1" marL="9144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2pPr>
            <a:lvl3pPr indent="-317500" lvl="2" marL="13716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3pPr>
            <a:lvl4pPr indent="-317500" lvl="3" marL="18288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4pPr>
            <a:lvl5pPr indent="-317500" lvl="4" marL="22860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5pPr>
            <a:lvl6pPr indent="-317500" lvl="5" marL="27432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6pPr>
            <a:lvl7pPr indent="-317500" lvl="6" marL="32004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7pPr>
            <a:lvl8pPr indent="-317500" lvl="7" marL="36576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8pPr>
            <a:lvl9pPr indent="-317500" lvl="8" marL="41148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9pPr>
          </a:lstStyle>
          <a:p/>
        </p:txBody>
      </p:sp>
      <p:sp>
        <p:nvSpPr>
          <p:cNvPr id="8" name="Google Shape;8;p1"/>
          <p:cNvSpPr txBox="1"/>
          <p:nvPr>
            <p:ph idx="12" type="sldNum"/>
          </p:nvPr>
        </p:nvSpPr>
        <p:spPr>
          <a:xfrm>
            <a:off x="8534733" y="514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s"/>
              <a:t>‹#›</a:t>
            </a:fld>
            <a:endParaRPr/>
          </a:p>
        </p:txBody>
      </p:sp>
      <p:pic>
        <p:nvPicPr>
          <p:cNvPr id="9" name="Google Shape;9;p1"/>
          <p:cNvPicPr preferRelativeResize="0"/>
          <p:nvPr/>
        </p:nvPicPr>
        <p:blipFill>
          <a:blip r:embed="rId1">
            <a:alphaModFix/>
          </a:blip>
          <a:stretch>
            <a:fillRect/>
          </a:stretch>
        </p:blipFill>
        <p:spPr>
          <a:xfrm>
            <a:off x="8033125" y="4032625"/>
            <a:ext cx="1110876" cy="1110876"/>
          </a:xfrm>
          <a:prstGeom prst="rect">
            <a:avLst/>
          </a:prstGeom>
          <a:noFill/>
          <a:ln>
            <a:noFill/>
          </a:ln>
        </p:spPr>
      </p:pic>
      <p:pic>
        <p:nvPicPr>
          <p:cNvPr id="10" name="Google Shape;10;p1"/>
          <p:cNvPicPr preferRelativeResize="0"/>
          <p:nvPr/>
        </p:nvPicPr>
        <p:blipFill>
          <a:blip r:embed="rId2">
            <a:alphaModFix/>
          </a:blip>
          <a:stretch>
            <a:fillRect/>
          </a:stretch>
        </p:blipFill>
        <p:spPr>
          <a:xfrm>
            <a:off x="0" y="4084300"/>
            <a:ext cx="1007524" cy="10075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&#65279;<?xml version="1.0" encoding="utf-8"?><Relationships xmlns="http://schemas.openxmlformats.org/package/2006/relationships"><Relationship Type="http://schemas.openxmlformats.org/officeDocument/2006/relationships/slideLayout" Target="/ppt/slideLayouts/slideLayout1.xml" Id="rId1" /><Relationship Type="http://schemas.openxmlformats.org/officeDocument/2006/relationships/notesSlide" Target="/ppt/notesSlides/notesSlide1.xml" Id="rId2" /><Relationship Type="http://schemas.openxmlformats.org/officeDocument/2006/relationships/image" Target="/ppt/media/image1.png" Id="rId3" /></Relationships>
</file>

<file path=ppt/slides/_rels/slide10.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10.xml" Id="rId2" /></Relationships>
</file>

<file path=ppt/slides/_rels/slide11.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11.xml" Id="rId2" /><Relationship Type="http://schemas.openxmlformats.org/officeDocument/2006/relationships/hyperlink" Target="https://docs.aws.amazon.com/awscloudtrail/latest/userguide/cloudtrail-unsupported-aws-services.html" TargetMode="External" Id="rId3" /><Relationship Type="http://schemas.openxmlformats.org/officeDocument/2006/relationships/hyperlink" Target="https://canarytokens.org/generate" TargetMode="External" Id="rId4" /><Relationship Type="http://schemas.openxmlformats.org/officeDocument/2006/relationships/hyperlink" Target="https://thinkst.com/" TargetMode="External" Id="rId5" /><Relationship Type="http://schemas.openxmlformats.org/officeDocument/2006/relationships/hyperlink" Target="https://github.com/carlospolop/aws_monitor_cloudtrail" TargetMode="External" Id="rId6" /></Relationships>
</file>

<file path=ppt/slides/_rels/slide12.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12.xml" Id="rId2" /></Relationships>
</file>

<file path=ppt/slides/_rels/slide2.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2.xml" Id="rId2" /></Relationships>
</file>

<file path=ppt/slides/_rels/slide3.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3.xml" Id="rId2" /></Relationships>
</file>

<file path=ppt/slides/_rels/slide4.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4.xml" Id="rId2" /></Relationships>
</file>

<file path=ppt/slides/_rels/slide5.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5.xml" Id="rId2" /></Relationships>
</file>

<file path=ppt/slides/_rels/slide6.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6.xml" Id="rId2" /></Relationships>
</file>

<file path=ppt/slides/_rels/slide7.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7.xml" Id="rId2" /><Relationship Type="http://schemas.openxmlformats.org/officeDocument/2006/relationships/hyperlink" Target="https://docs.aws.amazon.com/awscloudtrail/latest/userguide/logging-insights-events-with-cloudtrail.html" TargetMode="External" Id="rId3" /></Relationships>
</file>

<file path=ppt/slides/_rels/slide8.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8.xml" Id="rId2" /><Relationship Type="http://schemas.openxmlformats.org/officeDocument/2006/relationships/image" Target="/ppt/media/image3.png" Id="rId3" /></Relationships>
</file>

<file path=ppt/slides/_rels/slide9.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9.xml" Id="rId2" /><Relationship Type="http://schemas.openxmlformats.org/officeDocument/2006/relationships/hyperlink" Target="https://github.com/carlospolop/Cloudtrail2IAM" TargetMode="External" Id="rId3" /></Relationships>
</file>

<file path=ppt/slides/slide1.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 name="Shape 28"/>
        <p:cNvGrpSpPr/>
        <p:nvPr/>
      </p:nvGrpSpPr>
      <p:grpSpPr>
        <a:xfrm>
          <a:off x="0" y="0"/>
          <a:ext cx="0" cy="0"/>
          <a:chOff x="0" y="0"/>
          <a:chExt cx="0" cy="0"/>
        </a:xfrm>
      </p:grpSpPr>
      <p:sp>
        <p:nvSpPr>
          <p:cNvPr id="29" name="Google Shape;29;p6"/>
          <p:cNvSpPr txBox="1"/>
          <p:nvPr>
            <p:ph type="ctrTitle"/>
          </p:nvPr>
        </p:nvSpPr>
        <p:spPr>
          <a:xfrm>
            <a:off x="3598350" y="971575"/>
            <a:ext cx="5462400" cy="169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s" sz="3850"/>
              <a:t>CloudTrail</a:t>
            </a:r>
            <a:endParaRPr sz="3850"/>
          </a:p>
        </p:txBody>
      </p:sp>
      <p:pic>
        <p:nvPicPr>
          <p:cNvPr id="30" name="Google Shape;30;p6"/>
          <p:cNvPicPr preferRelativeResize="0"/>
          <p:nvPr/>
        </p:nvPicPr>
        <p:blipFill>
          <a:blip r:embed="rId3">
            <a:alphaModFix/>
          </a:blip>
          <a:stretch>
            <a:fillRect/>
          </a:stretch>
        </p:blipFill>
        <p:spPr>
          <a:xfrm>
            <a:off x="-155150" y="458550"/>
            <a:ext cx="4226401" cy="4226401"/>
          </a:xfrm>
          <a:prstGeom prst="rect">
            <a:avLst/>
          </a:prstGeom>
          <a:noFill/>
          <a:ln>
            <a:noFill/>
          </a:ln>
        </p:spPr>
      </p:pic>
      <p:sp>
        <p:nvSpPr>
          <p:cNvPr id="31" name="Google Shape;31;p6"/>
          <p:cNvSpPr txBox="1"/>
          <p:nvPr>
            <p:ph type="ctrTitle"/>
          </p:nvPr>
        </p:nvSpPr>
        <p:spPr>
          <a:xfrm>
            <a:off x="3598350" y="1912975"/>
            <a:ext cx="5462400" cy="169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t/>
            </a:r>
            <a:endParaRPr sz="3780">
              <a:solidFill>
                <a:srgbClr val="72110C"/>
              </a:solidFill>
            </a:endParaRPr>
          </a:p>
          <a:p>
            <a:pPr marL="0" lvl="0" indent="0" algn="ctr" rtl="0">
              <a:spcBef>
                <a:spcPts val="0"/>
              </a:spcBef>
              <a:spcAft>
                <a:spcPts val="0"/>
              </a:spcAft>
              <a:buSzPts val="990"/>
              <a:buNone/>
            </a:pPr>
            <a:r>
              <a:rPr lang="es" sz="2670">
                <a:solidFill>
                  <a:srgbClr val="72110C"/>
                </a:solidFill>
              </a:rPr>
              <a:t>HackTricks Training</a:t>
            </a:r>
            <a:endParaRPr sz="2670">
              <a:solidFill>
                <a:srgbClr val="72110C"/>
              </a:solidFill>
            </a:endParaRPr>
          </a:p>
        </p:txBody>
      </p:sp>
      <p:sp xmlns:a="http://schemas.openxmlformats.org/drawingml/2006/main" xmlns:p="http://schemas.openxmlformats.org/presentationml/2006/main">
        <p:nvSpPr>
          <p:cNvPr id="32"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10.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Raleway ExtraBold"/>
                <a:ea typeface="Raleway ExtraBold"/>
                <a:cs typeface="Raleway ExtraBold"/>
                <a:sym typeface="Raleway ExtraBold"/>
              </a:rPr>
              <a:t>CloudTrail Bypass - </a:t>
            </a:r>
            <a:r>
              <a:rPr lang="es">
                <a:latin typeface="Raleway ExtraBold"/>
                <a:ea typeface="Raleway ExtraBold"/>
                <a:cs typeface="Raleway ExtraBold"/>
                <a:sym typeface="Raleway ExtraBold"/>
              </a:rPr>
              <a:t>Modifying Config</a:t>
            </a:r>
            <a:endParaRPr>
              <a:latin typeface="Raleway ExtraBold"/>
              <a:ea typeface="Raleway ExtraBold"/>
              <a:cs typeface="Raleway ExtraBold"/>
              <a:sym typeface="Raleway ExtraBold"/>
            </a:endParaRPr>
          </a:p>
        </p:txBody>
      </p:sp>
      <p:sp>
        <p:nvSpPr>
          <p:cNvPr id="102" name="Google Shape;102;p15"/>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103" name="Google Shape;103;p15"/>
          <p:cNvSpPr txBox="1"/>
          <p:nvPr/>
        </p:nvSpPr>
        <p:spPr>
          <a:xfrm>
            <a:off x="344550" y="1041825"/>
            <a:ext cx="4447800" cy="3933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s" sz="1600" b="1">
                <a:solidFill>
                  <a:schemeClr val="dk1"/>
                </a:solidFill>
                <a:latin typeface="Roboto Mono"/>
                <a:ea typeface="Roboto Mono"/>
                <a:cs typeface="Roboto Mono"/>
                <a:sym typeface="Roboto Mono"/>
              </a:rPr>
              <a:t>CloudTrail Config</a:t>
            </a:r>
            <a:endParaRPr sz="1600" b="1">
              <a:solidFill>
                <a:schemeClr val="dk1"/>
              </a:solidFill>
              <a:latin typeface="Roboto Mono"/>
              <a:ea typeface="Roboto Mono"/>
              <a:cs typeface="Roboto Mono"/>
              <a:sym typeface="Roboto Mono"/>
            </a:endParaRPr>
          </a:p>
          <a:p>
            <a:pPr marL="0" lvl="0" indent="0" algn="l" rtl="0">
              <a:lnSpc>
                <a:spcPct val="115000"/>
              </a:lnSpc>
              <a:spcBef>
                <a:spcPts val="1200"/>
              </a:spcBef>
              <a:spcAft>
                <a:spcPts val="0"/>
              </a:spcAft>
              <a:buNone/>
            </a:pPr>
            <a:r>
              <a:rPr lang="es" sz="1300">
                <a:solidFill>
                  <a:schemeClr val="dk1"/>
                </a:solidFill>
                <a:latin typeface="Roboto Mono"/>
                <a:ea typeface="Roboto Mono"/>
                <a:cs typeface="Roboto Mono"/>
                <a:sym typeface="Roboto Mono"/>
              </a:rPr>
              <a:t>Delete Trails</a:t>
            </a:r>
            <a:endParaRPr sz="1300">
              <a:solidFill>
                <a:schemeClr val="dk1"/>
              </a:solidFill>
              <a:latin typeface="Roboto Mono"/>
              <a:ea typeface="Roboto Mono"/>
              <a:cs typeface="Roboto Mono"/>
              <a:sym typeface="Roboto Mono"/>
            </a:endParaRPr>
          </a:p>
          <a:p>
            <a:pPr marL="0" lvl="0" indent="0" algn="l" rtl="0">
              <a:lnSpc>
                <a:spcPct val="115000"/>
              </a:lnSpc>
              <a:spcBef>
                <a:spcPts val="200"/>
              </a:spcBef>
              <a:spcAft>
                <a:spcPts val="0"/>
              </a:spcAft>
              <a:buNone/>
            </a:pPr>
            <a:r>
              <a:rPr lang="es" sz="1300">
                <a:solidFill>
                  <a:schemeClr val="dk1"/>
                </a:solidFill>
                <a:latin typeface="Courier New"/>
                <a:ea typeface="Courier New"/>
                <a:cs typeface="Courier New"/>
                <a:sym typeface="Courier New"/>
              </a:rPr>
              <a:t>aws cloudtrail delete-trail --name [trail]</a:t>
            </a:r>
            <a:endParaRPr sz="1300">
              <a:solidFill>
                <a:schemeClr val="dk1"/>
              </a:solidFill>
              <a:latin typeface="Courier New"/>
              <a:ea typeface="Courier New"/>
              <a:cs typeface="Courier New"/>
              <a:sym typeface="Courier New"/>
            </a:endParaRPr>
          </a:p>
          <a:p>
            <a:pPr marL="0" lvl="0" indent="0" algn="l" rtl="0">
              <a:lnSpc>
                <a:spcPct val="115000"/>
              </a:lnSpc>
              <a:spcBef>
                <a:spcPts val="1200"/>
              </a:spcBef>
              <a:spcAft>
                <a:spcPts val="0"/>
              </a:spcAft>
              <a:buNone/>
            </a:pPr>
            <a:r>
              <a:rPr lang="es" sz="1300">
                <a:solidFill>
                  <a:schemeClr val="dk1"/>
                </a:solidFill>
                <a:latin typeface="Roboto Mono"/>
                <a:ea typeface="Roboto Mono"/>
                <a:cs typeface="Roboto Mono"/>
                <a:sym typeface="Roboto Mono"/>
              </a:rPr>
              <a:t>Stop CloudTrail</a:t>
            </a:r>
            <a:endParaRPr sz="1300">
              <a:solidFill>
                <a:schemeClr val="dk1"/>
              </a:solidFill>
              <a:latin typeface="Roboto Mono"/>
              <a:ea typeface="Roboto Mono"/>
              <a:cs typeface="Roboto Mono"/>
              <a:sym typeface="Roboto Mono"/>
            </a:endParaRPr>
          </a:p>
          <a:p>
            <a:pPr marL="0" lvl="0" indent="0" algn="l" rtl="0">
              <a:lnSpc>
                <a:spcPct val="115000"/>
              </a:lnSpc>
              <a:spcBef>
                <a:spcPts val="200"/>
              </a:spcBef>
              <a:spcAft>
                <a:spcPts val="0"/>
              </a:spcAft>
              <a:buNone/>
            </a:pPr>
            <a:r>
              <a:rPr lang="es" sz="1300">
                <a:solidFill>
                  <a:schemeClr val="dk1"/>
                </a:solidFill>
                <a:latin typeface="Courier New"/>
                <a:ea typeface="Courier New"/>
                <a:cs typeface="Courier New"/>
                <a:sym typeface="Courier New"/>
              </a:rPr>
              <a:t>aws cloudtrail stop-logging --name [trail]</a:t>
            </a:r>
            <a:endParaRPr sz="1300">
              <a:solidFill>
                <a:schemeClr val="dk1"/>
              </a:solidFill>
              <a:latin typeface="Courier New"/>
              <a:ea typeface="Courier New"/>
              <a:cs typeface="Courier New"/>
              <a:sym typeface="Courier New"/>
            </a:endParaRPr>
          </a:p>
          <a:p>
            <a:pPr marL="0" lvl="0" indent="0" algn="l" rtl="0">
              <a:lnSpc>
                <a:spcPct val="115000"/>
              </a:lnSpc>
              <a:spcBef>
                <a:spcPts val="1200"/>
              </a:spcBef>
              <a:spcAft>
                <a:spcPts val="0"/>
              </a:spcAft>
              <a:buNone/>
            </a:pPr>
            <a:r>
              <a:rPr lang="es" sz="1300">
                <a:solidFill>
                  <a:schemeClr val="dk1"/>
                </a:solidFill>
                <a:latin typeface="Roboto Mono"/>
                <a:ea typeface="Roboto Mono"/>
                <a:cs typeface="Roboto Mono"/>
                <a:sym typeface="Roboto Mono"/>
              </a:rPr>
              <a:t>Disable multi-region logging</a:t>
            </a:r>
            <a:endParaRPr sz="1300">
              <a:solidFill>
                <a:schemeClr val="dk1"/>
              </a:solidFill>
              <a:latin typeface="Roboto Mono"/>
              <a:ea typeface="Roboto Mono"/>
              <a:cs typeface="Roboto Mono"/>
              <a:sym typeface="Roboto Mono"/>
            </a:endParaRPr>
          </a:p>
          <a:p>
            <a:pPr marL="0" lvl="0" indent="0" algn="l" rtl="0">
              <a:lnSpc>
                <a:spcPct val="115000"/>
              </a:lnSpc>
              <a:spcBef>
                <a:spcPts val="200"/>
              </a:spcBef>
              <a:spcAft>
                <a:spcPts val="0"/>
              </a:spcAft>
              <a:buNone/>
            </a:pPr>
            <a:r>
              <a:rPr lang="es" sz="1300">
                <a:solidFill>
                  <a:schemeClr val="dk1"/>
                </a:solidFill>
                <a:latin typeface="Courier New"/>
                <a:ea typeface="Courier New"/>
                <a:cs typeface="Courier New"/>
                <a:sym typeface="Courier New"/>
              </a:rPr>
              <a:t>aws cloudtrail update-trail --name [trail] --no-is-multi-region --no-include-global-services</a:t>
            </a:r>
            <a:endParaRPr sz="1300">
              <a:solidFill>
                <a:schemeClr val="dk1"/>
              </a:solidFill>
              <a:latin typeface="Courier New"/>
              <a:ea typeface="Courier New"/>
              <a:cs typeface="Courier New"/>
              <a:sym typeface="Courier New"/>
            </a:endParaRPr>
          </a:p>
          <a:p>
            <a:pPr marL="0" lvl="0" indent="0" algn="l" rtl="0">
              <a:lnSpc>
                <a:spcPct val="115000"/>
              </a:lnSpc>
              <a:spcBef>
                <a:spcPts val="1200"/>
              </a:spcBef>
              <a:spcAft>
                <a:spcPts val="0"/>
              </a:spcAft>
              <a:buNone/>
            </a:pPr>
            <a:r>
              <a:rPr lang="es" sz="1300">
                <a:solidFill>
                  <a:schemeClr val="dk1"/>
                </a:solidFill>
                <a:latin typeface="Roboto Mono"/>
                <a:ea typeface="Roboto Mono"/>
                <a:cs typeface="Roboto Mono"/>
                <a:sym typeface="Roboto Mono"/>
              </a:rPr>
              <a:t>Disable Logging by Event Selectors</a:t>
            </a:r>
            <a:endParaRPr sz="1300">
              <a:solidFill>
                <a:schemeClr val="dk1"/>
              </a:solidFill>
              <a:latin typeface="Roboto Mono"/>
              <a:ea typeface="Roboto Mono"/>
              <a:cs typeface="Roboto Mono"/>
              <a:sym typeface="Roboto Mono"/>
            </a:endParaRPr>
          </a:p>
          <a:p>
            <a:pPr marL="0" lvl="0" indent="0" algn="l" rtl="0">
              <a:lnSpc>
                <a:spcPct val="115000"/>
              </a:lnSpc>
              <a:spcBef>
                <a:spcPts val="200"/>
              </a:spcBef>
              <a:spcAft>
                <a:spcPts val="0"/>
              </a:spcAft>
              <a:buNone/>
            </a:pPr>
            <a:r>
              <a:rPr lang="es" sz="1300">
                <a:solidFill>
                  <a:schemeClr val="dk1"/>
                </a:solidFill>
                <a:latin typeface="Courier New"/>
                <a:ea typeface="Courier New"/>
                <a:cs typeface="Courier New"/>
                <a:sym typeface="Courier New"/>
              </a:rPr>
              <a:t>aws cloudtrail put-event-selectors --trail-name [trail] --event-selectors '[]'</a:t>
            </a:r>
            <a:endParaRPr sz="1300">
              <a:solidFill>
                <a:schemeClr val="dk1"/>
              </a:solidFill>
              <a:latin typeface="Courier New"/>
              <a:ea typeface="Courier New"/>
              <a:cs typeface="Courier New"/>
              <a:sym typeface="Courier New"/>
            </a:endParaRPr>
          </a:p>
          <a:p>
            <a:pPr marL="0" lvl="0" indent="0" algn="l" rtl="0">
              <a:lnSpc>
                <a:spcPct val="115000"/>
              </a:lnSpc>
              <a:spcBef>
                <a:spcPts val="0"/>
              </a:spcBef>
              <a:spcAft>
                <a:spcPts val="0"/>
              </a:spcAft>
              <a:buNone/>
            </a:pPr>
            <a:r>
              <a:t/>
            </a:r>
            <a:endParaRPr>
              <a:solidFill>
                <a:schemeClr val="lt2"/>
              </a:solidFill>
              <a:latin typeface="Roboto Mono"/>
              <a:ea typeface="Roboto Mono"/>
              <a:cs typeface="Roboto Mono"/>
              <a:sym typeface="Roboto Mono"/>
            </a:endParaRPr>
          </a:p>
        </p:txBody>
      </p:sp>
      <p:sp>
        <p:nvSpPr>
          <p:cNvPr id="104" name="Google Shape;104;p15"/>
          <p:cNvSpPr txBox="1"/>
          <p:nvPr/>
        </p:nvSpPr>
        <p:spPr>
          <a:xfrm>
            <a:off x="4792350" y="1026375"/>
            <a:ext cx="4375200" cy="345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s" sz="1600" b="1">
                <a:solidFill>
                  <a:schemeClr val="dk1"/>
                </a:solidFill>
                <a:latin typeface="Roboto Mono"/>
                <a:ea typeface="Roboto Mono"/>
                <a:cs typeface="Roboto Mono"/>
                <a:sym typeface="Roboto Mono"/>
              </a:rPr>
              <a:t>S3 Config</a:t>
            </a:r>
            <a:endParaRPr sz="1600" b="1">
              <a:solidFill>
                <a:schemeClr val="dk1"/>
              </a:solidFill>
              <a:latin typeface="Roboto Mono"/>
              <a:ea typeface="Roboto Mono"/>
              <a:cs typeface="Roboto Mono"/>
              <a:sym typeface="Roboto Mono"/>
            </a:endParaRPr>
          </a:p>
          <a:p>
            <a:pPr marL="457200" lvl="0" indent="-311150" algn="l" rtl="0">
              <a:lnSpc>
                <a:spcPct val="115000"/>
              </a:lnSpc>
              <a:spcBef>
                <a:spcPts val="200"/>
              </a:spcBef>
              <a:spcAft>
                <a:spcPts val="0"/>
              </a:spcAft>
              <a:buClr>
                <a:schemeClr val="dk1"/>
              </a:buClr>
              <a:buSzPts val="1300"/>
              <a:buFont typeface="Roboto Mono"/>
              <a:buChar char="●"/>
            </a:pPr>
            <a:r>
              <a:rPr lang="es" sz="1300" b="1">
                <a:solidFill>
                  <a:schemeClr val="dk1"/>
                </a:solidFill>
                <a:latin typeface="Roboto Mono"/>
                <a:ea typeface="Roboto Mono"/>
                <a:cs typeface="Roboto Mono"/>
                <a:sym typeface="Roboto Mono"/>
              </a:rPr>
              <a:t>Delete</a:t>
            </a:r>
            <a:r>
              <a:rPr lang="es" sz="1300">
                <a:solidFill>
                  <a:schemeClr val="dk1"/>
                </a:solidFill>
                <a:latin typeface="Roboto Mono"/>
                <a:ea typeface="Roboto Mono"/>
                <a:cs typeface="Roboto Mono"/>
                <a:sym typeface="Roboto Mono"/>
              </a:rPr>
              <a:t> the S3 bucket</a:t>
            </a:r>
            <a:endParaRPr sz="1300">
              <a:solidFill>
                <a:schemeClr val="dk1"/>
              </a:solidFill>
              <a:latin typeface="Roboto Mono"/>
              <a:ea typeface="Roboto Mono"/>
              <a:cs typeface="Roboto Mono"/>
              <a:sym typeface="Roboto Mono"/>
            </a:endParaRPr>
          </a:p>
          <a:p>
            <a:pPr marL="457200" lvl="0" indent="-311150" algn="l" rtl="0">
              <a:lnSpc>
                <a:spcPct val="115000"/>
              </a:lnSpc>
              <a:spcBef>
                <a:spcPts val="0"/>
              </a:spcBef>
              <a:spcAft>
                <a:spcPts val="0"/>
              </a:spcAft>
              <a:buClr>
                <a:schemeClr val="dk1"/>
              </a:buClr>
              <a:buSzPts val="1300"/>
              <a:buFont typeface="Roboto Mono"/>
              <a:buChar char="●"/>
            </a:pPr>
            <a:r>
              <a:rPr lang="es" sz="1300" b="1">
                <a:solidFill>
                  <a:schemeClr val="dk1"/>
                </a:solidFill>
                <a:latin typeface="Roboto Mono"/>
                <a:ea typeface="Roboto Mono"/>
                <a:cs typeface="Roboto Mono"/>
                <a:sym typeface="Roboto Mono"/>
              </a:rPr>
              <a:t>Change bucket policy</a:t>
            </a:r>
            <a:r>
              <a:rPr lang="es" sz="1300">
                <a:solidFill>
                  <a:schemeClr val="dk1"/>
                </a:solidFill>
                <a:latin typeface="Roboto Mono"/>
                <a:ea typeface="Roboto Mono"/>
                <a:cs typeface="Roboto Mono"/>
                <a:sym typeface="Roboto Mono"/>
              </a:rPr>
              <a:t> to deny any writes from the CloudTrail service</a:t>
            </a:r>
            <a:endParaRPr sz="1300">
              <a:solidFill>
                <a:schemeClr val="dk1"/>
              </a:solidFill>
              <a:latin typeface="Roboto Mono"/>
              <a:ea typeface="Roboto Mono"/>
              <a:cs typeface="Roboto Mono"/>
              <a:sym typeface="Roboto Mono"/>
            </a:endParaRPr>
          </a:p>
          <a:p>
            <a:pPr marL="457200" lvl="0" indent="-311150" algn="l" rtl="0">
              <a:lnSpc>
                <a:spcPct val="115000"/>
              </a:lnSpc>
              <a:spcBef>
                <a:spcPts val="0"/>
              </a:spcBef>
              <a:spcAft>
                <a:spcPts val="0"/>
              </a:spcAft>
              <a:buClr>
                <a:schemeClr val="dk1"/>
              </a:buClr>
              <a:buSzPts val="1300"/>
              <a:buFont typeface="Roboto Mono"/>
              <a:buChar char="●"/>
            </a:pPr>
            <a:r>
              <a:rPr lang="es" sz="1300" b="1">
                <a:solidFill>
                  <a:schemeClr val="dk1"/>
                </a:solidFill>
                <a:latin typeface="Roboto Mono"/>
                <a:ea typeface="Roboto Mono"/>
                <a:cs typeface="Roboto Mono"/>
                <a:sym typeface="Roboto Mono"/>
              </a:rPr>
              <a:t>Add lifecycle policy</a:t>
            </a:r>
            <a:r>
              <a:rPr lang="es" sz="1300">
                <a:solidFill>
                  <a:schemeClr val="dk1"/>
                </a:solidFill>
                <a:latin typeface="Roboto Mono"/>
                <a:ea typeface="Roboto Mono"/>
                <a:cs typeface="Roboto Mono"/>
                <a:sym typeface="Roboto Mono"/>
              </a:rPr>
              <a:t> to S3 bucket to delete objects</a:t>
            </a:r>
            <a:endParaRPr sz="1300">
              <a:solidFill>
                <a:schemeClr val="dk1"/>
              </a:solidFill>
              <a:latin typeface="Roboto Mono"/>
              <a:ea typeface="Roboto Mono"/>
              <a:cs typeface="Roboto Mono"/>
              <a:sym typeface="Roboto Mono"/>
            </a:endParaRPr>
          </a:p>
          <a:p>
            <a:pPr marL="457200" lvl="0" indent="-311150" algn="l" rtl="0">
              <a:lnSpc>
                <a:spcPct val="115000"/>
              </a:lnSpc>
              <a:spcBef>
                <a:spcPts val="0"/>
              </a:spcBef>
              <a:spcAft>
                <a:spcPts val="0"/>
              </a:spcAft>
              <a:buClr>
                <a:schemeClr val="dk1"/>
              </a:buClr>
              <a:buSzPts val="1300"/>
              <a:buFont typeface="Roboto Mono"/>
              <a:buChar char="●"/>
            </a:pPr>
            <a:r>
              <a:rPr lang="es" sz="1300" b="1">
                <a:solidFill>
                  <a:schemeClr val="dk1"/>
                </a:solidFill>
                <a:latin typeface="Roboto Mono"/>
                <a:ea typeface="Roboto Mono"/>
                <a:cs typeface="Roboto Mono"/>
                <a:sym typeface="Roboto Mono"/>
              </a:rPr>
              <a:t>Disable the kms</a:t>
            </a:r>
            <a:r>
              <a:rPr lang="es" sz="1300">
                <a:solidFill>
                  <a:schemeClr val="dk1"/>
                </a:solidFill>
                <a:latin typeface="Roboto Mono"/>
                <a:ea typeface="Roboto Mono"/>
                <a:cs typeface="Roboto Mono"/>
                <a:sym typeface="Roboto Mono"/>
              </a:rPr>
              <a:t> key used to encrypt the CloudTrail logs</a:t>
            </a:r>
            <a:endParaRPr sz="1300">
              <a:solidFill>
                <a:schemeClr val="dk1"/>
              </a:solidFill>
              <a:latin typeface="Roboto Mono"/>
              <a:ea typeface="Roboto Mono"/>
              <a:cs typeface="Roboto Mono"/>
              <a:sym typeface="Roboto Mono"/>
            </a:endParaRPr>
          </a:p>
          <a:p>
            <a:pPr marL="457200" lvl="0" indent="-311150" algn="l" rtl="0">
              <a:lnSpc>
                <a:spcPct val="115000"/>
              </a:lnSpc>
              <a:spcBef>
                <a:spcPts val="0"/>
              </a:spcBef>
              <a:spcAft>
                <a:spcPts val="0"/>
              </a:spcAft>
              <a:buClr>
                <a:schemeClr val="dk1"/>
              </a:buClr>
              <a:buSzPts val="1300"/>
              <a:buFont typeface="Roboto Mono"/>
              <a:buChar char="●"/>
            </a:pPr>
            <a:r>
              <a:rPr lang="es" sz="1300" b="1">
                <a:solidFill>
                  <a:schemeClr val="dk1"/>
                </a:solidFill>
                <a:latin typeface="Roboto Mono"/>
                <a:ea typeface="Roboto Mono"/>
                <a:cs typeface="Roboto Mono"/>
                <a:sym typeface="Roboto Mono"/>
              </a:rPr>
              <a:t>S3 Ransomware</a:t>
            </a:r>
            <a:endParaRPr sz="1300">
              <a:solidFill>
                <a:schemeClr val="dk1"/>
              </a:solidFill>
              <a:latin typeface="Roboto Mono"/>
              <a:ea typeface="Roboto Mono"/>
              <a:cs typeface="Roboto Mono"/>
              <a:sym typeface="Roboto Mono"/>
            </a:endParaRPr>
          </a:p>
          <a:p>
            <a:pPr marL="914400" lvl="1" indent="-311150" algn="l" rtl="0">
              <a:lnSpc>
                <a:spcPct val="115000"/>
              </a:lnSpc>
              <a:spcBef>
                <a:spcPts val="0"/>
              </a:spcBef>
              <a:spcAft>
                <a:spcPts val="0"/>
              </a:spcAft>
              <a:buClr>
                <a:schemeClr val="dk1"/>
              </a:buClr>
              <a:buSzPts val="1300"/>
              <a:buFont typeface="Roboto Mono"/>
              <a:buChar char="○"/>
            </a:pPr>
            <a:r>
              <a:rPr lang="es" sz="1300">
                <a:solidFill>
                  <a:schemeClr val="dk1"/>
                </a:solidFill>
                <a:latin typeface="Roboto Mono"/>
                <a:ea typeface="Roboto Mono"/>
                <a:cs typeface="Roboto Mono"/>
                <a:sym typeface="Roboto Mono"/>
              </a:rPr>
              <a:t>Use attackers KMS key</a:t>
            </a:r>
            <a:endParaRPr sz="1300">
              <a:solidFill>
                <a:schemeClr val="dk1"/>
              </a:solidFill>
              <a:latin typeface="Roboto Mono"/>
              <a:ea typeface="Roboto Mono"/>
              <a:cs typeface="Roboto Mono"/>
              <a:sym typeface="Roboto Mono"/>
            </a:endParaRPr>
          </a:p>
          <a:p>
            <a:pPr marL="457200" lvl="0" indent="-311150" algn="l" rtl="0">
              <a:lnSpc>
                <a:spcPct val="115000"/>
              </a:lnSpc>
              <a:spcBef>
                <a:spcPts val="0"/>
              </a:spcBef>
              <a:spcAft>
                <a:spcPts val="0"/>
              </a:spcAft>
              <a:buClr>
                <a:schemeClr val="dk1"/>
              </a:buClr>
              <a:buSzPts val="1300"/>
              <a:buFont typeface="Roboto Mono"/>
              <a:buChar char="●"/>
            </a:pPr>
            <a:r>
              <a:rPr lang="es" sz="1300" b="1">
                <a:solidFill>
                  <a:schemeClr val="dk1"/>
                </a:solidFill>
                <a:latin typeface="Roboto Mono"/>
                <a:ea typeface="Roboto Mono"/>
                <a:cs typeface="Roboto Mono"/>
                <a:sym typeface="Roboto Mono"/>
              </a:rPr>
              <a:t>KMS Ransomware</a:t>
            </a:r>
            <a:endParaRPr sz="1300">
              <a:solidFill>
                <a:schemeClr val="dk1"/>
              </a:solidFill>
              <a:latin typeface="Roboto Mono"/>
              <a:ea typeface="Roboto Mono"/>
              <a:cs typeface="Roboto Mono"/>
              <a:sym typeface="Roboto Mono"/>
            </a:endParaRPr>
          </a:p>
          <a:p>
            <a:pPr marL="914400" lvl="1" indent="-311150" algn="l" rtl="0">
              <a:lnSpc>
                <a:spcPct val="115000"/>
              </a:lnSpc>
              <a:spcBef>
                <a:spcPts val="0"/>
              </a:spcBef>
              <a:spcAft>
                <a:spcPts val="0"/>
              </a:spcAft>
              <a:buClr>
                <a:schemeClr val="dk1"/>
              </a:buClr>
              <a:buSzPts val="1300"/>
              <a:buFont typeface="Roboto Mono"/>
              <a:buChar char="○"/>
            </a:pPr>
            <a:r>
              <a:rPr lang="es" sz="1300">
                <a:solidFill>
                  <a:schemeClr val="dk1"/>
                </a:solidFill>
                <a:latin typeface="Roboto Mono"/>
                <a:ea typeface="Roboto Mono"/>
                <a:cs typeface="Roboto Mono"/>
                <a:sym typeface="Roboto Mono"/>
              </a:rPr>
              <a:t>Give access to the KMS key only to attackers</a:t>
            </a:r>
            <a:endParaRPr sz="1300">
              <a:solidFill>
                <a:schemeClr val="dk1"/>
              </a:solidFill>
              <a:latin typeface="Roboto Mono"/>
              <a:ea typeface="Roboto Mono"/>
              <a:cs typeface="Roboto Mono"/>
              <a:sym typeface="Roboto Mono"/>
            </a:endParaRPr>
          </a:p>
          <a:p>
            <a:pPr marL="0" lvl="0" indent="0" algn="l" rtl="0">
              <a:lnSpc>
                <a:spcPct val="115000"/>
              </a:lnSpc>
              <a:spcBef>
                <a:spcPts val="0"/>
              </a:spcBef>
              <a:spcAft>
                <a:spcPts val="0"/>
              </a:spcAft>
              <a:buNone/>
            </a:pPr>
            <a:r>
              <a:t/>
            </a:r>
            <a:endParaRPr sz="1300">
              <a:solidFill>
                <a:schemeClr val="dk1"/>
              </a:solidFill>
              <a:latin typeface="Roboto Mono"/>
              <a:ea typeface="Roboto Mono"/>
              <a:cs typeface="Roboto Mono"/>
              <a:sym typeface="Roboto Mono"/>
            </a:endParaRPr>
          </a:p>
        </p:txBody>
      </p:sp>
      <p:sp>
        <p:nvSpPr>
          <p:cNvPr id="105" name="Google Shape;105;p15"/>
          <p:cNvSpPr txBox="1"/>
          <p:nvPr/>
        </p:nvSpPr>
        <p:spPr>
          <a:xfrm>
            <a:off x="598800" y="4835700"/>
            <a:ext cx="7946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a:solidFill>
                  <a:schemeClr val="accent2"/>
                </a:solidFill>
                <a:latin typeface="Roboto Mono"/>
                <a:ea typeface="Roboto Mono"/>
                <a:cs typeface="Roboto Mono"/>
                <a:sym typeface="Roboto Mono"/>
              </a:rPr>
              <a:t>https://cloud.hacktricks.xyz/pentesting-cloud/aws-security/aws-services/aws-security-and-detection-services/aws-cloudtrail-enum</a:t>
            </a:r>
            <a:endParaRPr sz="800">
              <a:solidFill>
                <a:schemeClr val="accent2"/>
              </a:solidFill>
              <a:latin typeface="Roboto Mono"/>
              <a:ea typeface="Roboto Mono"/>
              <a:cs typeface="Roboto Mono"/>
              <a:sym typeface="Roboto Mono"/>
            </a:endParaRPr>
          </a:p>
        </p:txBody>
      </p:sp>
      <p:sp xmlns:a="http://schemas.openxmlformats.org/drawingml/2006/main" xmlns:p="http://schemas.openxmlformats.org/presentationml/2006/main">
        <p:nvSpPr>
          <p:cNvPr id="106"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11.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Raleway ExtraBold"/>
                <a:ea typeface="Raleway ExtraBold"/>
                <a:cs typeface="Raleway ExtraBold"/>
                <a:sym typeface="Raleway ExtraBold"/>
              </a:rPr>
              <a:t>CloudTrail Bypass - HoneyTokens</a:t>
            </a:r>
            <a:endParaRPr>
              <a:latin typeface="Raleway ExtraBold"/>
              <a:ea typeface="Raleway ExtraBold"/>
              <a:cs typeface="Raleway ExtraBold"/>
              <a:sym typeface="Raleway ExtraBold"/>
            </a:endParaRPr>
          </a:p>
        </p:txBody>
      </p:sp>
      <p:sp>
        <p:nvSpPr>
          <p:cNvPr id="111" name="Google Shape;111;p16"/>
          <p:cNvSpPr txBox="1"/>
          <p:nvPr/>
        </p:nvSpPr>
        <p:spPr>
          <a:xfrm>
            <a:off x="827400" y="4820400"/>
            <a:ext cx="7489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a:solidFill>
                  <a:schemeClr val="accent2"/>
                </a:solidFill>
                <a:latin typeface="Roboto Mono"/>
                <a:ea typeface="Roboto Mono"/>
                <a:cs typeface="Roboto Mono"/>
                <a:sym typeface="Roboto Mono"/>
              </a:rPr>
              <a:t>https://cloud.hacktricks.xyz/pentesting-cloud/aws-security/aws-post-exploitation/aws-eks-post-exploitation</a:t>
            </a:r>
            <a:endParaRPr sz="900">
              <a:solidFill>
                <a:schemeClr val="accent2"/>
              </a:solidFill>
              <a:latin typeface="Roboto Mono"/>
              <a:ea typeface="Roboto Mono"/>
              <a:cs typeface="Roboto Mono"/>
              <a:sym typeface="Roboto Mono"/>
            </a:endParaRPr>
          </a:p>
        </p:txBody>
      </p:sp>
      <p:sp>
        <p:nvSpPr>
          <p:cNvPr id="112" name="Google Shape;112;p16"/>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113" name="Google Shape;113;p16"/>
          <p:cNvSpPr txBox="1"/>
          <p:nvPr/>
        </p:nvSpPr>
        <p:spPr>
          <a:xfrm>
            <a:off x="344550" y="1041825"/>
            <a:ext cx="8170500" cy="3343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1200">
                <a:solidFill>
                  <a:schemeClr val="lt2"/>
                </a:solidFill>
                <a:latin typeface="Roboto Mono Medium"/>
                <a:ea typeface="Roboto Mono Medium"/>
                <a:cs typeface="Roboto Mono Medium"/>
                <a:sym typeface="Roboto Mono Medium"/>
              </a:rPr>
              <a:t>Honeyokens are created to </a:t>
            </a:r>
            <a:r>
              <a:rPr lang="es" sz="1200">
                <a:solidFill>
                  <a:schemeClr val="dk1"/>
                </a:solidFill>
                <a:latin typeface="Roboto Mono Medium"/>
                <a:ea typeface="Roboto Mono Medium"/>
                <a:cs typeface="Roboto Mono Medium"/>
                <a:sym typeface="Roboto Mono Medium"/>
              </a:rPr>
              <a:t>detect exfiltration</a:t>
            </a:r>
            <a:r>
              <a:rPr lang="es" sz="1200">
                <a:solidFill>
                  <a:schemeClr val="lt2"/>
                </a:solidFill>
                <a:latin typeface="Roboto Mono Medium"/>
                <a:ea typeface="Roboto Mono Medium"/>
                <a:cs typeface="Roboto Mono Medium"/>
                <a:sym typeface="Roboto Mono Medium"/>
              </a:rPr>
              <a:t> of sensitive information. In case of AWS, they could be </a:t>
            </a:r>
            <a:r>
              <a:rPr lang="es" sz="1200">
                <a:solidFill>
                  <a:schemeClr val="dk1"/>
                </a:solidFill>
                <a:latin typeface="Roboto Mono Medium"/>
                <a:ea typeface="Roboto Mono Medium"/>
                <a:cs typeface="Roboto Mono Medium"/>
                <a:sym typeface="Roboto Mono Medium"/>
              </a:rPr>
              <a:t>AWS keys whose use is monitored</a:t>
            </a:r>
            <a:r>
              <a:rPr lang="es" sz="1200">
                <a:solidFill>
                  <a:schemeClr val="lt2"/>
                </a:solidFill>
                <a:latin typeface="Roboto Mono Medium"/>
                <a:ea typeface="Roboto Mono Medium"/>
                <a:cs typeface="Roboto Mono Medium"/>
                <a:sym typeface="Roboto Mono Medium"/>
              </a:rPr>
              <a:t>, if something triggers an action with that key, then someone must have stolen that key.</a:t>
            </a:r>
            <a:endParaRPr sz="1200">
              <a:solidFill>
                <a:schemeClr val="lt2"/>
              </a:solidFill>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t/>
            </a:r>
            <a:endParaRPr sz="1200">
              <a:solidFill>
                <a:schemeClr val="lt2"/>
              </a:solidFill>
              <a:latin typeface="Roboto Mono Medium"/>
              <a:ea typeface="Roboto Mono Medium"/>
              <a:cs typeface="Roboto Mono Medium"/>
              <a:sym typeface="Roboto Mono Medium"/>
            </a:endParaRPr>
          </a:p>
          <a:p>
            <a:pPr marL="457200" lvl="0" indent="-304800" algn="l" rtl="0">
              <a:lnSpc>
                <a:spcPct val="115000"/>
              </a:lnSpc>
              <a:spcBef>
                <a:spcPts val="0"/>
              </a:spcBef>
              <a:spcAft>
                <a:spcPts val="0"/>
              </a:spcAft>
              <a:buClr>
                <a:schemeClr val="lt2"/>
              </a:buClr>
              <a:buSzPts val="1200"/>
              <a:buFont typeface="Roboto Mono Medium"/>
              <a:buChar char="●"/>
            </a:pPr>
            <a:r>
              <a:rPr lang="es" sz="1200">
                <a:solidFill>
                  <a:schemeClr val="lt2"/>
                </a:solidFill>
                <a:latin typeface="Roboto Mono Medium"/>
                <a:ea typeface="Roboto Mono Medium"/>
                <a:cs typeface="Roboto Mono Medium"/>
                <a:sym typeface="Roboto Mono Medium"/>
              </a:rPr>
              <a:t>Use AWS services that doesn’t generate Cloudtrail logs (</a:t>
            </a:r>
            <a:r>
              <a:rPr lang="es" sz="1200" u="sng">
                <a:solidFill>
                  <a:schemeClr val="accent4"/>
                </a:solidFill>
                <a:latin typeface="Roboto Mono Medium"/>
                <a:ea typeface="Roboto Mono Medium"/>
                <a:cs typeface="Roboto Mono Medium"/>
                <a:sym typeface="Roboto Mono Medium"/>
                <a:hlinkClick r:id="rId3">
                  <a:extLst>
                    <a:ext uri="{A12FA001-AC4F-418D-AE19-62706E023703}">
                      <ahyp:hlinkClr val="tx"/>
                    </a:ext>
                  </a:extLst>
                </a:hlinkClick>
              </a:rPr>
              <a:t>list</a:t>
            </a:r>
            <a:r>
              <a:rPr lang="es" sz="1200">
                <a:solidFill>
                  <a:schemeClr val="lt2"/>
                </a:solidFill>
                <a:latin typeface="Roboto Mono Medium"/>
                <a:ea typeface="Roboto Mono Medium"/>
                <a:cs typeface="Roboto Mono Medium"/>
                <a:sym typeface="Roboto Mono Medium"/>
              </a:rPr>
              <a:t>).</a:t>
            </a:r>
            <a:endParaRPr sz="1200">
              <a:solidFill>
                <a:schemeClr val="lt2"/>
              </a:solidFill>
              <a:latin typeface="Roboto Mono Medium"/>
              <a:ea typeface="Roboto Mono Medium"/>
              <a:cs typeface="Roboto Mono Medium"/>
              <a:sym typeface="Roboto Mono Medium"/>
            </a:endParaRPr>
          </a:p>
          <a:p>
            <a:pPr marL="457200" lvl="0" indent="-304800" algn="l" rtl="0">
              <a:lnSpc>
                <a:spcPct val="115000"/>
              </a:lnSpc>
              <a:spcBef>
                <a:spcPts val="0"/>
              </a:spcBef>
              <a:spcAft>
                <a:spcPts val="0"/>
              </a:spcAft>
              <a:buClr>
                <a:schemeClr val="lt2"/>
              </a:buClr>
              <a:buSzPts val="1200"/>
              <a:buFont typeface="Roboto Mono Medium"/>
              <a:buChar char="●"/>
            </a:pPr>
            <a:r>
              <a:rPr lang="es" sz="1200">
                <a:solidFill>
                  <a:schemeClr val="lt2"/>
                </a:solidFill>
                <a:latin typeface="Roboto Mono Medium"/>
                <a:ea typeface="Roboto Mono Medium"/>
                <a:cs typeface="Roboto Mono Medium"/>
                <a:sym typeface="Roboto Mono Medium"/>
              </a:rPr>
              <a:t>Use the AWS key to </a:t>
            </a:r>
            <a:r>
              <a:rPr lang="es" sz="1200">
                <a:solidFill>
                  <a:schemeClr val="dk1"/>
                </a:solidFill>
                <a:latin typeface="Roboto Mono Medium"/>
                <a:ea typeface="Roboto Mono Medium"/>
                <a:cs typeface="Roboto Mono Medium"/>
                <a:sym typeface="Roboto Mono Medium"/>
              </a:rPr>
              <a:t>access you own resources</a:t>
            </a:r>
            <a:r>
              <a:rPr lang="es" sz="1200">
                <a:solidFill>
                  <a:schemeClr val="lt2"/>
                </a:solidFill>
                <a:latin typeface="Roboto Mono Medium"/>
                <a:ea typeface="Roboto Mono Medium"/>
                <a:cs typeface="Roboto Mono Medium"/>
                <a:sym typeface="Roboto Mono Medium"/>
              </a:rPr>
              <a:t> and get the info from the error message.</a:t>
            </a:r>
            <a:endParaRPr sz="1200">
              <a:solidFill>
                <a:schemeClr val="lt2"/>
              </a:solidFill>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t/>
            </a:r>
            <a:endParaRPr sz="1200">
              <a:solidFill>
                <a:schemeClr val="lt2"/>
              </a:solidFill>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s" sz="1200">
                <a:solidFill>
                  <a:schemeClr val="lt2"/>
                </a:solidFill>
                <a:latin typeface="Roboto Mono Medium"/>
                <a:ea typeface="Roboto Mono Medium"/>
                <a:cs typeface="Roboto Mono Medium"/>
                <a:sym typeface="Roboto Mono Medium"/>
              </a:rPr>
              <a:t>Then, match the key with the list of known account IDs used by HoneyTokens services, like:</a:t>
            </a:r>
            <a:endParaRPr sz="1200">
              <a:solidFill>
                <a:schemeClr val="lt2"/>
              </a:solidFill>
              <a:latin typeface="Roboto Mono Medium"/>
              <a:ea typeface="Roboto Mono Medium"/>
              <a:cs typeface="Roboto Mono Medium"/>
              <a:sym typeface="Roboto Mono Medium"/>
            </a:endParaRPr>
          </a:p>
          <a:p>
            <a:pPr marL="457200" lvl="0" indent="-304800" algn="l" rtl="0">
              <a:lnSpc>
                <a:spcPct val="115000"/>
              </a:lnSpc>
              <a:spcBef>
                <a:spcPts val="0"/>
              </a:spcBef>
              <a:spcAft>
                <a:spcPts val="0"/>
              </a:spcAft>
              <a:buClr>
                <a:schemeClr val="lt2"/>
              </a:buClr>
              <a:buSzPts val="1200"/>
              <a:buFont typeface="Roboto Mono Medium"/>
              <a:buChar char="●"/>
            </a:pPr>
            <a:r>
              <a:rPr lang="es" sz="1200" u="sng">
                <a:solidFill>
                  <a:schemeClr val="accent4"/>
                </a:solidFill>
                <a:latin typeface="Roboto Mono Medium"/>
                <a:ea typeface="Roboto Mono Medium"/>
                <a:cs typeface="Roboto Mono Medium"/>
                <a:sym typeface="Roboto Mono Medium"/>
                <a:hlinkClick r:id="rId4">
                  <a:extLst>
                    <a:ext uri="{A12FA001-AC4F-418D-AE19-62706E023703}">
                      <ahyp:hlinkClr val="tx"/>
                    </a:ext>
                  </a:extLst>
                </a:hlinkClick>
              </a:rPr>
              <a:t>CanaryTokens</a:t>
            </a:r>
            <a:r>
              <a:rPr lang="es" sz="1200">
                <a:solidFill>
                  <a:schemeClr val="lt2"/>
                </a:solidFill>
                <a:latin typeface="Roboto Mono Medium"/>
                <a:ea typeface="Roboto Mono Medium"/>
                <a:cs typeface="Roboto Mono Medium"/>
                <a:sym typeface="Roboto Mono Medium"/>
              </a:rPr>
              <a:t>: </a:t>
            </a:r>
            <a:r>
              <a:rPr lang="es" sz="1200">
                <a:solidFill>
                  <a:schemeClr val="dk1"/>
                </a:solidFill>
                <a:latin typeface="Roboto Mono Medium"/>
                <a:ea typeface="Roboto Mono Medium"/>
                <a:cs typeface="Roboto Mono Medium"/>
                <a:sym typeface="Roboto Mono Medium"/>
              </a:rPr>
              <a:t>717712589309</a:t>
            </a:r>
            <a:endParaRPr sz="1200">
              <a:solidFill>
                <a:schemeClr val="dk1"/>
              </a:solidFill>
              <a:latin typeface="Roboto Mono Medium"/>
              <a:ea typeface="Roboto Mono Medium"/>
              <a:cs typeface="Roboto Mono Medium"/>
              <a:sym typeface="Roboto Mono Medium"/>
            </a:endParaRPr>
          </a:p>
          <a:p>
            <a:pPr marL="457200" lvl="0" indent="-304800" algn="l" rtl="0">
              <a:lnSpc>
                <a:spcPct val="115000"/>
              </a:lnSpc>
              <a:spcBef>
                <a:spcPts val="0"/>
              </a:spcBef>
              <a:spcAft>
                <a:spcPts val="0"/>
              </a:spcAft>
              <a:buClr>
                <a:schemeClr val="lt2"/>
              </a:buClr>
              <a:buSzPts val="1200"/>
              <a:buFont typeface="Roboto Mono Medium"/>
              <a:buChar char="●"/>
            </a:pPr>
            <a:r>
              <a:rPr lang="es" sz="1200">
                <a:solidFill>
                  <a:schemeClr val="lt2"/>
                </a:solidFill>
                <a:latin typeface="Roboto Mono Medium"/>
                <a:ea typeface="Roboto Mono Medium"/>
                <a:cs typeface="Roboto Mono Medium"/>
                <a:sym typeface="Roboto Mono Medium"/>
              </a:rPr>
              <a:t>Other paid services such as </a:t>
            </a:r>
            <a:r>
              <a:rPr lang="es" sz="1200" u="sng">
                <a:solidFill>
                  <a:schemeClr val="accent4"/>
                </a:solidFill>
                <a:latin typeface="Roboto Mono Medium"/>
                <a:ea typeface="Roboto Mono Medium"/>
                <a:cs typeface="Roboto Mono Medium"/>
                <a:sym typeface="Roboto Mono Medium"/>
                <a:hlinkClick r:id="rId5">
                  <a:extLst>
                    <a:ext uri="{A12FA001-AC4F-418D-AE19-62706E023703}">
                      <ahyp:hlinkClr val="tx"/>
                    </a:ext>
                  </a:extLst>
                </a:hlinkClick>
              </a:rPr>
              <a:t>thinkst</a:t>
            </a:r>
            <a:r>
              <a:rPr lang="es" sz="1200">
                <a:solidFill>
                  <a:schemeClr val="lt2"/>
                </a:solidFill>
                <a:latin typeface="Roboto Mono Medium"/>
                <a:ea typeface="Roboto Mono Medium"/>
                <a:cs typeface="Roboto Mono Medium"/>
                <a:sym typeface="Roboto Mono Medium"/>
              </a:rPr>
              <a:t> (CanaryTokens owner, but different account in paid service)</a:t>
            </a:r>
            <a:endParaRPr sz="1200">
              <a:solidFill>
                <a:schemeClr val="lt2"/>
              </a:solidFill>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t/>
            </a:r>
            <a:endParaRPr sz="1200">
              <a:solidFill>
                <a:schemeClr val="lt2"/>
              </a:solidFill>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s" sz="1200">
                <a:solidFill>
                  <a:schemeClr val="lt2"/>
                </a:solidFill>
                <a:latin typeface="Roboto Mono Medium"/>
                <a:ea typeface="Roboto Mono Medium"/>
                <a:cs typeface="Roboto Mono Medium"/>
                <a:sym typeface="Roboto Mono Medium"/>
              </a:rPr>
              <a:t>Monitor CLoudTrail logs: </a:t>
            </a:r>
            <a:r>
              <a:rPr lang="es" sz="1200" u="sng">
                <a:solidFill>
                  <a:schemeClr val="accent4"/>
                </a:solidFill>
                <a:latin typeface="Roboto Mono Medium"/>
                <a:ea typeface="Roboto Mono Medium"/>
                <a:cs typeface="Roboto Mono Medium"/>
                <a:sym typeface="Roboto Mono Medium"/>
                <a:hlinkClick r:id="rId6">
                  <a:extLst>
                    <a:ext uri="{A12FA001-AC4F-418D-AE19-62706E023703}">
                      <ahyp:hlinkClr val="tx"/>
                    </a:ext>
                  </a:extLst>
                </a:hlinkClick>
              </a:rPr>
              <a:t>https://github.com/carlospolop/aws_monitor_cloudtrail</a:t>
            </a:r>
            <a:endParaRPr sz="1200">
              <a:solidFill>
                <a:schemeClr val="accent4"/>
              </a:solidFill>
              <a:latin typeface="Roboto Mono Medium"/>
              <a:ea typeface="Roboto Mono Medium"/>
              <a:cs typeface="Roboto Mono Medium"/>
              <a:sym typeface="Roboto Mono Medium"/>
            </a:endParaRPr>
          </a:p>
        </p:txBody>
      </p:sp>
      <p:sp>
        <p:nvSpPr>
          <p:cNvPr id="114" name="Google Shape;114;p16"/>
          <p:cNvSpPr txBox="1"/>
          <p:nvPr/>
        </p:nvSpPr>
        <p:spPr>
          <a:xfrm>
            <a:off x="7803800" y="191025"/>
            <a:ext cx="1190100" cy="5727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s" sz="2800">
                <a:solidFill>
                  <a:srgbClr val="FF9900"/>
                </a:solidFill>
                <a:latin typeface="Raleway ExtraBold"/>
                <a:ea typeface="Raleway ExtraBold"/>
                <a:cs typeface="Raleway ExtraBold"/>
                <a:sym typeface="Raleway ExtraBold"/>
              </a:rPr>
              <a:t>DEMO</a:t>
            </a:r>
            <a:endParaRPr sz="2800">
              <a:solidFill>
                <a:srgbClr val="FF9900"/>
              </a:solidFill>
              <a:latin typeface="Raleway ExtraBold"/>
              <a:ea typeface="Raleway ExtraBold"/>
              <a:cs typeface="Raleway ExtraBold"/>
              <a:sym typeface="Raleway ExtraBold"/>
            </a:endParaRPr>
          </a:p>
        </p:txBody>
      </p:sp>
      <p:sp xmlns:a="http://schemas.openxmlformats.org/drawingml/2006/main" xmlns:p="http://schemas.openxmlformats.org/presentationml/2006/main">
        <p:nvSpPr>
          <p:cNvPr id="115"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12.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7"/>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Raleway ExtraBold"/>
                <a:ea typeface="Raleway ExtraBold"/>
                <a:cs typeface="Raleway ExtraBold"/>
                <a:sym typeface="Raleway ExtraBold"/>
              </a:rPr>
              <a:t>CloudTrail Bypass - Accessing Infrastructure</a:t>
            </a:r>
            <a:endParaRPr>
              <a:latin typeface="Raleway ExtraBold"/>
              <a:ea typeface="Raleway ExtraBold"/>
              <a:cs typeface="Raleway ExtraBold"/>
              <a:sym typeface="Raleway ExtraBold"/>
            </a:endParaRPr>
          </a:p>
        </p:txBody>
      </p:sp>
      <p:sp>
        <p:nvSpPr>
          <p:cNvPr id="120" name="Google Shape;120;p17"/>
          <p:cNvSpPr txBox="1"/>
          <p:nvPr/>
        </p:nvSpPr>
        <p:spPr>
          <a:xfrm>
            <a:off x="475800" y="4835700"/>
            <a:ext cx="8069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a:solidFill>
                  <a:schemeClr val="accent2"/>
                </a:solidFill>
                <a:latin typeface="Roboto Mono"/>
                <a:ea typeface="Roboto Mono"/>
                <a:cs typeface="Roboto Mono"/>
                <a:sym typeface="Roboto Mono"/>
              </a:rPr>
              <a:t>https://cloud.hacktricks.xyz/pentesting-cloud/aws-security/aws-post-exploitation/aws-eks-post-exploitation#from-aws-to-kubernetes</a:t>
            </a:r>
            <a:endParaRPr sz="800">
              <a:solidFill>
                <a:schemeClr val="accent2"/>
              </a:solidFill>
              <a:latin typeface="Roboto Mono"/>
              <a:ea typeface="Roboto Mono"/>
              <a:cs typeface="Roboto Mono"/>
              <a:sym typeface="Roboto Mono"/>
            </a:endParaRPr>
          </a:p>
        </p:txBody>
      </p:sp>
      <p:sp>
        <p:nvSpPr>
          <p:cNvPr id="121" name="Google Shape;121;p17"/>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122" name="Google Shape;122;p17"/>
          <p:cNvSpPr txBox="1"/>
          <p:nvPr/>
        </p:nvSpPr>
        <p:spPr>
          <a:xfrm>
            <a:off x="344550" y="1041825"/>
            <a:ext cx="8170500" cy="2706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1200">
                <a:solidFill>
                  <a:schemeClr val="lt2"/>
                </a:solidFill>
                <a:latin typeface="Roboto Mono Medium"/>
                <a:ea typeface="Roboto Mono Medium"/>
                <a:cs typeface="Roboto Mono Medium"/>
                <a:sym typeface="Roboto Mono Medium"/>
              </a:rPr>
              <a:t>Certain AWS services will </a:t>
            </a:r>
            <a:r>
              <a:rPr lang="es" sz="1200">
                <a:solidFill>
                  <a:schemeClr val="dk1"/>
                </a:solidFill>
                <a:latin typeface="Roboto Mono Medium"/>
                <a:ea typeface="Roboto Mono Medium"/>
                <a:cs typeface="Roboto Mono Medium"/>
                <a:sym typeface="Roboto Mono Medium"/>
              </a:rPr>
              <a:t>spawn some infrastructure</a:t>
            </a:r>
            <a:r>
              <a:rPr lang="es" sz="1200">
                <a:solidFill>
                  <a:schemeClr val="lt2"/>
                </a:solidFill>
                <a:latin typeface="Roboto Mono Medium"/>
                <a:ea typeface="Roboto Mono Medium"/>
                <a:cs typeface="Roboto Mono Medium"/>
                <a:sym typeface="Roboto Mono Medium"/>
              </a:rPr>
              <a:t> such as a Kubernetes clusters (EKS).</a:t>
            </a:r>
            <a:endParaRPr sz="1200">
              <a:solidFill>
                <a:schemeClr val="lt2"/>
              </a:solidFill>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t/>
            </a:r>
            <a:endParaRPr sz="1200">
              <a:solidFill>
                <a:schemeClr val="lt2"/>
              </a:solidFill>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s" sz="1200">
                <a:solidFill>
                  <a:schemeClr val="lt2"/>
                </a:solidFill>
                <a:latin typeface="Roboto Mono Medium"/>
                <a:ea typeface="Roboto Mono Medium"/>
                <a:cs typeface="Roboto Mono Medium"/>
                <a:sym typeface="Roboto Mono Medium"/>
              </a:rPr>
              <a:t>A user </a:t>
            </a:r>
            <a:r>
              <a:rPr lang="es" sz="1200">
                <a:solidFill>
                  <a:schemeClr val="dk1"/>
                </a:solidFill>
                <a:latin typeface="Roboto Mono Medium"/>
                <a:ea typeface="Roboto Mono Medium"/>
                <a:cs typeface="Roboto Mono Medium"/>
                <a:sym typeface="Roboto Mono Medium"/>
              </a:rPr>
              <a:t>talking directly to those services</a:t>
            </a:r>
            <a:r>
              <a:rPr lang="es" sz="1200">
                <a:solidFill>
                  <a:schemeClr val="lt2"/>
                </a:solidFill>
                <a:latin typeface="Roboto Mono Medium"/>
                <a:ea typeface="Roboto Mono Medium"/>
                <a:cs typeface="Roboto Mono Medium"/>
                <a:sym typeface="Roboto Mono Medium"/>
              </a:rPr>
              <a:t> (the Kubernetes API) </a:t>
            </a:r>
            <a:r>
              <a:rPr lang="es" sz="1200">
                <a:solidFill>
                  <a:schemeClr val="dk1"/>
                </a:solidFill>
                <a:latin typeface="Roboto Mono Medium"/>
                <a:ea typeface="Roboto Mono Medium"/>
                <a:cs typeface="Roboto Mono Medium"/>
                <a:sym typeface="Roboto Mono Medium"/>
              </a:rPr>
              <a:t>won’t use the AWS API</a:t>
            </a:r>
            <a:r>
              <a:rPr lang="es" sz="1200">
                <a:solidFill>
                  <a:schemeClr val="lt2"/>
                </a:solidFill>
                <a:latin typeface="Roboto Mono Medium"/>
                <a:ea typeface="Roboto Mono Medium"/>
                <a:cs typeface="Roboto Mono Medium"/>
                <a:sym typeface="Roboto Mono Medium"/>
              </a:rPr>
              <a:t>, so Cloudtrail won’t be able to see this communication.</a:t>
            </a:r>
            <a:endParaRPr sz="1200">
              <a:solidFill>
                <a:schemeClr val="lt2"/>
              </a:solidFill>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t/>
            </a:r>
            <a:endParaRPr sz="1200">
              <a:solidFill>
                <a:schemeClr val="lt2"/>
              </a:solidFill>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s" sz="1200">
                <a:solidFill>
                  <a:schemeClr val="lt2"/>
                </a:solidFill>
                <a:latin typeface="Roboto Mono Medium"/>
                <a:ea typeface="Roboto Mono Medium"/>
                <a:cs typeface="Roboto Mono Medium"/>
                <a:sym typeface="Roboto Mono Medium"/>
              </a:rPr>
              <a:t>Therefore, a user with access to EKS that has discovered the URL of the EKS API could generate a token locally and </a:t>
            </a:r>
            <a:r>
              <a:rPr lang="es" sz="1200">
                <a:solidFill>
                  <a:schemeClr val="dk1"/>
                </a:solidFill>
                <a:latin typeface="Roboto Mono Medium"/>
                <a:ea typeface="Roboto Mono Medium"/>
                <a:cs typeface="Roboto Mono Medium"/>
                <a:sym typeface="Roboto Mono Medium"/>
              </a:rPr>
              <a:t>talk to the API service directly without getting detected by Cloudtrail</a:t>
            </a:r>
            <a:r>
              <a:rPr lang="es" sz="1200">
                <a:solidFill>
                  <a:schemeClr val="lt2"/>
                </a:solidFill>
                <a:latin typeface="Roboto Mono Medium"/>
                <a:ea typeface="Roboto Mono Medium"/>
                <a:cs typeface="Roboto Mono Medium"/>
                <a:sym typeface="Roboto Mono Medium"/>
              </a:rPr>
              <a:t>.</a:t>
            </a:r>
            <a:endParaRPr sz="1200">
              <a:solidFill>
                <a:schemeClr val="lt2"/>
              </a:solidFill>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t/>
            </a:r>
            <a:endParaRPr sz="1200">
              <a:solidFill>
                <a:schemeClr val="lt2"/>
              </a:solidFill>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s" sz="1200">
                <a:solidFill>
                  <a:schemeClr val="lt2"/>
                </a:solidFill>
                <a:latin typeface="Roboto Mono Medium"/>
                <a:ea typeface="Roboto Mono Medium"/>
                <a:cs typeface="Roboto Mono Medium"/>
                <a:sym typeface="Roboto Mono Medium"/>
              </a:rPr>
              <a:t>(Note that EKS could have </a:t>
            </a:r>
            <a:r>
              <a:rPr lang="es" sz="1200">
                <a:solidFill>
                  <a:schemeClr val="dk1"/>
                </a:solidFill>
                <a:latin typeface="Roboto Mono Medium"/>
                <a:ea typeface="Roboto Mono Medium"/>
                <a:cs typeface="Roboto Mono Medium"/>
                <a:sym typeface="Roboto Mono Medium"/>
              </a:rPr>
              <a:t>other logs</a:t>
            </a:r>
            <a:r>
              <a:rPr lang="es" sz="1200">
                <a:solidFill>
                  <a:schemeClr val="lt2"/>
                </a:solidFill>
                <a:latin typeface="Roboto Mono Medium"/>
                <a:ea typeface="Roboto Mono Medium"/>
                <a:cs typeface="Roboto Mono Medium"/>
                <a:sym typeface="Roboto Mono Medium"/>
              </a:rPr>
              <a:t> enabled that will detect this access, however, by default, EKS logs are disabled).</a:t>
            </a:r>
            <a:endParaRPr sz="1200">
              <a:solidFill>
                <a:schemeClr val="lt2"/>
              </a:solidFill>
              <a:latin typeface="Roboto Mono Medium"/>
              <a:ea typeface="Roboto Mono Medium"/>
              <a:cs typeface="Roboto Mono Medium"/>
              <a:sym typeface="Roboto Mono Medium"/>
            </a:endParaRPr>
          </a:p>
        </p:txBody>
      </p:sp>
      <p:sp xmlns:a="http://schemas.openxmlformats.org/drawingml/2006/main" xmlns:p="http://schemas.openxmlformats.org/presentationml/2006/main">
        <p:nvSpPr>
          <p:cNvPr id="123"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2.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7"/>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Raleway ExtraBold"/>
                <a:ea typeface="Raleway ExtraBold"/>
                <a:cs typeface="Raleway ExtraBold"/>
                <a:sym typeface="Raleway ExtraBold"/>
              </a:rPr>
              <a:t>Basic Information</a:t>
            </a:r>
            <a:endParaRPr>
              <a:latin typeface="Raleway ExtraBold"/>
              <a:ea typeface="Raleway ExtraBold"/>
              <a:cs typeface="Raleway ExtraBold"/>
              <a:sym typeface="Raleway ExtraBold"/>
            </a:endParaRPr>
          </a:p>
        </p:txBody>
      </p:sp>
      <p:sp>
        <p:nvSpPr>
          <p:cNvPr id="37" name="Google Shape;37;p7"/>
          <p:cNvSpPr txBox="1"/>
          <p:nvPr/>
        </p:nvSpPr>
        <p:spPr>
          <a:xfrm>
            <a:off x="598800" y="4835700"/>
            <a:ext cx="7946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a:solidFill>
                  <a:schemeClr val="accent2"/>
                </a:solidFill>
                <a:latin typeface="Roboto Mono"/>
                <a:ea typeface="Roboto Mono"/>
                <a:cs typeface="Roboto Mono"/>
                <a:sym typeface="Roboto Mono"/>
              </a:rPr>
              <a:t>https://cloud.hacktricks.xyz/</a:t>
            </a:r>
            <a:r>
              <a:rPr lang="es" sz="800">
                <a:solidFill>
                  <a:schemeClr val="accent2"/>
                </a:solidFill>
                <a:latin typeface="Roboto Mono"/>
                <a:ea typeface="Roboto Mono"/>
                <a:cs typeface="Roboto Mono"/>
                <a:sym typeface="Roboto Mono"/>
              </a:rPr>
              <a:t>pentesting-cloud/aws-security/aws-services/aws-security-and-detection-services/aws-cloudtrail-enum</a:t>
            </a:r>
            <a:endParaRPr sz="800">
              <a:solidFill>
                <a:schemeClr val="accent2"/>
              </a:solidFill>
              <a:latin typeface="Roboto Mono"/>
              <a:ea typeface="Roboto Mono"/>
              <a:cs typeface="Roboto Mono"/>
              <a:sym typeface="Roboto Mono"/>
            </a:endParaRPr>
          </a:p>
        </p:txBody>
      </p:sp>
      <p:sp>
        <p:nvSpPr>
          <p:cNvPr id="38" name="Google Shape;38;p7"/>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39" name="Google Shape;39;p7"/>
          <p:cNvSpPr txBox="1"/>
          <p:nvPr/>
        </p:nvSpPr>
        <p:spPr>
          <a:xfrm>
            <a:off x="344550" y="1041825"/>
            <a:ext cx="8170500" cy="2685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1300">
                <a:solidFill>
                  <a:schemeClr val="lt2"/>
                </a:solidFill>
                <a:latin typeface="Roboto Mono Medium"/>
                <a:ea typeface="Roboto Mono Medium"/>
                <a:cs typeface="Roboto Mono Medium"/>
                <a:sym typeface="Roboto Mono Medium"/>
              </a:rPr>
              <a:t>AWS CloudTrail records and </a:t>
            </a:r>
            <a:r>
              <a:rPr lang="es" sz="1300">
                <a:solidFill>
                  <a:schemeClr val="dk1"/>
                </a:solidFill>
                <a:latin typeface="Roboto Mono Medium"/>
                <a:ea typeface="Roboto Mono Medium"/>
                <a:cs typeface="Roboto Mono Medium"/>
                <a:sym typeface="Roboto Mono Medium"/>
              </a:rPr>
              <a:t>monitors activity</a:t>
            </a:r>
            <a:r>
              <a:rPr lang="es" sz="1300">
                <a:solidFill>
                  <a:schemeClr val="lt2"/>
                </a:solidFill>
                <a:latin typeface="Roboto Mono Medium"/>
                <a:ea typeface="Roboto Mono Medium"/>
                <a:cs typeface="Roboto Mono Medium"/>
                <a:sym typeface="Roboto Mono Medium"/>
              </a:rPr>
              <a:t> within your AWS environment. It captures detailed event logs, including who did what, when, and from where, for all interactions with AWS resources. This provides an audit trail of changes and actions, aiding in security analysis, compliance auditing, and resource change tracking. CloudTrail is essential for understanding user and resource behavior, enhancing security postures, and ensuring regulatory compliance.</a:t>
            </a:r>
            <a:endParaRPr sz="1300">
              <a:solidFill>
                <a:schemeClr val="lt2"/>
              </a:solidFill>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t/>
            </a:r>
            <a:endParaRPr sz="1300">
              <a:solidFill>
                <a:schemeClr val="lt2"/>
              </a:solidFill>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s" sz="1300">
                <a:solidFill>
                  <a:schemeClr val="dk1"/>
                </a:solidFill>
                <a:latin typeface="Roboto Mono Medium"/>
                <a:ea typeface="Roboto Mono Medium"/>
                <a:cs typeface="Roboto Mono Medium"/>
                <a:sym typeface="Roboto Mono Medium"/>
              </a:rPr>
              <a:t>CloudTrail records actions taken by a user, role, or AWS service</a:t>
            </a:r>
            <a:r>
              <a:rPr lang="es" sz="1300">
                <a:solidFill>
                  <a:schemeClr val="lt2"/>
                </a:solidFill>
                <a:latin typeface="Roboto Mono Medium"/>
                <a:ea typeface="Roboto Mono Medium"/>
                <a:cs typeface="Roboto Mono Medium"/>
                <a:sym typeface="Roboto Mono Medium"/>
              </a:rPr>
              <a:t>.</a:t>
            </a:r>
            <a:endParaRPr sz="1300">
              <a:solidFill>
                <a:schemeClr val="lt2"/>
              </a:solidFill>
              <a:latin typeface="Roboto Mono Medium"/>
              <a:ea typeface="Roboto Mono Medium"/>
              <a:cs typeface="Roboto Mono Medium"/>
              <a:sym typeface="Roboto Mono Medium"/>
            </a:endParaRPr>
          </a:p>
          <a:p>
            <a:pPr marL="457200" lvl="0" indent="-311150" algn="l" rtl="0">
              <a:lnSpc>
                <a:spcPct val="115000"/>
              </a:lnSpc>
              <a:spcBef>
                <a:spcPts val="0"/>
              </a:spcBef>
              <a:spcAft>
                <a:spcPts val="0"/>
              </a:spcAft>
              <a:buClr>
                <a:schemeClr val="lt2"/>
              </a:buClr>
              <a:buSzPts val="1300"/>
              <a:buFont typeface="Roboto Mono Medium"/>
              <a:buChar char="●"/>
            </a:pPr>
            <a:r>
              <a:rPr lang="es" sz="1300">
                <a:solidFill>
                  <a:schemeClr val="lt2"/>
                </a:solidFill>
                <a:latin typeface="Roboto Mono Medium"/>
                <a:ea typeface="Roboto Mono Medium"/>
                <a:cs typeface="Roboto Mono Medium"/>
                <a:sym typeface="Roboto Mono Medium"/>
              </a:rPr>
              <a:t>Very useful for </a:t>
            </a:r>
            <a:r>
              <a:rPr lang="es" sz="1300">
                <a:solidFill>
                  <a:schemeClr val="dk1"/>
                </a:solidFill>
                <a:latin typeface="Roboto Mono Medium"/>
                <a:ea typeface="Roboto Mono Medium"/>
                <a:cs typeface="Roboto Mono Medium"/>
                <a:sym typeface="Roboto Mono Medium"/>
              </a:rPr>
              <a:t>security analysis</a:t>
            </a:r>
            <a:r>
              <a:rPr lang="es" sz="1300">
                <a:solidFill>
                  <a:schemeClr val="lt2"/>
                </a:solidFill>
                <a:latin typeface="Roboto Mono Medium"/>
                <a:ea typeface="Roboto Mono Medium"/>
                <a:cs typeface="Roboto Mono Medium"/>
                <a:sym typeface="Roboto Mono Medium"/>
              </a:rPr>
              <a:t>, resource change tracking, and compliance auditing.</a:t>
            </a:r>
            <a:endParaRPr sz="1300">
              <a:solidFill>
                <a:schemeClr val="lt2"/>
              </a:solidFill>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t/>
            </a:r>
            <a:endParaRPr sz="1300">
              <a:solidFill>
                <a:schemeClr val="lt2"/>
              </a:solidFill>
              <a:latin typeface="Roboto Mono Medium"/>
              <a:ea typeface="Roboto Mono Medium"/>
              <a:cs typeface="Roboto Mono Medium"/>
              <a:sym typeface="Roboto Mono Medium"/>
            </a:endParaRPr>
          </a:p>
        </p:txBody>
      </p:sp>
      <p:sp xmlns:a="http://schemas.openxmlformats.org/drawingml/2006/main" xmlns:p="http://schemas.openxmlformats.org/presentationml/2006/main">
        <p:nvSpPr>
          <p:cNvPr id="40"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3.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8"/>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Raleway ExtraBold"/>
                <a:ea typeface="Raleway ExtraBold"/>
                <a:cs typeface="Raleway ExtraBold"/>
                <a:sym typeface="Raleway ExtraBold"/>
              </a:rPr>
              <a:t>CloudTrail Logs</a:t>
            </a:r>
            <a:endParaRPr>
              <a:latin typeface="Raleway ExtraBold"/>
              <a:ea typeface="Raleway ExtraBold"/>
              <a:cs typeface="Raleway ExtraBold"/>
              <a:sym typeface="Raleway ExtraBold"/>
            </a:endParaRPr>
          </a:p>
        </p:txBody>
      </p:sp>
      <p:sp>
        <p:nvSpPr>
          <p:cNvPr id="45" name="Google Shape;45;p8"/>
          <p:cNvSpPr txBox="1"/>
          <p:nvPr/>
        </p:nvSpPr>
        <p:spPr>
          <a:xfrm>
            <a:off x="598800" y="4835700"/>
            <a:ext cx="7946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a:solidFill>
                  <a:schemeClr val="accent2"/>
                </a:solidFill>
                <a:latin typeface="Roboto Mono"/>
                <a:ea typeface="Roboto Mono"/>
                <a:cs typeface="Roboto Mono"/>
                <a:sym typeface="Roboto Mono"/>
              </a:rPr>
              <a:t>https://cloud.hacktricks.xyz/pentesting-cloud/aws-security/aws-services/aws-security-and-detection-services/aws-cloudtrail-enum</a:t>
            </a:r>
            <a:endParaRPr sz="800">
              <a:solidFill>
                <a:schemeClr val="accent2"/>
              </a:solidFill>
              <a:latin typeface="Roboto Mono"/>
              <a:ea typeface="Roboto Mono"/>
              <a:cs typeface="Roboto Mono"/>
              <a:sym typeface="Roboto Mono"/>
            </a:endParaRPr>
          </a:p>
        </p:txBody>
      </p:sp>
      <p:sp>
        <p:nvSpPr>
          <p:cNvPr id="46" name="Google Shape;46;p8"/>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47" name="Google Shape;47;p8"/>
          <p:cNvSpPr txBox="1"/>
          <p:nvPr/>
        </p:nvSpPr>
        <p:spPr>
          <a:xfrm>
            <a:off x="344550" y="1041825"/>
            <a:ext cx="8520600" cy="36063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chemeClr val="lt2"/>
              </a:buClr>
              <a:buSzPts val="1300"/>
              <a:buFont typeface="Roboto Mono Medium"/>
              <a:buChar char="●"/>
            </a:pPr>
            <a:r>
              <a:rPr lang="es" sz="1300">
                <a:solidFill>
                  <a:schemeClr val="lt2"/>
                </a:solidFill>
                <a:latin typeface="Roboto Mono Medium"/>
                <a:ea typeface="Roboto Mono Medium"/>
                <a:cs typeface="Roboto Mono Medium"/>
                <a:sym typeface="Roboto Mono Medium"/>
              </a:rPr>
              <a:t>CloudTrail logs are delivered every </a:t>
            </a:r>
            <a:r>
              <a:rPr lang="es" sz="1300">
                <a:solidFill>
                  <a:schemeClr val="dk1"/>
                </a:solidFill>
                <a:latin typeface="Roboto Mono Medium"/>
                <a:ea typeface="Roboto Mono Medium"/>
                <a:cs typeface="Roboto Mono Medium"/>
                <a:sym typeface="Roboto Mono Medium"/>
              </a:rPr>
              <a:t>5 minutes</a:t>
            </a:r>
            <a:r>
              <a:rPr lang="es" sz="1300">
                <a:solidFill>
                  <a:schemeClr val="lt2"/>
                </a:solidFill>
                <a:latin typeface="Roboto Mono Medium"/>
                <a:ea typeface="Roboto Mono Medium"/>
                <a:cs typeface="Roboto Mono Medium"/>
                <a:sym typeface="Roboto Mono Medium"/>
              </a:rPr>
              <a:t>.</a:t>
            </a:r>
            <a:endParaRPr sz="1300">
              <a:solidFill>
                <a:schemeClr val="lt2"/>
              </a:solidFill>
              <a:latin typeface="Roboto Mono Medium"/>
              <a:ea typeface="Roboto Mono Medium"/>
              <a:cs typeface="Roboto Mono Medium"/>
              <a:sym typeface="Roboto Mono Medium"/>
            </a:endParaRPr>
          </a:p>
          <a:p>
            <a:pPr marL="457200" lvl="0" indent="-311150" algn="l" rtl="0">
              <a:lnSpc>
                <a:spcPct val="115000"/>
              </a:lnSpc>
              <a:spcBef>
                <a:spcPts val="0"/>
              </a:spcBef>
              <a:spcAft>
                <a:spcPts val="0"/>
              </a:spcAft>
              <a:buClr>
                <a:schemeClr val="lt2"/>
              </a:buClr>
              <a:buSzPts val="1300"/>
              <a:buFont typeface="Roboto Mono Medium"/>
              <a:buChar char="●"/>
            </a:pPr>
            <a:r>
              <a:rPr lang="es" sz="1300">
                <a:solidFill>
                  <a:schemeClr val="lt2"/>
                </a:solidFill>
                <a:latin typeface="Roboto Mono Medium"/>
                <a:ea typeface="Roboto Mono Medium"/>
                <a:cs typeface="Roboto Mono Medium"/>
                <a:sym typeface="Roboto Mono Medium"/>
              </a:rPr>
              <a:t>Logs are </a:t>
            </a:r>
            <a:r>
              <a:rPr lang="es" sz="1300">
                <a:solidFill>
                  <a:schemeClr val="dk1"/>
                </a:solidFill>
                <a:latin typeface="Roboto Mono Medium"/>
                <a:ea typeface="Roboto Mono Medium"/>
                <a:cs typeface="Roboto Mono Medium"/>
                <a:sym typeface="Roboto Mono Medium"/>
              </a:rPr>
              <a:t>stored in a S3 bucket</a:t>
            </a:r>
            <a:r>
              <a:rPr lang="es" sz="1300">
                <a:solidFill>
                  <a:schemeClr val="lt2"/>
                </a:solidFill>
                <a:latin typeface="Roboto Mono Medium"/>
                <a:ea typeface="Roboto Mono Medium"/>
                <a:cs typeface="Roboto Mono Medium"/>
                <a:sym typeface="Roboto Mono Medium"/>
              </a:rPr>
              <a:t> specified during CloudTrail setup.</a:t>
            </a:r>
            <a:endParaRPr sz="1300">
              <a:solidFill>
                <a:schemeClr val="lt2"/>
              </a:solidFill>
              <a:latin typeface="Roboto Mono Medium"/>
              <a:ea typeface="Roboto Mono Medium"/>
              <a:cs typeface="Roboto Mono Medium"/>
              <a:sym typeface="Roboto Mono Medium"/>
            </a:endParaRPr>
          </a:p>
          <a:p>
            <a:pPr marL="914400" lvl="1" indent="-311150" algn="l" rtl="0">
              <a:lnSpc>
                <a:spcPct val="115000"/>
              </a:lnSpc>
              <a:spcBef>
                <a:spcPts val="0"/>
              </a:spcBef>
              <a:spcAft>
                <a:spcPts val="0"/>
              </a:spcAft>
              <a:buClr>
                <a:schemeClr val="lt2"/>
              </a:buClr>
              <a:buSzPts val="1300"/>
              <a:buFont typeface="Roboto Mono Medium"/>
              <a:buChar char="○"/>
            </a:pPr>
            <a:r>
              <a:rPr lang="es" sz="1300">
                <a:solidFill>
                  <a:schemeClr val="lt2"/>
                </a:solidFill>
                <a:latin typeface="Roboto Mono Medium"/>
                <a:ea typeface="Roboto Mono Medium"/>
                <a:cs typeface="Roboto Mono Medium"/>
                <a:sym typeface="Roboto Mono Medium"/>
              </a:rPr>
              <a:t>Access to the S3 bucket should be restricted to minimize potential exposure.</a:t>
            </a:r>
            <a:endParaRPr sz="1300">
              <a:solidFill>
                <a:schemeClr val="lt2"/>
              </a:solidFill>
              <a:latin typeface="Roboto Mono Medium"/>
              <a:ea typeface="Roboto Mono Medium"/>
              <a:cs typeface="Roboto Mono Medium"/>
              <a:sym typeface="Roboto Mono Medium"/>
            </a:endParaRPr>
          </a:p>
          <a:p>
            <a:pPr marL="457200" lvl="0" indent="-311150" algn="l" rtl="0">
              <a:lnSpc>
                <a:spcPct val="115000"/>
              </a:lnSpc>
              <a:spcBef>
                <a:spcPts val="0"/>
              </a:spcBef>
              <a:spcAft>
                <a:spcPts val="0"/>
              </a:spcAft>
              <a:buClr>
                <a:schemeClr val="lt2"/>
              </a:buClr>
              <a:buSzPts val="1300"/>
              <a:buFont typeface="Roboto Mono Medium"/>
              <a:buChar char="●"/>
            </a:pPr>
            <a:r>
              <a:rPr lang="es" sz="1300">
                <a:solidFill>
                  <a:schemeClr val="dk1"/>
                </a:solidFill>
                <a:latin typeface="Roboto Mono Medium"/>
                <a:ea typeface="Roboto Mono Medium"/>
                <a:cs typeface="Roboto Mono Medium"/>
                <a:sym typeface="Roboto Mono Medium"/>
              </a:rPr>
              <a:t>S3 folder</a:t>
            </a:r>
            <a:r>
              <a:rPr lang="es" sz="1300">
                <a:solidFill>
                  <a:schemeClr val="lt2"/>
                </a:solidFill>
                <a:latin typeface="Roboto Mono Medium"/>
                <a:ea typeface="Roboto Mono Medium"/>
                <a:cs typeface="Roboto Mono Medium"/>
                <a:sym typeface="Roboto Mono Medium"/>
              </a:rPr>
              <a:t> containing logs is in the the format</a:t>
            </a:r>
            <a:endParaRPr sz="1300">
              <a:solidFill>
                <a:schemeClr val="lt2"/>
              </a:solidFill>
              <a:latin typeface="Roboto Mono Medium"/>
              <a:ea typeface="Roboto Mono Medium"/>
              <a:cs typeface="Roboto Mono Medium"/>
              <a:sym typeface="Roboto Mono Medium"/>
            </a:endParaRPr>
          </a:p>
          <a:p>
            <a:pPr marL="914400" lvl="1" indent="-311150" algn="l" rtl="0">
              <a:lnSpc>
                <a:spcPct val="115000"/>
              </a:lnSpc>
              <a:spcBef>
                <a:spcPts val="0"/>
              </a:spcBef>
              <a:spcAft>
                <a:spcPts val="0"/>
              </a:spcAft>
              <a:buClr>
                <a:schemeClr val="lt2"/>
              </a:buClr>
              <a:buSzPts val="1300"/>
              <a:buFont typeface="Roboto Mono Medium"/>
              <a:buChar char="○"/>
            </a:pPr>
            <a:r>
              <a:rPr lang="es" sz="1300">
                <a:solidFill>
                  <a:schemeClr val="dk1"/>
                </a:solidFill>
                <a:latin typeface="Courier New"/>
                <a:ea typeface="Courier New"/>
                <a:cs typeface="Courier New"/>
                <a:sym typeface="Courier New"/>
              </a:rPr>
              <a:t>BucketName/AWSLogs/AccountID/CloudTrail/RegionName/YYYY/MM/DD</a:t>
            </a:r>
            <a:endParaRPr sz="1300">
              <a:solidFill>
                <a:schemeClr val="dk1"/>
              </a:solidFill>
              <a:latin typeface="Courier New"/>
              <a:ea typeface="Courier New"/>
              <a:cs typeface="Courier New"/>
              <a:sym typeface="Courier New"/>
            </a:endParaRPr>
          </a:p>
          <a:p>
            <a:pPr marL="914400" lvl="1" indent="-311150" algn="l" rtl="0">
              <a:lnSpc>
                <a:spcPct val="115000"/>
              </a:lnSpc>
              <a:spcBef>
                <a:spcPts val="0"/>
              </a:spcBef>
              <a:spcAft>
                <a:spcPts val="0"/>
              </a:spcAft>
              <a:buClr>
                <a:schemeClr val="dk1"/>
              </a:buClr>
              <a:buSzPts val="1300"/>
              <a:buFont typeface="Courier New"/>
              <a:buChar char="○"/>
            </a:pPr>
            <a:r>
              <a:rPr lang="es" sz="1300">
                <a:solidFill>
                  <a:schemeClr val="lt2"/>
                </a:solidFill>
                <a:latin typeface="Roboto Mono"/>
                <a:ea typeface="Roboto Mono"/>
                <a:cs typeface="Roboto Mono"/>
                <a:sym typeface="Roboto Mono"/>
              </a:rPr>
              <a:t>Being the BucketName:</a:t>
            </a:r>
            <a:r>
              <a:rPr lang="es" sz="1300">
                <a:solidFill>
                  <a:schemeClr val="dk1"/>
                </a:solidFill>
                <a:latin typeface="Courier New"/>
                <a:ea typeface="Courier New"/>
                <a:cs typeface="Courier New"/>
                <a:sym typeface="Courier New"/>
              </a:rPr>
              <a:t> aws-cloudtrail-logs-&lt;accountid&gt;-&lt;random&gt;</a:t>
            </a:r>
            <a:endParaRPr sz="1300">
              <a:solidFill>
                <a:schemeClr val="dk1"/>
              </a:solidFill>
              <a:latin typeface="Courier New"/>
              <a:ea typeface="Courier New"/>
              <a:cs typeface="Courier New"/>
              <a:sym typeface="Courier New"/>
            </a:endParaRPr>
          </a:p>
          <a:p>
            <a:pPr marL="914400" lvl="1" indent="-311150" algn="l" rtl="0">
              <a:lnSpc>
                <a:spcPct val="115000"/>
              </a:lnSpc>
              <a:spcBef>
                <a:spcPts val="0"/>
              </a:spcBef>
              <a:spcAft>
                <a:spcPts val="0"/>
              </a:spcAft>
              <a:buClr>
                <a:schemeClr val="dk1"/>
              </a:buClr>
              <a:buSzPts val="1300"/>
              <a:buFont typeface="Courier New"/>
              <a:buChar char="○"/>
            </a:pPr>
            <a:r>
              <a:rPr lang="es" sz="1300">
                <a:solidFill>
                  <a:schemeClr val="lt2"/>
                </a:solidFill>
                <a:latin typeface="Roboto Mono"/>
                <a:ea typeface="Roboto Mono"/>
                <a:cs typeface="Roboto Mono"/>
                <a:sym typeface="Roboto Mono"/>
              </a:rPr>
              <a:t>Example: </a:t>
            </a:r>
            <a:r>
              <a:rPr lang="es" sz="1300">
                <a:solidFill>
                  <a:schemeClr val="dk1"/>
                </a:solidFill>
                <a:latin typeface="Courier New"/>
                <a:ea typeface="Courier New"/>
                <a:cs typeface="Courier New"/>
                <a:sym typeface="Courier New"/>
              </a:rPr>
              <a:t>aws-cloudtrail-logs-</a:t>
            </a:r>
            <a:r>
              <a:rPr lang="es" sz="1300">
                <a:solidFill>
                  <a:schemeClr val="dk1"/>
                </a:solidFill>
                <a:latin typeface="Courier New"/>
                <a:ea typeface="Courier New"/>
                <a:cs typeface="Courier New"/>
                <a:sym typeface="Courier New"/>
              </a:rPr>
              <a:t>123456789012</a:t>
            </a:r>
            <a:r>
              <a:rPr lang="es" sz="1300">
                <a:solidFill>
                  <a:schemeClr val="dk1"/>
                </a:solidFill>
                <a:latin typeface="Courier New"/>
                <a:ea typeface="Courier New"/>
                <a:cs typeface="Courier New"/>
                <a:sym typeface="Courier New"/>
              </a:rPr>
              <a:t>-ffb95fe7/AWSLogs/</a:t>
            </a:r>
            <a:r>
              <a:rPr lang="es" sz="1300">
                <a:solidFill>
                  <a:schemeClr val="dk1"/>
                </a:solidFill>
                <a:latin typeface="Courier New"/>
                <a:ea typeface="Courier New"/>
                <a:cs typeface="Courier New"/>
                <a:sym typeface="Courier New"/>
              </a:rPr>
              <a:t>123456789012</a:t>
            </a:r>
            <a:r>
              <a:rPr lang="es" sz="1300">
                <a:solidFill>
                  <a:schemeClr val="dk1"/>
                </a:solidFill>
                <a:latin typeface="Courier New"/>
                <a:ea typeface="Courier New"/>
                <a:cs typeface="Courier New"/>
                <a:sym typeface="Courier New"/>
              </a:rPr>
              <a:t>/CloudTrail/ap-south-1/2023/02/22/</a:t>
            </a:r>
            <a:endParaRPr sz="1300">
              <a:solidFill>
                <a:schemeClr val="dk1"/>
              </a:solidFill>
              <a:latin typeface="Courier New"/>
              <a:ea typeface="Courier New"/>
              <a:cs typeface="Courier New"/>
              <a:sym typeface="Courier New"/>
            </a:endParaRPr>
          </a:p>
          <a:p>
            <a:pPr marL="457200" lvl="0" indent="-311150" algn="l" rtl="0">
              <a:lnSpc>
                <a:spcPct val="115000"/>
              </a:lnSpc>
              <a:spcBef>
                <a:spcPts val="0"/>
              </a:spcBef>
              <a:spcAft>
                <a:spcPts val="0"/>
              </a:spcAft>
              <a:buClr>
                <a:schemeClr val="lt2"/>
              </a:buClr>
              <a:buSzPts val="1300"/>
              <a:buFont typeface="Roboto Mono Medium"/>
              <a:buChar char="●"/>
            </a:pPr>
            <a:r>
              <a:rPr lang="es" sz="1300">
                <a:solidFill>
                  <a:schemeClr val="lt2"/>
                </a:solidFill>
                <a:latin typeface="Roboto Mono Medium"/>
                <a:ea typeface="Roboto Mono Medium"/>
                <a:cs typeface="Roboto Mono Medium"/>
                <a:sym typeface="Roboto Mono Medium"/>
              </a:rPr>
              <a:t>Each log </a:t>
            </a:r>
            <a:r>
              <a:rPr lang="es" sz="1300">
                <a:solidFill>
                  <a:schemeClr val="dk1"/>
                </a:solidFill>
                <a:latin typeface="Roboto Mono Medium"/>
                <a:ea typeface="Roboto Mono Medium"/>
                <a:cs typeface="Roboto Mono Medium"/>
                <a:sym typeface="Roboto Mono Medium"/>
              </a:rPr>
              <a:t>file name</a:t>
            </a:r>
            <a:r>
              <a:rPr lang="es" sz="1300">
                <a:solidFill>
                  <a:schemeClr val="lt2"/>
                </a:solidFill>
                <a:latin typeface="Roboto Mono Medium"/>
                <a:ea typeface="Roboto Mono Medium"/>
                <a:cs typeface="Roboto Mono Medium"/>
                <a:sym typeface="Roboto Mono Medium"/>
              </a:rPr>
              <a:t> is in the format:</a:t>
            </a:r>
            <a:endParaRPr sz="1300">
              <a:solidFill>
                <a:schemeClr val="lt2"/>
              </a:solidFill>
              <a:latin typeface="Roboto Mono Medium"/>
              <a:ea typeface="Roboto Mono Medium"/>
              <a:cs typeface="Roboto Mono Medium"/>
              <a:sym typeface="Roboto Mono Medium"/>
            </a:endParaRPr>
          </a:p>
          <a:p>
            <a:pPr marL="914400" lvl="1" indent="-311150" algn="l" rtl="0">
              <a:lnSpc>
                <a:spcPct val="115000"/>
              </a:lnSpc>
              <a:spcBef>
                <a:spcPts val="0"/>
              </a:spcBef>
              <a:spcAft>
                <a:spcPts val="0"/>
              </a:spcAft>
              <a:buClr>
                <a:schemeClr val="dk1"/>
              </a:buClr>
              <a:buSzPts val="1300"/>
              <a:buFont typeface="Roboto Mono Medium"/>
              <a:buChar char="○"/>
            </a:pPr>
            <a:r>
              <a:rPr lang="es" sz="1300">
                <a:solidFill>
                  <a:schemeClr val="dk1"/>
                </a:solidFill>
                <a:latin typeface="Courier New"/>
                <a:ea typeface="Courier New"/>
                <a:cs typeface="Courier New"/>
                <a:sym typeface="Courier New"/>
              </a:rPr>
              <a:t>AccountID_CloudTrail_RegionName_YYYYMMDDTHHmmZ_Random.json.gz</a:t>
            </a:r>
            <a:endParaRPr sz="1300">
              <a:solidFill>
                <a:schemeClr val="dk1"/>
              </a:solidFill>
              <a:latin typeface="Courier New"/>
              <a:ea typeface="Courier New"/>
              <a:cs typeface="Courier New"/>
              <a:sym typeface="Courier New"/>
            </a:endParaRPr>
          </a:p>
          <a:p>
            <a:pPr marL="914400" lvl="1" indent="-311150" algn="l" rtl="0">
              <a:lnSpc>
                <a:spcPct val="115000"/>
              </a:lnSpc>
              <a:spcBef>
                <a:spcPts val="0"/>
              </a:spcBef>
              <a:spcAft>
                <a:spcPts val="0"/>
              </a:spcAft>
              <a:buClr>
                <a:schemeClr val="lt2"/>
              </a:buClr>
              <a:buSzPts val="1300"/>
              <a:buFont typeface="Roboto Mono Medium"/>
              <a:buChar char="○"/>
            </a:pPr>
            <a:r>
              <a:rPr lang="es" sz="1300">
                <a:solidFill>
                  <a:schemeClr val="lt2"/>
                </a:solidFill>
                <a:latin typeface="Roboto Mono Medium"/>
                <a:ea typeface="Roboto Mono Medium"/>
                <a:cs typeface="Roboto Mono Medium"/>
                <a:sym typeface="Roboto Mono Medium"/>
              </a:rPr>
              <a:t>Example: </a:t>
            </a:r>
            <a:r>
              <a:rPr lang="es" sz="1300">
                <a:solidFill>
                  <a:schemeClr val="dk1"/>
                </a:solidFill>
                <a:latin typeface="Courier New"/>
                <a:ea typeface="Courier New"/>
                <a:cs typeface="Courier New"/>
                <a:sym typeface="Courier New"/>
              </a:rPr>
              <a:t>123456789012_CloudTrail_us-west-2_20130710T2215Z.json.gz</a:t>
            </a:r>
            <a:endParaRPr sz="1300">
              <a:solidFill>
                <a:schemeClr val="dk1"/>
              </a:solidFill>
              <a:latin typeface="Courier New"/>
              <a:ea typeface="Courier New"/>
              <a:cs typeface="Courier New"/>
              <a:sym typeface="Courier New"/>
            </a:endParaRPr>
          </a:p>
          <a:p>
            <a:pPr marL="0" lvl="0" indent="0" algn="l" rtl="0">
              <a:lnSpc>
                <a:spcPct val="115000"/>
              </a:lnSpc>
              <a:spcBef>
                <a:spcPts val="0"/>
              </a:spcBef>
              <a:spcAft>
                <a:spcPts val="0"/>
              </a:spcAft>
              <a:buNone/>
            </a:pPr>
            <a:r>
              <a:t/>
            </a:r>
            <a:endParaRPr sz="1300">
              <a:solidFill>
                <a:schemeClr val="lt2"/>
              </a:solidFill>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t/>
            </a:r>
            <a:endParaRPr sz="1300">
              <a:solidFill>
                <a:schemeClr val="lt2"/>
              </a:solidFill>
              <a:latin typeface="Roboto Mono Medium"/>
              <a:ea typeface="Roboto Mono Medium"/>
              <a:cs typeface="Roboto Mono Medium"/>
              <a:sym typeface="Roboto Mono Medium"/>
            </a:endParaRPr>
          </a:p>
        </p:txBody>
      </p:sp>
      <p:sp xmlns:a="http://schemas.openxmlformats.org/drawingml/2006/main" xmlns:p="http://schemas.openxmlformats.org/presentationml/2006/main">
        <p:nvSpPr>
          <p:cNvPr id="48"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4.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9"/>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Raleway ExtraBold"/>
                <a:ea typeface="Raleway ExtraBold"/>
                <a:cs typeface="Raleway ExtraBold"/>
                <a:sym typeface="Raleway ExtraBold"/>
              </a:rPr>
              <a:t>CloudTrail Logs</a:t>
            </a:r>
            <a:endParaRPr>
              <a:latin typeface="Raleway ExtraBold"/>
              <a:ea typeface="Raleway ExtraBold"/>
              <a:cs typeface="Raleway ExtraBold"/>
              <a:sym typeface="Raleway ExtraBold"/>
            </a:endParaRPr>
          </a:p>
        </p:txBody>
      </p:sp>
      <p:sp>
        <p:nvSpPr>
          <p:cNvPr id="53" name="Google Shape;53;p9"/>
          <p:cNvSpPr txBox="1"/>
          <p:nvPr/>
        </p:nvSpPr>
        <p:spPr>
          <a:xfrm>
            <a:off x="598800" y="4835700"/>
            <a:ext cx="7946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a:solidFill>
                  <a:schemeClr val="accent2"/>
                </a:solidFill>
                <a:latin typeface="Roboto Mono"/>
                <a:ea typeface="Roboto Mono"/>
                <a:cs typeface="Roboto Mono"/>
                <a:sym typeface="Roboto Mono"/>
              </a:rPr>
              <a:t>https://cloud.hacktricks.xyz/pentesting-cloud/aws-security/aws-services/aws-security-and-detection-services/aws-cloudtrail-enum</a:t>
            </a:r>
            <a:endParaRPr sz="800">
              <a:solidFill>
                <a:schemeClr val="accent2"/>
              </a:solidFill>
              <a:latin typeface="Roboto Mono"/>
              <a:ea typeface="Roboto Mono"/>
              <a:cs typeface="Roboto Mono"/>
              <a:sym typeface="Roboto Mono"/>
            </a:endParaRPr>
          </a:p>
        </p:txBody>
      </p:sp>
      <p:sp>
        <p:nvSpPr>
          <p:cNvPr id="54" name="Google Shape;54;p9"/>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55" name="Google Shape;55;p9"/>
          <p:cNvSpPr txBox="1"/>
          <p:nvPr/>
        </p:nvSpPr>
        <p:spPr>
          <a:xfrm>
            <a:off x="344550" y="1041825"/>
            <a:ext cx="8170500" cy="2721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1200">
                <a:solidFill>
                  <a:schemeClr val="lt2"/>
                </a:solidFill>
                <a:latin typeface="Roboto Mono Medium"/>
                <a:ea typeface="Roboto Mono Medium"/>
                <a:cs typeface="Roboto Mono Medium"/>
                <a:sym typeface="Roboto Mono Medium"/>
              </a:rPr>
              <a:t>Each logs contain information about:</a:t>
            </a:r>
            <a:endParaRPr sz="1200">
              <a:solidFill>
                <a:schemeClr val="lt2"/>
              </a:solidFill>
              <a:latin typeface="Roboto Mono Medium"/>
              <a:ea typeface="Roboto Mono Medium"/>
              <a:cs typeface="Roboto Mono Medium"/>
              <a:sym typeface="Roboto Mono Medium"/>
            </a:endParaRPr>
          </a:p>
          <a:p>
            <a:pPr marL="457200" lvl="0" indent="-304800" algn="l" rtl="0">
              <a:lnSpc>
                <a:spcPct val="115000"/>
              </a:lnSpc>
              <a:spcBef>
                <a:spcPts val="0"/>
              </a:spcBef>
              <a:spcAft>
                <a:spcPts val="0"/>
              </a:spcAft>
              <a:buClr>
                <a:schemeClr val="lt2"/>
              </a:buClr>
              <a:buSzPts val="1200"/>
              <a:buFont typeface="Roboto Mono Medium"/>
              <a:buChar char="●"/>
            </a:pPr>
            <a:r>
              <a:rPr lang="es" sz="1200">
                <a:solidFill>
                  <a:schemeClr val="dk1"/>
                </a:solidFill>
                <a:latin typeface="Roboto Mono Medium"/>
                <a:ea typeface="Roboto Mono Medium"/>
                <a:cs typeface="Roboto Mono Medium"/>
                <a:sym typeface="Roboto Mono Medium"/>
              </a:rPr>
              <a:t>Who</a:t>
            </a:r>
            <a:r>
              <a:rPr lang="es" sz="1200">
                <a:solidFill>
                  <a:schemeClr val="lt2"/>
                </a:solidFill>
                <a:latin typeface="Roboto Mono Medium"/>
                <a:ea typeface="Roboto Mono Medium"/>
                <a:cs typeface="Roboto Mono Medium"/>
                <a:sym typeface="Roboto Mono Medium"/>
              </a:rPr>
              <a:t> executed the action: </a:t>
            </a:r>
            <a:r>
              <a:rPr lang="es" sz="1200">
                <a:solidFill>
                  <a:schemeClr val="lt2"/>
                </a:solidFill>
                <a:latin typeface="Courier New"/>
                <a:ea typeface="Courier New"/>
                <a:cs typeface="Courier New"/>
                <a:sym typeface="Courier New"/>
              </a:rPr>
              <a:t>userIdentity</a:t>
            </a:r>
            <a:endParaRPr sz="1200">
              <a:solidFill>
                <a:schemeClr val="lt2"/>
              </a:solidFill>
              <a:latin typeface="Courier New"/>
              <a:ea typeface="Courier New"/>
              <a:cs typeface="Courier New"/>
              <a:sym typeface="Courier New"/>
            </a:endParaRPr>
          </a:p>
          <a:p>
            <a:pPr marL="457200" lvl="0" indent="-304800" algn="l" rtl="0">
              <a:lnSpc>
                <a:spcPct val="115000"/>
              </a:lnSpc>
              <a:spcBef>
                <a:spcPts val="0"/>
              </a:spcBef>
              <a:spcAft>
                <a:spcPts val="0"/>
              </a:spcAft>
              <a:buClr>
                <a:schemeClr val="lt2"/>
              </a:buClr>
              <a:buSzPts val="1200"/>
              <a:buFont typeface="Roboto Mono Medium"/>
              <a:buChar char="●"/>
            </a:pPr>
            <a:r>
              <a:rPr lang="es" sz="1200">
                <a:solidFill>
                  <a:schemeClr val="lt2"/>
                </a:solidFill>
                <a:latin typeface="Roboto Mono Medium"/>
                <a:ea typeface="Roboto Mono Medium"/>
                <a:cs typeface="Roboto Mono Medium"/>
                <a:sym typeface="Roboto Mono Medium"/>
              </a:rPr>
              <a:t>The name of the </a:t>
            </a:r>
            <a:r>
              <a:rPr lang="es" sz="1200">
                <a:solidFill>
                  <a:schemeClr val="dk1"/>
                </a:solidFill>
                <a:latin typeface="Roboto Mono Medium"/>
                <a:ea typeface="Roboto Mono Medium"/>
                <a:cs typeface="Roboto Mono Medium"/>
                <a:sym typeface="Roboto Mono Medium"/>
              </a:rPr>
              <a:t>called API</a:t>
            </a:r>
            <a:r>
              <a:rPr lang="es" sz="1200">
                <a:solidFill>
                  <a:schemeClr val="lt2"/>
                </a:solidFill>
                <a:latin typeface="Roboto Mono Medium"/>
                <a:ea typeface="Roboto Mono Medium"/>
                <a:cs typeface="Roboto Mono Medium"/>
                <a:sym typeface="Roboto Mono Medium"/>
              </a:rPr>
              <a:t>: </a:t>
            </a:r>
            <a:r>
              <a:rPr lang="es" sz="1200">
                <a:solidFill>
                  <a:schemeClr val="lt2"/>
                </a:solidFill>
                <a:latin typeface="Courier New"/>
                <a:ea typeface="Courier New"/>
                <a:cs typeface="Courier New"/>
                <a:sym typeface="Courier New"/>
              </a:rPr>
              <a:t>eventName</a:t>
            </a:r>
            <a:endParaRPr sz="1200">
              <a:solidFill>
                <a:schemeClr val="lt2"/>
              </a:solidFill>
              <a:latin typeface="Courier New"/>
              <a:ea typeface="Courier New"/>
              <a:cs typeface="Courier New"/>
              <a:sym typeface="Courier New"/>
            </a:endParaRPr>
          </a:p>
          <a:p>
            <a:pPr marL="457200" lvl="0" indent="-304800" algn="l" rtl="0">
              <a:lnSpc>
                <a:spcPct val="115000"/>
              </a:lnSpc>
              <a:spcBef>
                <a:spcPts val="0"/>
              </a:spcBef>
              <a:spcAft>
                <a:spcPts val="0"/>
              </a:spcAft>
              <a:buClr>
                <a:schemeClr val="lt2"/>
              </a:buClr>
              <a:buSzPts val="1200"/>
              <a:buFont typeface="Roboto Mono Medium"/>
              <a:buChar char="●"/>
            </a:pPr>
            <a:r>
              <a:rPr lang="es" sz="1200">
                <a:solidFill>
                  <a:schemeClr val="lt2"/>
                </a:solidFill>
                <a:latin typeface="Roboto Mono Medium"/>
                <a:ea typeface="Roboto Mono Medium"/>
                <a:cs typeface="Roboto Mono Medium"/>
                <a:sym typeface="Roboto Mono Medium"/>
              </a:rPr>
              <a:t>The called </a:t>
            </a:r>
            <a:r>
              <a:rPr lang="es" sz="1200">
                <a:solidFill>
                  <a:schemeClr val="dk1"/>
                </a:solidFill>
                <a:latin typeface="Roboto Mono Medium"/>
                <a:ea typeface="Roboto Mono Medium"/>
                <a:cs typeface="Roboto Mono Medium"/>
                <a:sym typeface="Roboto Mono Medium"/>
              </a:rPr>
              <a:t>service</a:t>
            </a:r>
            <a:r>
              <a:rPr lang="es" sz="1200">
                <a:solidFill>
                  <a:schemeClr val="lt2"/>
                </a:solidFill>
                <a:latin typeface="Roboto Mono Medium"/>
                <a:ea typeface="Roboto Mono Medium"/>
                <a:cs typeface="Roboto Mono Medium"/>
                <a:sym typeface="Roboto Mono Medium"/>
              </a:rPr>
              <a:t>:</a:t>
            </a:r>
            <a:r>
              <a:rPr lang="es" sz="1200">
                <a:solidFill>
                  <a:schemeClr val="lt2"/>
                </a:solidFill>
                <a:latin typeface="Courier New"/>
                <a:ea typeface="Courier New"/>
                <a:cs typeface="Courier New"/>
                <a:sym typeface="Courier New"/>
              </a:rPr>
              <a:t> eventSource</a:t>
            </a:r>
            <a:endParaRPr sz="1200">
              <a:solidFill>
                <a:schemeClr val="lt2"/>
              </a:solidFill>
              <a:latin typeface="Courier New"/>
              <a:ea typeface="Courier New"/>
              <a:cs typeface="Courier New"/>
              <a:sym typeface="Courier New"/>
            </a:endParaRPr>
          </a:p>
          <a:p>
            <a:pPr marL="457200" lvl="0" indent="-304800" algn="l" rtl="0">
              <a:lnSpc>
                <a:spcPct val="115000"/>
              </a:lnSpc>
              <a:spcBef>
                <a:spcPts val="0"/>
              </a:spcBef>
              <a:spcAft>
                <a:spcPts val="0"/>
              </a:spcAft>
              <a:buClr>
                <a:schemeClr val="lt2"/>
              </a:buClr>
              <a:buSzPts val="1200"/>
              <a:buFont typeface="Roboto Mono Medium"/>
              <a:buChar char="●"/>
            </a:pPr>
            <a:r>
              <a:rPr lang="es" sz="1200">
                <a:solidFill>
                  <a:schemeClr val="lt2"/>
                </a:solidFill>
                <a:latin typeface="Roboto Mono Medium"/>
                <a:ea typeface="Roboto Mono Medium"/>
                <a:cs typeface="Roboto Mono Medium"/>
                <a:sym typeface="Roboto Mono Medium"/>
              </a:rPr>
              <a:t>The </a:t>
            </a:r>
            <a:r>
              <a:rPr lang="es" sz="1200">
                <a:solidFill>
                  <a:schemeClr val="dk1"/>
                </a:solidFill>
                <a:latin typeface="Roboto Mono Medium"/>
                <a:ea typeface="Roboto Mono Medium"/>
                <a:cs typeface="Roboto Mono Medium"/>
                <a:sym typeface="Roboto Mono Medium"/>
              </a:rPr>
              <a:t>time</a:t>
            </a:r>
            <a:r>
              <a:rPr lang="es" sz="1200">
                <a:solidFill>
                  <a:schemeClr val="lt2"/>
                </a:solidFill>
                <a:latin typeface="Roboto Mono Medium"/>
                <a:ea typeface="Roboto Mono Medium"/>
                <a:cs typeface="Roboto Mono Medium"/>
                <a:sym typeface="Roboto Mono Medium"/>
              </a:rPr>
              <a:t>: </a:t>
            </a:r>
            <a:r>
              <a:rPr lang="es" sz="1200">
                <a:solidFill>
                  <a:schemeClr val="lt2"/>
                </a:solidFill>
                <a:latin typeface="Courier New"/>
                <a:ea typeface="Courier New"/>
                <a:cs typeface="Courier New"/>
                <a:sym typeface="Courier New"/>
              </a:rPr>
              <a:t>eventTime</a:t>
            </a:r>
            <a:endParaRPr sz="1200">
              <a:solidFill>
                <a:schemeClr val="lt2"/>
              </a:solidFill>
              <a:latin typeface="Courier New"/>
              <a:ea typeface="Courier New"/>
              <a:cs typeface="Courier New"/>
              <a:sym typeface="Courier New"/>
            </a:endParaRPr>
          </a:p>
          <a:p>
            <a:pPr marL="457200" lvl="0" indent="-304800" algn="l" rtl="0">
              <a:lnSpc>
                <a:spcPct val="115000"/>
              </a:lnSpc>
              <a:spcBef>
                <a:spcPts val="0"/>
              </a:spcBef>
              <a:spcAft>
                <a:spcPts val="0"/>
              </a:spcAft>
              <a:buClr>
                <a:schemeClr val="lt2"/>
              </a:buClr>
              <a:buSzPts val="1200"/>
              <a:buFont typeface="Roboto Mono Medium"/>
              <a:buChar char="●"/>
            </a:pPr>
            <a:r>
              <a:rPr lang="es" sz="1200">
                <a:solidFill>
                  <a:schemeClr val="lt2"/>
                </a:solidFill>
                <a:latin typeface="Roboto Mono Medium"/>
                <a:ea typeface="Roboto Mono Medium"/>
                <a:cs typeface="Roboto Mono Medium"/>
                <a:sym typeface="Roboto Mono Medium"/>
              </a:rPr>
              <a:t>The </a:t>
            </a:r>
            <a:r>
              <a:rPr lang="es" sz="1200">
                <a:solidFill>
                  <a:schemeClr val="dk1"/>
                </a:solidFill>
                <a:latin typeface="Roboto Mono Medium"/>
                <a:ea typeface="Roboto Mono Medium"/>
                <a:cs typeface="Roboto Mono Medium"/>
                <a:sym typeface="Roboto Mono Medium"/>
              </a:rPr>
              <a:t>IP address</a:t>
            </a:r>
            <a:r>
              <a:rPr lang="es" sz="1200">
                <a:solidFill>
                  <a:schemeClr val="lt2"/>
                </a:solidFill>
                <a:latin typeface="Roboto Mono Medium"/>
                <a:ea typeface="Roboto Mono Medium"/>
                <a:cs typeface="Roboto Mono Medium"/>
                <a:sym typeface="Roboto Mono Medium"/>
              </a:rPr>
              <a:t>: </a:t>
            </a:r>
            <a:r>
              <a:rPr lang="es" sz="1200">
                <a:solidFill>
                  <a:schemeClr val="lt2"/>
                </a:solidFill>
                <a:latin typeface="Courier New"/>
                <a:ea typeface="Courier New"/>
                <a:cs typeface="Courier New"/>
                <a:sym typeface="Courier New"/>
              </a:rPr>
              <a:t>SourceIPAddress</a:t>
            </a:r>
            <a:endParaRPr sz="1200">
              <a:solidFill>
                <a:schemeClr val="lt2"/>
              </a:solidFill>
              <a:latin typeface="Courier New"/>
              <a:ea typeface="Courier New"/>
              <a:cs typeface="Courier New"/>
              <a:sym typeface="Courier New"/>
            </a:endParaRPr>
          </a:p>
          <a:p>
            <a:pPr marL="457200" lvl="0" indent="-304800" algn="l" rtl="0">
              <a:lnSpc>
                <a:spcPct val="115000"/>
              </a:lnSpc>
              <a:spcBef>
                <a:spcPts val="0"/>
              </a:spcBef>
              <a:spcAft>
                <a:spcPts val="0"/>
              </a:spcAft>
              <a:buClr>
                <a:schemeClr val="lt2"/>
              </a:buClr>
              <a:buSzPts val="1200"/>
              <a:buFont typeface="Roboto Mono Medium"/>
              <a:buChar char="●"/>
            </a:pPr>
            <a:r>
              <a:rPr lang="es" sz="1200">
                <a:solidFill>
                  <a:schemeClr val="lt2"/>
                </a:solidFill>
                <a:latin typeface="Roboto Mono Medium"/>
                <a:ea typeface="Roboto Mono Medium"/>
                <a:cs typeface="Roboto Mono Medium"/>
                <a:sym typeface="Roboto Mono Medium"/>
              </a:rPr>
              <a:t>The agent method: </a:t>
            </a:r>
            <a:r>
              <a:rPr lang="es" sz="1200">
                <a:solidFill>
                  <a:schemeClr val="dk1"/>
                </a:solidFill>
                <a:latin typeface="Roboto Mono Medium"/>
                <a:ea typeface="Roboto Mono Medium"/>
                <a:cs typeface="Roboto Mono Medium"/>
                <a:sym typeface="Roboto Mono Medium"/>
              </a:rPr>
              <a:t>userAgent</a:t>
            </a:r>
            <a:r>
              <a:rPr lang="es" sz="1200">
                <a:solidFill>
                  <a:schemeClr val="lt2"/>
                </a:solidFill>
                <a:latin typeface="Roboto Mono Medium"/>
                <a:ea typeface="Roboto Mono Medium"/>
                <a:cs typeface="Roboto Mono Medium"/>
                <a:sym typeface="Roboto Mono Medium"/>
              </a:rPr>
              <a:t>. Examples:</a:t>
            </a:r>
            <a:endParaRPr sz="1200">
              <a:solidFill>
                <a:schemeClr val="lt2"/>
              </a:solidFill>
              <a:latin typeface="Roboto Mono Medium"/>
              <a:ea typeface="Roboto Mono Medium"/>
              <a:cs typeface="Roboto Mono Medium"/>
              <a:sym typeface="Roboto Mono Medium"/>
            </a:endParaRPr>
          </a:p>
          <a:p>
            <a:pPr marL="914400" lvl="1" indent="-304800" algn="l" rtl="0">
              <a:lnSpc>
                <a:spcPct val="115000"/>
              </a:lnSpc>
              <a:spcBef>
                <a:spcPts val="0"/>
              </a:spcBef>
              <a:spcAft>
                <a:spcPts val="0"/>
              </a:spcAft>
              <a:buClr>
                <a:schemeClr val="lt2"/>
              </a:buClr>
              <a:buSzPts val="1200"/>
              <a:buFont typeface="Roboto Mono Medium"/>
              <a:buChar char="○"/>
            </a:pPr>
            <a:r>
              <a:rPr lang="es" sz="1200">
                <a:solidFill>
                  <a:schemeClr val="lt2"/>
                </a:solidFill>
                <a:latin typeface="Courier New"/>
                <a:ea typeface="Courier New"/>
                <a:cs typeface="Courier New"/>
                <a:sym typeface="Courier New"/>
              </a:rPr>
              <a:t>Signing.amazonaws.com</a:t>
            </a:r>
            <a:r>
              <a:rPr lang="es" sz="1200">
                <a:solidFill>
                  <a:schemeClr val="lt2"/>
                </a:solidFill>
                <a:latin typeface="Roboto Mono Medium"/>
                <a:ea typeface="Roboto Mono Medium"/>
                <a:cs typeface="Roboto Mono Medium"/>
                <a:sym typeface="Roboto Mono Medium"/>
              </a:rPr>
              <a:t> - From AWS Management Console</a:t>
            </a:r>
            <a:endParaRPr sz="1200">
              <a:solidFill>
                <a:schemeClr val="lt2"/>
              </a:solidFill>
              <a:latin typeface="Roboto Mono Medium"/>
              <a:ea typeface="Roboto Mono Medium"/>
              <a:cs typeface="Roboto Mono Medium"/>
              <a:sym typeface="Roboto Mono Medium"/>
            </a:endParaRPr>
          </a:p>
          <a:p>
            <a:pPr marL="914400" lvl="1" indent="-304800" algn="l" rtl="0">
              <a:lnSpc>
                <a:spcPct val="115000"/>
              </a:lnSpc>
              <a:spcBef>
                <a:spcPts val="0"/>
              </a:spcBef>
              <a:spcAft>
                <a:spcPts val="0"/>
              </a:spcAft>
              <a:buClr>
                <a:schemeClr val="lt2"/>
              </a:buClr>
              <a:buSzPts val="1200"/>
              <a:buFont typeface="Roboto Mono Medium"/>
              <a:buChar char="○"/>
            </a:pPr>
            <a:r>
              <a:rPr lang="es" sz="1200">
                <a:solidFill>
                  <a:schemeClr val="lt2"/>
                </a:solidFill>
                <a:latin typeface="Courier New"/>
                <a:ea typeface="Courier New"/>
                <a:cs typeface="Courier New"/>
                <a:sym typeface="Courier New"/>
              </a:rPr>
              <a:t>console.amazonaws.com</a:t>
            </a:r>
            <a:r>
              <a:rPr lang="es" sz="1200">
                <a:solidFill>
                  <a:schemeClr val="lt2"/>
                </a:solidFill>
                <a:latin typeface="Roboto Mono Medium"/>
                <a:ea typeface="Roboto Mono Medium"/>
                <a:cs typeface="Roboto Mono Medium"/>
                <a:sym typeface="Roboto Mono Medium"/>
              </a:rPr>
              <a:t> - Root user of the account</a:t>
            </a:r>
            <a:endParaRPr sz="1200">
              <a:solidFill>
                <a:schemeClr val="lt2"/>
              </a:solidFill>
              <a:latin typeface="Roboto Mono Medium"/>
              <a:ea typeface="Roboto Mono Medium"/>
              <a:cs typeface="Roboto Mono Medium"/>
              <a:sym typeface="Roboto Mono Medium"/>
            </a:endParaRPr>
          </a:p>
          <a:p>
            <a:pPr marL="914400" lvl="1" indent="-304800" algn="l" rtl="0">
              <a:lnSpc>
                <a:spcPct val="115000"/>
              </a:lnSpc>
              <a:spcBef>
                <a:spcPts val="0"/>
              </a:spcBef>
              <a:spcAft>
                <a:spcPts val="0"/>
              </a:spcAft>
              <a:buClr>
                <a:schemeClr val="lt2"/>
              </a:buClr>
              <a:buSzPts val="1200"/>
              <a:buFont typeface="Roboto Mono Medium"/>
              <a:buChar char="○"/>
            </a:pPr>
            <a:r>
              <a:rPr lang="es" sz="1200">
                <a:solidFill>
                  <a:schemeClr val="lt2"/>
                </a:solidFill>
                <a:latin typeface="Courier New"/>
                <a:ea typeface="Courier New"/>
                <a:cs typeface="Courier New"/>
                <a:sym typeface="Courier New"/>
              </a:rPr>
              <a:t>lambda.amazonaws.com</a:t>
            </a:r>
            <a:r>
              <a:rPr lang="es" sz="1200">
                <a:solidFill>
                  <a:schemeClr val="lt2"/>
                </a:solidFill>
                <a:latin typeface="Roboto Mono Medium"/>
                <a:ea typeface="Roboto Mono Medium"/>
                <a:cs typeface="Roboto Mono Medium"/>
                <a:sym typeface="Roboto Mono Medium"/>
              </a:rPr>
              <a:t> - AWS Lambda</a:t>
            </a:r>
            <a:endParaRPr sz="1200">
              <a:solidFill>
                <a:schemeClr val="lt2"/>
              </a:solidFill>
              <a:latin typeface="Roboto Mono Medium"/>
              <a:ea typeface="Roboto Mono Medium"/>
              <a:cs typeface="Roboto Mono Medium"/>
              <a:sym typeface="Roboto Mono Medium"/>
            </a:endParaRPr>
          </a:p>
          <a:p>
            <a:pPr marL="457200" lvl="0" indent="-304800" algn="l" rtl="0">
              <a:lnSpc>
                <a:spcPct val="115000"/>
              </a:lnSpc>
              <a:spcBef>
                <a:spcPts val="0"/>
              </a:spcBef>
              <a:spcAft>
                <a:spcPts val="0"/>
              </a:spcAft>
              <a:buClr>
                <a:schemeClr val="lt2"/>
              </a:buClr>
              <a:buSzPts val="1200"/>
              <a:buFont typeface="Roboto Mono Medium"/>
              <a:buChar char="●"/>
            </a:pPr>
            <a:r>
              <a:rPr lang="es" sz="1200">
                <a:solidFill>
                  <a:schemeClr val="lt2"/>
                </a:solidFill>
                <a:latin typeface="Roboto Mono Medium"/>
                <a:ea typeface="Roboto Mono Medium"/>
                <a:cs typeface="Roboto Mono Medium"/>
                <a:sym typeface="Roboto Mono Medium"/>
              </a:rPr>
              <a:t>The request </a:t>
            </a:r>
            <a:r>
              <a:rPr lang="es" sz="1200">
                <a:solidFill>
                  <a:schemeClr val="dk1"/>
                </a:solidFill>
                <a:latin typeface="Roboto Mono Medium"/>
                <a:ea typeface="Roboto Mono Medium"/>
                <a:cs typeface="Roboto Mono Medium"/>
                <a:sym typeface="Roboto Mono Medium"/>
              </a:rPr>
              <a:t>parameters</a:t>
            </a:r>
            <a:r>
              <a:rPr lang="es" sz="1200">
                <a:solidFill>
                  <a:schemeClr val="lt2"/>
                </a:solidFill>
                <a:latin typeface="Roboto Mono Medium"/>
                <a:ea typeface="Roboto Mono Medium"/>
                <a:cs typeface="Roboto Mono Medium"/>
                <a:sym typeface="Roboto Mono Medium"/>
              </a:rPr>
              <a:t>: </a:t>
            </a:r>
            <a:r>
              <a:rPr lang="es" sz="1200">
                <a:solidFill>
                  <a:schemeClr val="lt2"/>
                </a:solidFill>
                <a:latin typeface="Courier New"/>
                <a:ea typeface="Courier New"/>
                <a:cs typeface="Courier New"/>
                <a:sym typeface="Courier New"/>
              </a:rPr>
              <a:t>requestParameters</a:t>
            </a:r>
            <a:endParaRPr sz="1200">
              <a:solidFill>
                <a:schemeClr val="lt2"/>
              </a:solidFill>
              <a:latin typeface="Courier New"/>
              <a:ea typeface="Courier New"/>
              <a:cs typeface="Courier New"/>
              <a:sym typeface="Courier New"/>
            </a:endParaRPr>
          </a:p>
          <a:p>
            <a:pPr marL="0" lvl="0" indent="0" algn="l" rtl="0">
              <a:lnSpc>
                <a:spcPct val="115000"/>
              </a:lnSpc>
              <a:spcBef>
                <a:spcPts val="0"/>
              </a:spcBef>
              <a:spcAft>
                <a:spcPts val="0"/>
              </a:spcAft>
              <a:buNone/>
            </a:pPr>
            <a:r>
              <a:t/>
            </a:r>
            <a:endParaRPr sz="1300">
              <a:solidFill>
                <a:schemeClr val="lt2"/>
              </a:solidFill>
              <a:latin typeface="Courier New"/>
              <a:ea typeface="Courier New"/>
              <a:cs typeface="Courier New"/>
              <a:sym typeface="Courier New"/>
            </a:endParaRPr>
          </a:p>
        </p:txBody>
      </p:sp>
      <p:sp xmlns:a="http://schemas.openxmlformats.org/drawingml/2006/main" xmlns:p="http://schemas.openxmlformats.org/presentationml/2006/main">
        <p:nvSpPr>
          <p:cNvPr id="56"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5.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0"/>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Raleway ExtraBold"/>
                <a:ea typeface="Raleway ExtraBold"/>
                <a:cs typeface="Raleway ExtraBold"/>
                <a:sym typeface="Raleway ExtraBold"/>
              </a:rPr>
              <a:t>CloudTrail Logs</a:t>
            </a:r>
            <a:endParaRPr>
              <a:latin typeface="Raleway ExtraBold"/>
              <a:ea typeface="Raleway ExtraBold"/>
              <a:cs typeface="Raleway ExtraBold"/>
              <a:sym typeface="Raleway ExtraBold"/>
            </a:endParaRPr>
          </a:p>
        </p:txBody>
      </p:sp>
      <p:sp>
        <p:nvSpPr>
          <p:cNvPr id="61" name="Google Shape;61;p10"/>
          <p:cNvSpPr txBox="1"/>
          <p:nvPr/>
        </p:nvSpPr>
        <p:spPr>
          <a:xfrm>
            <a:off x="598800" y="4835700"/>
            <a:ext cx="7946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a:solidFill>
                  <a:schemeClr val="accent2"/>
                </a:solidFill>
                <a:latin typeface="Roboto Mono"/>
                <a:ea typeface="Roboto Mono"/>
                <a:cs typeface="Roboto Mono"/>
                <a:sym typeface="Roboto Mono"/>
              </a:rPr>
              <a:t>https://cloud.hacktricks.xyz/pentesting-cloud/aws-security/aws-services/aws-security-and-detection-services/aws-cloudtrail-enum</a:t>
            </a:r>
            <a:endParaRPr sz="800">
              <a:solidFill>
                <a:schemeClr val="accent2"/>
              </a:solidFill>
              <a:latin typeface="Roboto Mono"/>
              <a:ea typeface="Roboto Mono"/>
              <a:cs typeface="Roboto Mono"/>
              <a:sym typeface="Roboto Mono"/>
            </a:endParaRPr>
          </a:p>
        </p:txBody>
      </p:sp>
      <p:sp>
        <p:nvSpPr>
          <p:cNvPr id="62" name="Google Shape;62;p10"/>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63" name="Google Shape;63;p10"/>
          <p:cNvSpPr txBox="1"/>
          <p:nvPr/>
        </p:nvSpPr>
        <p:spPr>
          <a:xfrm>
            <a:off x="486750" y="885325"/>
            <a:ext cx="8170500" cy="47379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s" sz="900">
                <a:solidFill>
                  <a:srgbClr val="CCCCCC"/>
                </a:solidFill>
                <a:highlight>
                  <a:srgbClr val="1F1F1F"/>
                </a:highlight>
                <a:latin typeface="Courier New"/>
                <a:ea typeface="Courier New"/>
                <a:cs typeface="Courier New"/>
                <a:sym typeface="Courier New"/>
              </a:rPr>
              <a:t>{</a:t>
            </a:r>
            <a:endParaRPr sz="900">
              <a:solidFill>
                <a:srgbClr val="CCCCCC"/>
              </a:solidFill>
              <a:highlight>
                <a:srgbClr val="1F1F1F"/>
              </a:highlight>
              <a:latin typeface="Courier New"/>
              <a:ea typeface="Courier New"/>
              <a:cs typeface="Courier New"/>
              <a:sym typeface="Courier New"/>
            </a:endParaRPr>
          </a:p>
          <a:p>
            <a:pPr marL="0" lvl="0" indent="457200" algn="l" rtl="0">
              <a:lnSpc>
                <a:spcPct val="150000"/>
              </a:lnSpc>
              <a:spcBef>
                <a:spcPts val="0"/>
              </a:spcBef>
              <a:spcAft>
                <a:spcPts val="0"/>
              </a:spcAft>
              <a:buNone/>
            </a:pPr>
            <a:r>
              <a:rPr lang="es" sz="900">
                <a:solidFill>
                  <a:srgbClr val="CCCCCC"/>
                </a:solidFill>
                <a:highlight>
                  <a:srgbClr val="1F1F1F"/>
                </a:highlight>
                <a:latin typeface="Courier New"/>
                <a:ea typeface="Courier New"/>
                <a:cs typeface="Courier New"/>
                <a:sym typeface="Courier New"/>
              </a:rPr>
              <a:t>"eventVersion":"1.08",</a:t>
            </a:r>
            <a:endParaRPr sz="900">
              <a:solidFill>
                <a:srgbClr val="CCCCCC"/>
              </a:solidFill>
              <a:highlight>
                <a:srgbClr val="1F1F1F"/>
              </a:highlight>
              <a:latin typeface="Courier New"/>
              <a:ea typeface="Courier New"/>
              <a:cs typeface="Courier New"/>
              <a:sym typeface="Courier New"/>
            </a:endParaRPr>
          </a:p>
          <a:p>
            <a:pPr marL="0" lvl="0" indent="457200" algn="l" rtl="0">
              <a:lnSpc>
                <a:spcPct val="150000"/>
              </a:lnSpc>
              <a:spcBef>
                <a:spcPts val="0"/>
              </a:spcBef>
              <a:spcAft>
                <a:spcPts val="0"/>
              </a:spcAft>
              <a:buNone/>
            </a:pPr>
            <a:r>
              <a:rPr lang="es" sz="900">
                <a:solidFill>
                  <a:srgbClr val="CCCCCC"/>
                </a:solidFill>
                <a:highlight>
                  <a:srgbClr val="1F1F1F"/>
                </a:highlight>
                <a:latin typeface="Courier New"/>
                <a:ea typeface="Courier New"/>
                <a:cs typeface="Courier New"/>
                <a:sym typeface="Courier New"/>
              </a:rPr>
              <a:t>"userIdentity":{"type":"IAMUser","principalId":"AIDA5ZDCUJS3L74GDEZFP","arn":"</a:t>
            </a:r>
            <a:r>
              <a:rPr lang="es" sz="900" b="1">
                <a:solidFill>
                  <a:schemeClr val="dk1"/>
                </a:solidFill>
                <a:highlight>
                  <a:srgbClr val="1F1F1F"/>
                </a:highlight>
                <a:latin typeface="Courier New"/>
                <a:ea typeface="Courier New"/>
                <a:cs typeface="Courier New"/>
                <a:sym typeface="Courier New"/>
              </a:rPr>
              <a:t>arn:aws:iam::947247140022:user/deleteme</a:t>
            </a:r>
            <a:r>
              <a:rPr lang="es" sz="900">
                <a:solidFill>
                  <a:srgbClr val="CCCCCC"/>
                </a:solidFill>
                <a:highlight>
                  <a:srgbClr val="1F1F1F"/>
                </a:highlight>
                <a:latin typeface="Courier New"/>
                <a:ea typeface="Courier New"/>
                <a:cs typeface="Courier New"/>
                <a:sym typeface="Courier New"/>
              </a:rPr>
              <a:t>","accountId":"947247140022","accessKeyId":"AKIA5ZDCUJS3KIZBO6NM","userName":"</a:t>
            </a:r>
            <a:r>
              <a:rPr lang="es" sz="900" b="1">
                <a:solidFill>
                  <a:schemeClr val="dk1"/>
                </a:solidFill>
                <a:highlight>
                  <a:srgbClr val="1F1F1F"/>
                </a:highlight>
                <a:latin typeface="Courier New"/>
                <a:ea typeface="Courier New"/>
                <a:cs typeface="Courier New"/>
                <a:sym typeface="Courier New"/>
              </a:rPr>
              <a:t>deleteme</a:t>
            </a:r>
            <a:r>
              <a:rPr lang="es" sz="900">
                <a:solidFill>
                  <a:srgbClr val="CCCCCC"/>
                </a:solidFill>
                <a:highlight>
                  <a:srgbClr val="1F1F1F"/>
                </a:highlight>
                <a:latin typeface="Courier New"/>
                <a:ea typeface="Courier New"/>
                <a:cs typeface="Courier New"/>
                <a:sym typeface="Courier New"/>
              </a:rPr>
              <a:t>"},</a:t>
            </a:r>
            <a:endParaRPr sz="900">
              <a:solidFill>
                <a:srgbClr val="CCCCCC"/>
              </a:solidFill>
              <a:highlight>
                <a:srgbClr val="1F1F1F"/>
              </a:highlight>
              <a:latin typeface="Courier New"/>
              <a:ea typeface="Courier New"/>
              <a:cs typeface="Courier New"/>
              <a:sym typeface="Courier New"/>
            </a:endParaRPr>
          </a:p>
          <a:p>
            <a:pPr marL="0" lvl="0" indent="457200" algn="l" rtl="0">
              <a:lnSpc>
                <a:spcPct val="150000"/>
              </a:lnSpc>
              <a:spcBef>
                <a:spcPts val="0"/>
              </a:spcBef>
              <a:spcAft>
                <a:spcPts val="0"/>
              </a:spcAft>
              <a:buNone/>
            </a:pPr>
            <a:r>
              <a:rPr lang="es" sz="900">
                <a:solidFill>
                  <a:srgbClr val="CCCCCC"/>
                </a:solidFill>
                <a:highlight>
                  <a:srgbClr val="1F1F1F"/>
                </a:highlight>
                <a:latin typeface="Courier New"/>
                <a:ea typeface="Courier New"/>
                <a:cs typeface="Courier New"/>
                <a:sym typeface="Courier New"/>
              </a:rPr>
              <a:t>"eventTime":"2023-09-01T14:58:04Z",</a:t>
            </a:r>
            <a:endParaRPr sz="900">
              <a:solidFill>
                <a:srgbClr val="CCCCCC"/>
              </a:solidFill>
              <a:highlight>
                <a:srgbClr val="1F1F1F"/>
              </a:highlight>
              <a:latin typeface="Courier New"/>
              <a:ea typeface="Courier New"/>
              <a:cs typeface="Courier New"/>
              <a:sym typeface="Courier New"/>
            </a:endParaRPr>
          </a:p>
          <a:p>
            <a:pPr marL="0" lvl="0" indent="457200" algn="l" rtl="0">
              <a:lnSpc>
                <a:spcPct val="150000"/>
              </a:lnSpc>
              <a:spcBef>
                <a:spcPts val="0"/>
              </a:spcBef>
              <a:spcAft>
                <a:spcPts val="0"/>
              </a:spcAft>
              <a:buNone/>
            </a:pPr>
            <a:r>
              <a:rPr lang="es" sz="900">
                <a:solidFill>
                  <a:srgbClr val="CCCCCC"/>
                </a:solidFill>
                <a:highlight>
                  <a:srgbClr val="1F1F1F"/>
                </a:highlight>
                <a:latin typeface="Courier New"/>
                <a:ea typeface="Courier New"/>
                <a:cs typeface="Courier New"/>
                <a:sym typeface="Courier New"/>
              </a:rPr>
              <a:t>"eventSource":"eks.amazonaws.com",</a:t>
            </a:r>
            <a:endParaRPr sz="900">
              <a:solidFill>
                <a:srgbClr val="CCCCCC"/>
              </a:solidFill>
              <a:highlight>
                <a:srgbClr val="1F1F1F"/>
              </a:highlight>
              <a:latin typeface="Courier New"/>
              <a:ea typeface="Courier New"/>
              <a:cs typeface="Courier New"/>
              <a:sym typeface="Courier New"/>
            </a:endParaRPr>
          </a:p>
          <a:p>
            <a:pPr marL="0" lvl="0" indent="457200" algn="l" rtl="0">
              <a:lnSpc>
                <a:spcPct val="150000"/>
              </a:lnSpc>
              <a:spcBef>
                <a:spcPts val="0"/>
              </a:spcBef>
              <a:spcAft>
                <a:spcPts val="0"/>
              </a:spcAft>
              <a:buNone/>
            </a:pPr>
            <a:r>
              <a:rPr lang="es" sz="900">
                <a:solidFill>
                  <a:srgbClr val="CCCCCC"/>
                </a:solidFill>
                <a:highlight>
                  <a:srgbClr val="1F1F1F"/>
                </a:highlight>
                <a:latin typeface="Courier New"/>
                <a:ea typeface="Courier New"/>
                <a:cs typeface="Courier New"/>
                <a:sym typeface="Courier New"/>
              </a:rPr>
              <a:t>"eventName":"DescribeCluster",</a:t>
            </a:r>
            <a:endParaRPr sz="900">
              <a:solidFill>
                <a:srgbClr val="CCCCCC"/>
              </a:solidFill>
              <a:highlight>
                <a:srgbClr val="1F1F1F"/>
              </a:highlight>
              <a:latin typeface="Courier New"/>
              <a:ea typeface="Courier New"/>
              <a:cs typeface="Courier New"/>
              <a:sym typeface="Courier New"/>
            </a:endParaRPr>
          </a:p>
          <a:p>
            <a:pPr marL="0" lvl="0" indent="457200" algn="l" rtl="0">
              <a:lnSpc>
                <a:spcPct val="150000"/>
              </a:lnSpc>
              <a:spcBef>
                <a:spcPts val="0"/>
              </a:spcBef>
              <a:spcAft>
                <a:spcPts val="0"/>
              </a:spcAft>
              <a:buNone/>
            </a:pPr>
            <a:r>
              <a:rPr lang="es" sz="900">
                <a:solidFill>
                  <a:srgbClr val="CCCCCC"/>
                </a:solidFill>
                <a:highlight>
                  <a:srgbClr val="1F1F1F"/>
                </a:highlight>
                <a:latin typeface="Courier New"/>
                <a:ea typeface="Courier New"/>
                <a:cs typeface="Courier New"/>
                <a:sym typeface="Courier New"/>
              </a:rPr>
              <a:t>"awsRegion":"us-east-1",</a:t>
            </a:r>
            <a:endParaRPr sz="900">
              <a:solidFill>
                <a:srgbClr val="CCCCCC"/>
              </a:solidFill>
              <a:highlight>
                <a:srgbClr val="1F1F1F"/>
              </a:highlight>
              <a:latin typeface="Courier New"/>
              <a:ea typeface="Courier New"/>
              <a:cs typeface="Courier New"/>
              <a:sym typeface="Courier New"/>
            </a:endParaRPr>
          </a:p>
          <a:p>
            <a:pPr marL="0" lvl="0" indent="457200" algn="l" rtl="0">
              <a:lnSpc>
                <a:spcPct val="150000"/>
              </a:lnSpc>
              <a:spcBef>
                <a:spcPts val="0"/>
              </a:spcBef>
              <a:spcAft>
                <a:spcPts val="0"/>
              </a:spcAft>
              <a:buNone/>
            </a:pPr>
            <a:r>
              <a:rPr lang="es" sz="900">
                <a:solidFill>
                  <a:srgbClr val="CCCCCC"/>
                </a:solidFill>
                <a:highlight>
                  <a:srgbClr val="1F1F1F"/>
                </a:highlight>
                <a:latin typeface="Courier New"/>
                <a:ea typeface="Courier New"/>
                <a:cs typeface="Courier New"/>
                <a:sym typeface="Courier New"/>
              </a:rPr>
              <a:t>"</a:t>
            </a:r>
            <a:r>
              <a:rPr lang="es" sz="900" b="1">
                <a:solidFill>
                  <a:schemeClr val="dk1"/>
                </a:solidFill>
                <a:highlight>
                  <a:srgbClr val="1F1F1F"/>
                </a:highlight>
                <a:latin typeface="Courier New"/>
                <a:ea typeface="Courier New"/>
                <a:cs typeface="Courier New"/>
                <a:sym typeface="Courier New"/>
              </a:rPr>
              <a:t>sourceIPAddress</a:t>
            </a:r>
            <a:r>
              <a:rPr lang="es" sz="900">
                <a:solidFill>
                  <a:srgbClr val="CCCCCC"/>
                </a:solidFill>
                <a:highlight>
                  <a:srgbClr val="1F1F1F"/>
                </a:highlight>
                <a:latin typeface="Courier New"/>
                <a:ea typeface="Courier New"/>
                <a:cs typeface="Courier New"/>
                <a:sym typeface="Courier New"/>
              </a:rPr>
              <a:t>":"81.33.194.8",</a:t>
            </a:r>
            <a:endParaRPr sz="900">
              <a:solidFill>
                <a:srgbClr val="CCCCCC"/>
              </a:solidFill>
              <a:highlight>
                <a:srgbClr val="1F1F1F"/>
              </a:highlight>
              <a:latin typeface="Courier New"/>
              <a:ea typeface="Courier New"/>
              <a:cs typeface="Courier New"/>
              <a:sym typeface="Courier New"/>
            </a:endParaRPr>
          </a:p>
          <a:p>
            <a:pPr marL="0" lvl="0" indent="457200" algn="l" rtl="0">
              <a:lnSpc>
                <a:spcPct val="150000"/>
              </a:lnSpc>
              <a:spcBef>
                <a:spcPts val="0"/>
              </a:spcBef>
              <a:spcAft>
                <a:spcPts val="0"/>
              </a:spcAft>
              <a:buNone/>
            </a:pPr>
            <a:r>
              <a:rPr lang="es" sz="900">
                <a:solidFill>
                  <a:srgbClr val="CCCCCC"/>
                </a:solidFill>
                <a:highlight>
                  <a:srgbClr val="1F1F1F"/>
                </a:highlight>
                <a:latin typeface="Courier New"/>
                <a:ea typeface="Courier New"/>
                <a:cs typeface="Courier New"/>
                <a:sym typeface="Courier New"/>
              </a:rPr>
              <a:t>"</a:t>
            </a:r>
            <a:r>
              <a:rPr lang="es" sz="900" b="1">
                <a:solidFill>
                  <a:schemeClr val="dk1"/>
                </a:solidFill>
                <a:highlight>
                  <a:srgbClr val="1F1F1F"/>
                </a:highlight>
                <a:latin typeface="Courier New"/>
                <a:ea typeface="Courier New"/>
                <a:cs typeface="Courier New"/>
                <a:sym typeface="Courier New"/>
              </a:rPr>
              <a:t>userAgent</a:t>
            </a:r>
            <a:r>
              <a:rPr lang="es" sz="900">
                <a:solidFill>
                  <a:srgbClr val="CCCCCC"/>
                </a:solidFill>
                <a:highlight>
                  <a:srgbClr val="1F1F1F"/>
                </a:highlight>
                <a:latin typeface="Courier New"/>
                <a:ea typeface="Courier New"/>
                <a:cs typeface="Courier New"/>
                <a:sym typeface="Courier New"/>
              </a:rPr>
              <a:t>":"aws-cli/2.11.7 Python/3.11.2 Darwin/22.5.0 exe/x86_64 prompt/off command/eks.update-kubeconfig",</a:t>
            </a:r>
            <a:endParaRPr sz="900">
              <a:solidFill>
                <a:srgbClr val="CCCCCC"/>
              </a:solidFill>
              <a:highlight>
                <a:srgbClr val="1F1F1F"/>
              </a:highlight>
              <a:latin typeface="Courier New"/>
              <a:ea typeface="Courier New"/>
              <a:cs typeface="Courier New"/>
              <a:sym typeface="Courier New"/>
            </a:endParaRPr>
          </a:p>
          <a:p>
            <a:pPr marL="0" lvl="0" indent="457200" algn="l" rtl="0">
              <a:lnSpc>
                <a:spcPct val="150000"/>
              </a:lnSpc>
              <a:spcBef>
                <a:spcPts val="0"/>
              </a:spcBef>
              <a:spcAft>
                <a:spcPts val="0"/>
              </a:spcAft>
              <a:buNone/>
            </a:pPr>
            <a:r>
              <a:rPr lang="es" sz="900">
                <a:solidFill>
                  <a:srgbClr val="CCCCCC"/>
                </a:solidFill>
                <a:highlight>
                  <a:srgbClr val="1F1F1F"/>
                </a:highlight>
                <a:latin typeface="Courier New"/>
                <a:ea typeface="Courier New"/>
                <a:cs typeface="Courier New"/>
                <a:sym typeface="Courier New"/>
              </a:rPr>
              <a:t>"requestParameters":{"name":"testing"},</a:t>
            </a:r>
            <a:endParaRPr sz="900">
              <a:solidFill>
                <a:srgbClr val="CCCCCC"/>
              </a:solidFill>
              <a:highlight>
                <a:srgbClr val="1F1F1F"/>
              </a:highlight>
              <a:latin typeface="Courier New"/>
              <a:ea typeface="Courier New"/>
              <a:cs typeface="Courier New"/>
              <a:sym typeface="Courier New"/>
            </a:endParaRPr>
          </a:p>
          <a:p>
            <a:pPr marL="0" lvl="0" indent="457200" algn="l" rtl="0">
              <a:lnSpc>
                <a:spcPct val="150000"/>
              </a:lnSpc>
              <a:spcBef>
                <a:spcPts val="0"/>
              </a:spcBef>
              <a:spcAft>
                <a:spcPts val="0"/>
              </a:spcAft>
              <a:buNone/>
            </a:pPr>
            <a:r>
              <a:rPr lang="es" sz="900">
                <a:solidFill>
                  <a:srgbClr val="CCCCCC"/>
                </a:solidFill>
                <a:highlight>
                  <a:srgbClr val="1F1F1F"/>
                </a:highlight>
                <a:latin typeface="Courier New"/>
                <a:ea typeface="Courier New"/>
                <a:cs typeface="Courier New"/>
                <a:sym typeface="Courier New"/>
              </a:rPr>
              <a:t>"responseElements":null,</a:t>
            </a:r>
            <a:endParaRPr sz="900">
              <a:solidFill>
                <a:srgbClr val="CCCCCC"/>
              </a:solidFill>
              <a:highlight>
                <a:srgbClr val="1F1F1F"/>
              </a:highlight>
              <a:latin typeface="Courier New"/>
              <a:ea typeface="Courier New"/>
              <a:cs typeface="Courier New"/>
              <a:sym typeface="Courier New"/>
            </a:endParaRPr>
          </a:p>
          <a:p>
            <a:pPr marL="0" lvl="0" indent="457200" algn="l" rtl="0">
              <a:lnSpc>
                <a:spcPct val="150000"/>
              </a:lnSpc>
              <a:spcBef>
                <a:spcPts val="0"/>
              </a:spcBef>
              <a:spcAft>
                <a:spcPts val="0"/>
              </a:spcAft>
              <a:buNone/>
            </a:pPr>
            <a:r>
              <a:rPr lang="es" sz="900">
                <a:solidFill>
                  <a:srgbClr val="CCCCCC"/>
                </a:solidFill>
                <a:highlight>
                  <a:srgbClr val="1F1F1F"/>
                </a:highlight>
                <a:latin typeface="Courier New"/>
                <a:ea typeface="Courier New"/>
                <a:cs typeface="Courier New"/>
                <a:sym typeface="Courier New"/>
              </a:rPr>
              <a:t>"requestID":"28bfc79b-9621-4c34-84f0-a58bd148c7da",</a:t>
            </a:r>
            <a:endParaRPr sz="900">
              <a:solidFill>
                <a:srgbClr val="CCCCCC"/>
              </a:solidFill>
              <a:highlight>
                <a:srgbClr val="1F1F1F"/>
              </a:highlight>
              <a:latin typeface="Courier New"/>
              <a:ea typeface="Courier New"/>
              <a:cs typeface="Courier New"/>
              <a:sym typeface="Courier New"/>
            </a:endParaRPr>
          </a:p>
          <a:p>
            <a:pPr marL="0" lvl="0" indent="457200" algn="l" rtl="0">
              <a:lnSpc>
                <a:spcPct val="150000"/>
              </a:lnSpc>
              <a:spcBef>
                <a:spcPts val="0"/>
              </a:spcBef>
              <a:spcAft>
                <a:spcPts val="0"/>
              </a:spcAft>
              <a:buNone/>
            </a:pPr>
            <a:r>
              <a:rPr lang="es" sz="900">
                <a:solidFill>
                  <a:srgbClr val="CCCCCC"/>
                </a:solidFill>
                <a:highlight>
                  <a:srgbClr val="1F1F1F"/>
                </a:highlight>
                <a:latin typeface="Courier New"/>
                <a:ea typeface="Courier New"/>
                <a:cs typeface="Courier New"/>
                <a:sym typeface="Courier New"/>
              </a:rPr>
              <a:t>"eventID":"8f573175-4cd5-4705-b9ed-ec930a1e4e04",</a:t>
            </a:r>
            <a:endParaRPr sz="900">
              <a:solidFill>
                <a:srgbClr val="CCCCCC"/>
              </a:solidFill>
              <a:highlight>
                <a:srgbClr val="1F1F1F"/>
              </a:highlight>
              <a:latin typeface="Courier New"/>
              <a:ea typeface="Courier New"/>
              <a:cs typeface="Courier New"/>
              <a:sym typeface="Courier New"/>
            </a:endParaRPr>
          </a:p>
          <a:p>
            <a:pPr marL="0" lvl="0" indent="457200" algn="l" rtl="0">
              <a:lnSpc>
                <a:spcPct val="150000"/>
              </a:lnSpc>
              <a:spcBef>
                <a:spcPts val="0"/>
              </a:spcBef>
              <a:spcAft>
                <a:spcPts val="0"/>
              </a:spcAft>
              <a:buNone/>
            </a:pPr>
            <a:r>
              <a:rPr lang="es" sz="900">
                <a:solidFill>
                  <a:srgbClr val="CCCCCC"/>
                </a:solidFill>
                <a:highlight>
                  <a:srgbClr val="1F1F1F"/>
                </a:highlight>
                <a:latin typeface="Courier New"/>
                <a:ea typeface="Courier New"/>
                <a:cs typeface="Courier New"/>
                <a:sym typeface="Courier New"/>
              </a:rPr>
              <a:t>"readOnly":true,</a:t>
            </a:r>
            <a:endParaRPr sz="900">
              <a:solidFill>
                <a:srgbClr val="CCCCCC"/>
              </a:solidFill>
              <a:highlight>
                <a:srgbClr val="1F1F1F"/>
              </a:highlight>
              <a:latin typeface="Courier New"/>
              <a:ea typeface="Courier New"/>
              <a:cs typeface="Courier New"/>
              <a:sym typeface="Courier New"/>
            </a:endParaRPr>
          </a:p>
          <a:p>
            <a:pPr marL="0" lvl="0" indent="457200" algn="l" rtl="0">
              <a:lnSpc>
                <a:spcPct val="150000"/>
              </a:lnSpc>
              <a:spcBef>
                <a:spcPts val="0"/>
              </a:spcBef>
              <a:spcAft>
                <a:spcPts val="0"/>
              </a:spcAft>
              <a:buNone/>
            </a:pPr>
            <a:r>
              <a:rPr lang="es" sz="900">
                <a:solidFill>
                  <a:srgbClr val="CCCCCC"/>
                </a:solidFill>
                <a:highlight>
                  <a:srgbClr val="1F1F1F"/>
                </a:highlight>
                <a:latin typeface="Courier New"/>
                <a:ea typeface="Courier New"/>
                <a:cs typeface="Courier New"/>
                <a:sym typeface="Courier New"/>
              </a:rPr>
              <a:t>"eventType":"AwsApiCall",</a:t>
            </a:r>
            <a:endParaRPr sz="900">
              <a:solidFill>
                <a:srgbClr val="CCCCCC"/>
              </a:solidFill>
              <a:highlight>
                <a:srgbClr val="1F1F1F"/>
              </a:highlight>
              <a:latin typeface="Courier New"/>
              <a:ea typeface="Courier New"/>
              <a:cs typeface="Courier New"/>
              <a:sym typeface="Courier New"/>
            </a:endParaRPr>
          </a:p>
          <a:p>
            <a:pPr marL="0" lvl="0" indent="457200" algn="l" rtl="0">
              <a:lnSpc>
                <a:spcPct val="150000"/>
              </a:lnSpc>
              <a:spcBef>
                <a:spcPts val="0"/>
              </a:spcBef>
              <a:spcAft>
                <a:spcPts val="0"/>
              </a:spcAft>
              <a:buNone/>
            </a:pPr>
            <a:r>
              <a:rPr lang="es" sz="900">
                <a:solidFill>
                  <a:srgbClr val="CCCCCC"/>
                </a:solidFill>
                <a:highlight>
                  <a:srgbClr val="1F1F1F"/>
                </a:highlight>
                <a:latin typeface="Courier New"/>
                <a:ea typeface="Courier New"/>
                <a:cs typeface="Courier New"/>
                <a:sym typeface="Courier New"/>
              </a:rPr>
              <a:t>"managementEvent":true,</a:t>
            </a:r>
            <a:endParaRPr sz="900">
              <a:solidFill>
                <a:srgbClr val="CCCCCC"/>
              </a:solidFill>
              <a:highlight>
                <a:srgbClr val="1F1F1F"/>
              </a:highlight>
              <a:latin typeface="Courier New"/>
              <a:ea typeface="Courier New"/>
              <a:cs typeface="Courier New"/>
              <a:sym typeface="Courier New"/>
            </a:endParaRPr>
          </a:p>
          <a:p>
            <a:pPr marL="0" lvl="0" indent="457200" algn="l" rtl="0">
              <a:lnSpc>
                <a:spcPct val="150000"/>
              </a:lnSpc>
              <a:spcBef>
                <a:spcPts val="0"/>
              </a:spcBef>
              <a:spcAft>
                <a:spcPts val="0"/>
              </a:spcAft>
              <a:buNone/>
            </a:pPr>
            <a:r>
              <a:rPr lang="es" sz="900">
                <a:solidFill>
                  <a:srgbClr val="CCCCCC"/>
                </a:solidFill>
                <a:highlight>
                  <a:srgbClr val="1F1F1F"/>
                </a:highlight>
                <a:latin typeface="Courier New"/>
                <a:ea typeface="Courier New"/>
                <a:cs typeface="Courier New"/>
                <a:sym typeface="Courier New"/>
              </a:rPr>
              <a:t>"recipientAccountId":"947247140022",</a:t>
            </a:r>
            <a:endParaRPr sz="900">
              <a:solidFill>
                <a:srgbClr val="CCCCCC"/>
              </a:solidFill>
              <a:highlight>
                <a:srgbClr val="1F1F1F"/>
              </a:highlight>
              <a:latin typeface="Courier New"/>
              <a:ea typeface="Courier New"/>
              <a:cs typeface="Courier New"/>
              <a:sym typeface="Courier New"/>
            </a:endParaRPr>
          </a:p>
          <a:p>
            <a:pPr marL="0" lvl="0" indent="457200" algn="l" rtl="0">
              <a:lnSpc>
                <a:spcPct val="150000"/>
              </a:lnSpc>
              <a:spcBef>
                <a:spcPts val="0"/>
              </a:spcBef>
              <a:spcAft>
                <a:spcPts val="0"/>
              </a:spcAft>
              <a:buNone/>
            </a:pPr>
            <a:r>
              <a:rPr lang="es" sz="900">
                <a:solidFill>
                  <a:srgbClr val="CCCCCC"/>
                </a:solidFill>
                <a:highlight>
                  <a:srgbClr val="1F1F1F"/>
                </a:highlight>
                <a:latin typeface="Courier New"/>
                <a:ea typeface="Courier New"/>
                <a:cs typeface="Courier New"/>
                <a:sym typeface="Courier New"/>
              </a:rPr>
              <a:t>"eventCategory":"Management"</a:t>
            </a:r>
            <a:endParaRPr sz="900">
              <a:solidFill>
                <a:srgbClr val="CCCCCC"/>
              </a:solidFill>
              <a:highlight>
                <a:srgbClr val="1F1F1F"/>
              </a:highlight>
              <a:latin typeface="Courier New"/>
              <a:ea typeface="Courier New"/>
              <a:cs typeface="Courier New"/>
              <a:sym typeface="Courier New"/>
            </a:endParaRPr>
          </a:p>
          <a:p>
            <a:pPr marL="0" lvl="0" indent="0" algn="l" rtl="0">
              <a:lnSpc>
                <a:spcPct val="150000"/>
              </a:lnSpc>
              <a:spcBef>
                <a:spcPts val="0"/>
              </a:spcBef>
              <a:spcAft>
                <a:spcPts val="0"/>
              </a:spcAft>
              <a:buNone/>
            </a:pPr>
            <a:r>
              <a:rPr lang="es" sz="900">
                <a:solidFill>
                  <a:srgbClr val="CCCCCC"/>
                </a:solidFill>
                <a:highlight>
                  <a:srgbClr val="1F1F1F"/>
                </a:highlight>
                <a:latin typeface="Courier New"/>
                <a:ea typeface="Courier New"/>
                <a:cs typeface="Courier New"/>
                <a:sym typeface="Courier New"/>
              </a:rPr>
              <a:t>}</a:t>
            </a:r>
            <a:endParaRPr sz="900">
              <a:solidFill>
                <a:srgbClr val="CCCCCC"/>
              </a:solidFill>
              <a:highlight>
                <a:srgbClr val="1F1F1F"/>
              </a:highlight>
              <a:latin typeface="Courier New"/>
              <a:ea typeface="Courier New"/>
              <a:cs typeface="Courier New"/>
              <a:sym typeface="Courier New"/>
            </a:endParaRPr>
          </a:p>
          <a:p>
            <a:pPr marL="0" lvl="0" indent="0" algn="l" rtl="0">
              <a:lnSpc>
                <a:spcPct val="115000"/>
              </a:lnSpc>
              <a:spcBef>
                <a:spcPts val="0"/>
              </a:spcBef>
              <a:spcAft>
                <a:spcPts val="0"/>
              </a:spcAft>
              <a:buNone/>
            </a:pPr>
            <a:r>
              <a:t/>
            </a:r>
            <a:endParaRPr sz="1200">
              <a:solidFill>
                <a:schemeClr val="lt2"/>
              </a:solidFill>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t/>
            </a:r>
            <a:endParaRPr sz="1200">
              <a:solidFill>
                <a:schemeClr val="lt2"/>
              </a:solidFill>
              <a:latin typeface="Roboto Mono Medium"/>
              <a:ea typeface="Roboto Mono Medium"/>
              <a:cs typeface="Roboto Mono Medium"/>
              <a:sym typeface="Roboto Mono Medium"/>
            </a:endParaRPr>
          </a:p>
        </p:txBody>
      </p:sp>
      <p:sp xmlns:a="http://schemas.openxmlformats.org/drawingml/2006/main" xmlns:p="http://schemas.openxmlformats.org/presentationml/2006/main">
        <p:nvSpPr>
          <p:cNvPr id="64"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6.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1"/>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Raleway ExtraBold"/>
                <a:ea typeface="Raleway ExtraBold"/>
                <a:cs typeface="Raleway ExtraBold"/>
                <a:sym typeface="Raleway ExtraBold"/>
              </a:rPr>
              <a:t>CloudTrail </a:t>
            </a:r>
            <a:r>
              <a:rPr lang="es">
                <a:latin typeface="Raleway ExtraBold"/>
                <a:ea typeface="Raleway ExtraBold"/>
                <a:cs typeface="Raleway ExtraBold"/>
                <a:sym typeface="Raleway ExtraBold"/>
              </a:rPr>
              <a:t>Security</a:t>
            </a:r>
            <a:endParaRPr>
              <a:latin typeface="Raleway ExtraBold"/>
              <a:ea typeface="Raleway ExtraBold"/>
              <a:cs typeface="Raleway ExtraBold"/>
              <a:sym typeface="Raleway ExtraBold"/>
            </a:endParaRPr>
          </a:p>
        </p:txBody>
      </p:sp>
      <p:sp>
        <p:nvSpPr>
          <p:cNvPr id="69" name="Google Shape;69;p11"/>
          <p:cNvSpPr txBox="1"/>
          <p:nvPr/>
        </p:nvSpPr>
        <p:spPr>
          <a:xfrm>
            <a:off x="598800" y="4835700"/>
            <a:ext cx="7946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a:solidFill>
                  <a:schemeClr val="accent2"/>
                </a:solidFill>
                <a:latin typeface="Roboto Mono"/>
                <a:ea typeface="Roboto Mono"/>
                <a:cs typeface="Roboto Mono"/>
                <a:sym typeface="Roboto Mono"/>
              </a:rPr>
              <a:t>https://cloud.hacktricks.xyz/pentesting-cloud/aws-security/aws-services/aws-security-and-detection-services/aws-cloudtrail-enum</a:t>
            </a:r>
            <a:endParaRPr sz="800">
              <a:solidFill>
                <a:schemeClr val="accent2"/>
              </a:solidFill>
              <a:latin typeface="Roboto Mono"/>
              <a:ea typeface="Roboto Mono"/>
              <a:cs typeface="Roboto Mono"/>
              <a:sym typeface="Roboto Mono"/>
            </a:endParaRPr>
          </a:p>
        </p:txBody>
      </p:sp>
      <p:sp>
        <p:nvSpPr>
          <p:cNvPr id="70" name="Google Shape;70;p11"/>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71" name="Google Shape;71;p11"/>
          <p:cNvSpPr txBox="1"/>
          <p:nvPr/>
        </p:nvSpPr>
        <p:spPr>
          <a:xfrm>
            <a:off x="344550" y="1041825"/>
            <a:ext cx="8170500" cy="31461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chemeClr val="lt2"/>
              </a:buClr>
              <a:buSzPts val="1300"/>
              <a:buFont typeface="Roboto Mono Medium"/>
              <a:buChar char="●"/>
            </a:pPr>
            <a:r>
              <a:rPr lang="es" sz="1300">
                <a:solidFill>
                  <a:schemeClr val="lt2"/>
                </a:solidFill>
                <a:latin typeface="Roboto Mono Medium"/>
                <a:ea typeface="Roboto Mono Medium"/>
                <a:cs typeface="Roboto Mono Medium"/>
                <a:sym typeface="Roboto Mono Medium"/>
              </a:rPr>
              <a:t>CloudTrail can be set up to </a:t>
            </a:r>
            <a:r>
              <a:rPr lang="es" sz="1300">
                <a:solidFill>
                  <a:schemeClr val="dk1"/>
                </a:solidFill>
                <a:latin typeface="Roboto Mono Medium"/>
                <a:ea typeface="Roboto Mono Medium"/>
                <a:cs typeface="Roboto Mono Medium"/>
                <a:sym typeface="Roboto Mono Medium"/>
              </a:rPr>
              <a:t>store log files from multiple accounts</a:t>
            </a:r>
            <a:r>
              <a:rPr lang="es" sz="1300">
                <a:solidFill>
                  <a:schemeClr val="lt2"/>
                </a:solidFill>
                <a:latin typeface="Roboto Mono Medium"/>
                <a:ea typeface="Roboto Mono Medium"/>
                <a:cs typeface="Roboto Mono Medium"/>
                <a:sym typeface="Roboto Mono Medium"/>
              </a:rPr>
              <a:t>.</a:t>
            </a:r>
            <a:endParaRPr sz="1300">
              <a:solidFill>
                <a:schemeClr val="lt2"/>
              </a:solidFill>
              <a:latin typeface="Roboto Mono Medium"/>
              <a:ea typeface="Roboto Mono Medium"/>
              <a:cs typeface="Roboto Mono Medium"/>
              <a:sym typeface="Roboto Mono Medium"/>
            </a:endParaRPr>
          </a:p>
          <a:p>
            <a:pPr marL="914400" lvl="1" indent="-311150" algn="l" rtl="0">
              <a:lnSpc>
                <a:spcPct val="115000"/>
              </a:lnSpc>
              <a:spcBef>
                <a:spcPts val="0"/>
              </a:spcBef>
              <a:spcAft>
                <a:spcPts val="0"/>
              </a:spcAft>
              <a:buClr>
                <a:schemeClr val="lt2"/>
              </a:buClr>
              <a:buSzPts val="1300"/>
              <a:buFont typeface="Roboto Mono Medium"/>
              <a:buChar char="○"/>
            </a:pPr>
            <a:r>
              <a:rPr lang="es" sz="1300">
                <a:solidFill>
                  <a:schemeClr val="lt2"/>
                </a:solidFill>
                <a:latin typeface="Roboto Mono Medium"/>
                <a:ea typeface="Roboto Mono Medium"/>
                <a:cs typeface="Roboto Mono Medium"/>
                <a:sym typeface="Roboto Mono Medium"/>
              </a:rPr>
              <a:t>Organizations can centralize CloudTrail logs from all AWS accounts into a single S3 bucket in an account.</a:t>
            </a:r>
            <a:endParaRPr sz="1300">
              <a:solidFill>
                <a:schemeClr val="lt2"/>
              </a:solidFill>
              <a:latin typeface="Roboto Mono Medium"/>
              <a:ea typeface="Roboto Mono Medium"/>
              <a:cs typeface="Roboto Mono Medium"/>
              <a:sym typeface="Roboto Mono Medium"/>
            </a:endParaRPr>
          </a:p>
          <a:p>
            <a:pPr marL="457200" lvl="0" indent="-311150" algn="l" rtl="0">
              <a:lnSpc>
                <a:spcPct val="115000"/>
              </a:lnSpc>
              <a:spcBef>
                <a:spcPts val="0"/>
              </a:spcBef>
              <a:spcAft>
                <a:spcPts val="0"/>
              </a:spcAft>
              <a:buClr>
                <a:schemeClr val="lt2"/>
              </a:buClr>
              <a:buSzPts val="1300"/>
              <a:buFont typeface="Roboto Mono Medium"/>
              <a:buChar char="●"/>
            </a:pPr>
            <a:r>
              <a:rPr lang="es" sz="1300">
                <a:solidFill>
                  <a:schemeClr val="lt2"/>
                </a:solidFill>
                <a:latin typeface="Roboto Mono Medium"/>
                <a:ea typeface="Roboto Mono Medium"/>
                <a:cs typeface="Roboto Mono Medium"/>
                <a:sym typeface="Roboto Mono Medium"/>
              </a:rPr>
              <a:t>This helps in having a </a:t>
            </a:r>
            <a:r>
              <a:rPr lang="es" sz="1300">
                <a:solidFill>
                  <a:schemeClr val="dk1"/>
                </a:solidFill>
                <a:latin typeface="Roboto Mono Medium"/>
                <a:ea typeface="Roboto Mono Medium"/>
                <a:cs typeface="Roboto Mono Medium"/>
                <a:sym typeface="Roboto Mono Medium"/>
              </a:rPr>
              <a:t>consolidated view</a:t>
            </a:r>
            <a:r>
              <a:rPr lang="es" sz="1300">
                <a:solidFill>
                  <a:schemeClr val="lt2"/>
                </a:solidFill>
                <a:latin typeface="Roboto Mono Medium"/>
                <a:ea typeface="Roboto Mono Medium"/>
                <a:cs typeface="Roboto Mono Medium"/>
                <a:sym typeface="Roboto Mono Medium"/>
              </a:rPr>
              <a:t> of all account activities.</a:t>
            </a:r>
            <a:endParaRPr sz="1300">
              <a:solidFill>
                <a:schemeClr val="lt2"/>
              </a:solidFill>
              <a:latin typeface="Roboto Mono Medium"/>
              <a:ea typeface="Roboto Mono Medium"/>
              <a:cs typeface="Roboto Mono Medium"/>
              <a:sym typeface="Roboto Mono Medium"/>
            </a:endParaRPr>
          </a:p>
          <a:p>
            <a:pPr marL="457200" lvl="0" indent="-311150" algn="l" rtl="0">
              <a:lnSpc>
                <a:spcPct val="115000"/>
              </a:lnSpc>
              <a:spcBef>
                <a:spcPts val="0"/>
              </a:spcBef>
              <a:spcAft>
                <a:spcPts val="0"/>
              </a:spcAft>
              <a:buClr>
                <a:schemeClr val="lt2"/>
              </a:buClr>
              <a:buSzPts val="1300"/>
              <a:buFont typeface="Roboto Mono Medium"/>
              <a:buChar char="●"/>
            </a:pPr>
            <a:r>
              <a:rPr lang="es" sz="1300">
                <a:solidFill>
                  <a:schemeClr val="lt2"/>
                </a:solidFill>
                <a:latin typeface="Roboto Mono Medium"/>
                <a:ea typeface="Roboto Mono Medium"/>
                <a:cs typeface="Roboto Mono Medium"/>
                <a:sym typeface="Roboto Mono Medium"/>
              </a:rPr>
              <a:t>The centralized </a:t>
            </a:r>
            <a:r>
              <a:rPr lang="es" sz="1300">
                <a:solidFill>
                  <a:schemeClr val="dk1"/>
                </a:solidFill>
                <a:latin typeface="Roboto Mono Medium"/>
                <a:ea typeface="Roboto Mono Medium"/>
                <a:cs typeface="Roboto Mono Medium"/>
                <a:sym typeface="Roboto Mono Medium"/>
              </a:rPr>
              <a:t>account should only be used for cross-accounts security</a:t>
            </a:r>
            <a:r>
              <a:rPr lang="es" sz="1300">
                <a:solidFill>
                  <a:schemeClr val="lt2"/>
                </a:solidFill>
                <a:latin typeface="Roboto Mono Medium"/>
                <a:ea typeface="Roboto Mono Medium"/>
                <a:cs typeface="Roboto Mono Medium"/>
                <a:sym typeface="Roboto Mono Medium"/>
              </a:rPr>
              <a:t> tasks. Never to run infrastructure to minimize risks.</a:t>
            </a:r>
            <a:endParaRPr sz="1300">
              <a:solidFill>
                <a:schemeClr val="lt2"/>
              </a:solidFill>
              <a:latin typeface="Roboto Mono Medium"/>
              <a:ea typeface="Roboto Mono Medium"/>
              <a:cs typeface="Roboto Mono Medium"/>
              <a:sym typeface="Roboto Mono Medium"/>
            </a:endParaRPr>
          </a:p>
          <a:p>
            <a:pPr marL="914400" lvl="1" indent="-311150" algn="l" rtl="0">
              <a:lnSpc>
                <a:spcPct val="115000"/>
              </a:lnSpc>
              <a:spcBef>
                <a:spcPts val="0"/>
              </a:spcBef>
              <a:spcAft>
                <a:spcPts val="0"/>
              </a:spcAft>
              <a:buClr>
                <a:schemeClr val="lt2"/>
              </a:buClr>
              <a:buSzPts val="1300"/>
              <a:buFont typeface="Roboto Mono Medium"/>
              <a:buChar char="○"/>
            </a:pPr>
            <a:r>
              <a:rPr lang="es" sz="1300">
                <a:solidFill>
                  <a:schemeClr val="lt2"/>
                </a:solidFill>
                <a:latin typeface="Roboto Mono Medium"/>
                <a:ea typeface="Roboto Mono Medium"/>
                <a:cs typeface="Roboto Mono Medium"/>
                <a:sym typeface="Roboto Mono Medium"/>
              </a:rPr>
              <a:t>Only security people should have </a:t>
            </a:r>
            <a:r>
              <a:rPr lang="es" sz="1300">
                <a:solidFill>
                  <a:schemeClr val="dk1"/>
                </a:solidFill>
                <a:latin typeface="Roboto Mono Medium"/>
                <a:ea typeface="Roboto Mono Medium"/>
                <a:cs typeface="Roboto Mono Medium"/>
                <a:sym typeface="Roboto Mono Medium"/>
              </a:rPr>
              <a:t>access</a:t>
            </a:r>
            <a:r>
              <a:rPr lang="es" sz="1300">
                <a:solidFill>
                  <a:schemeClr val="lt2"/>
                </a:solidFill>
                <a:latin typeface="Roboto Mono Medium"/>
                <a:ea typeface="Roboto Mono Medium"/>
                <a:cs typeface="Roboto Mono Medium"/>
                <a:sym typeface="Roboto Mono Medium"/>
              </a:rPr>
              <a:t> to this account.</a:t>
            </a:r>
            <a:endParaRPr sz="1300">
              <a:solidFill>
                <a:schemeClr val="lt2"/>
              </a:solidFill>
              <a:latin typeface="Roboto Mono Medium"/>
              <a:ea typeface="Roboto Mono Medium"/>
              <a:cs typeface="Roboto Mono Medium"/>
              <a:sym typeface="Roboto Mono Medium"/>
            </a:endParaRPr>
          </a:p>
          <a:p>
            <a:pPr marL="914400" lvl="1" indent="-311150" algn="l" rtl="0">
              <a:lnSpc>
                <a:spcPct val="115000"/>
              </a:lnSpc>
              <a:spcBef>
                <a:spcPts val="0"/>
              </a:spcBef>
              <a:spcAft>
                <a:spcPts val="0"/>
              </a:spcAft>
              <a:buClr>
                <a:schemeClr val="lt2"/>
              </a:buClr>
              <a:buSzPts val="1300"/>
              <a:buFont typeface="Roboto Mono Medium"/>
              <a:buChar char="○"/>
            </a:pPr>
            <a:r>
              <a:rPr lang="es" sz="1300">
                <a:solidFill>
                  <a:schemeClr val="dk1"/>
                </a:solidFill>
                <a:latin typeface="Roboto Mono Medium"/>
                <a:ea typeface="Roboto Mono Medium"/>
                <a:cs typeface="Roboto Mono Medium"/>
                <a:sym typeface="Roboto Mono Medium"/>
              </a:rPr>
              <a:t>Encryption</a:t>
            </a:r>
            <a:r>
              <a:rPr lang="es" sz="1300">
                <a:solidFill>
                  <a:schemeClr val="lt2"/>
                </a:solidFill>
                <a:latin typeface="Roboto Mono Medium"/>
                <a:ea typeface="Roboto Mono Medium"/>
                <a:cs typeface="Roboto Mono Medium"/>
                <a:sym typeface="Roboto Mono Medium"/>
              </a:rPr>
              <a:t> should be enabled (beware of the ransomware risks)</a:t>
            </a:r>
            <a:endParaRPr sz="1300">
              <a:solidFill>
                <a:schemeClr val="lt2"/>
              </a:solidFill>
              <a:latin typeface="Roboto Mono Medium"/>
              <a:ea typeface="Roboto Mono Medium"/>
              <a:cs typeface="Roboto Mono Medium"/>
              <a:sym typeface="Roboto Mono Medium"/>
            </a:endParaRPr>
          </a:p>
          <a:p>
            <a:pPr marL="914400" lvl="1" indent="-311150" algn="l" rtl="0">
              <a:lnSpc>
                <a:spcPct val="115000"/>
              </a:lnSpc>
              <a:spcBef>
                <a:spcPts val="0"/>
              </a:spcBef>
              <a:spcAft>
                <a:spcPts val="0"/>
              </a:spcAft>
              <a:buClr>
                <a:schemeClr val="lt2"/>
              </a:buClr>
              <a:buSzPts val="1300"/>
              <a:buFont typeface="Roboto Mono Medium"/>
              <a:buChar char="○"/>
            </a:pPr>
            <a:r>
              <a:rPr lang="es" sz="1300">
                <a:solidFill>
                  <a:schemeClr val="lt2"/>
                </a:solidFill>
                <a:latin typeface="Roboto Mono Medium"/>
                <a:ea typeface="Roboto Mono Medium"/>
                <a:cs typeface="Roboto Mono Medium"/>
                <a:sym typeface="Roboto Mono Medium"/>
              </a:rPr>
              <a:t>Cloudtrail </a:t>
            </a:r>
            <a:r>
              <a:rPr lang="es" sz="1300">
                <a:solidFill>
                  <a:schemeClr val="dk1"/>
                </a:solidFill>
                <a:latin typeface="Roboto Mono Medium"/>
                <a:ea typeface="Roboto Mono Medium"/>
                <a:cs typeface="Roboto Mono Medium"/>
                <a:sym typeface="Roboto Mono Medium"/>
              </a:rPr>
              <a:t>Log File Validation</a:t>
            </a:r>
            <a:r>
              <a:rPr lang="es" sz="1300">
                <a:solidFill>
                  <a:schemeClr val="lt2"/>
                </a:solidFill>
                <a:latin typeface="Roboto Mono Medium"/>
                <a:ea typeface="Roboto Mono Medium"/>
                <a:cs typeface="Roboto Mono Medium"/>
                <a:sym typeface="Roboto Mono Medium"/>
              </a:rPr>
              <a:t> should be enabled</a:t>
            </a:r>
            <a:endParaRPr sz="1300">
              <a:solidFill>
                <a:schemeClr val="lt2"/>
              </a:solidFill>
              <a:latin typeface="Roboto Mono Medium"/>
              <a:ea typeface="Roboto Mono Medium"/>
              <a:cs typeface="Roboto Mono Medium"/>
              <a:sym typeface="Roboto Mono Medium"/>
            </a:endParaRPr>
          </a:p>
          <a:p>
            <a:pPr marL="1371600" lvl="2" indent="-311150" algn="l" rtl="0">
              <a:lnSpc>
                <a:spcPct val="115000"/>
              </a:lnSpc>
              <a:spcBef>
                <a:spcPts val="0"/>
              </a:spcBef>
              <a:spcAft>
                <a:spcPts val="0"/>
              </a:spcAft>
              <a:buClr>
                <a:schemeClr val="lt2"/>
              </a:buClr>
              <a:buSzPts val="1300"/>
              <a:buFont typeface="Courier New"/>
              <a:buChar char="■"/>
            </a:pPr>
            <a:r>
              <a:rPr lang="es" sz="1300">
                <a:solidFill>
                  <a:schemeClr val="lt2"/>
                </a:solidFill>
                <a:latin typeface="Courier New"/>
                <a:ea typeface="Courier New"/>
                <a:cs typeface="Courier New"/>
                <a:sym typeface="Courier New"/>
              </a:rPr>
              <a:t>s3://s3-bucket-name/AWSLogs/aws-account-id/CloudTrail-Digest/region/digest-end-year/digest-end-month/digest-end-date/aws-account-id_CloudTrail-Digest_region_trail-name_region_digest_end_timestamp.json.gz</a:t>
            </a:r>
            <a:endParaRPr sz="1300">
              <a:solidFill>
                <a:schemeClr val="lt2"/>
              </a:solidFill>
              <a:latin typeface="Roboto Mono Medium"/>
              <a:ea typeface="Roboto Mono Medium"/>
              <a:cs typeface="Roboto Mono Medium"/>
              <a:sym typeface="Roboto Mono Medium"/>
            </a:endParaRPr>
          </a:p>
        </p:txBody>
      </p:sp>
      <p:sp xmlns:a="http://schemas.openxmlformats.org/drawingml/2006/main" xmlns:p="http://schemas.openxmlformats.org/presentationml/2006/main">
        <p:nvSpPr>
          <p:cNvPr id="72"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7.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2"/>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Raleway ExtraBold"/>
                <a:ea typeface="Raleway ExtraBold"/>
                <a:cs typeface="Raleway ExtraBold"/>
                <a:sym typeface="Raleway ExtraBold"/>
              </a:rPr>
              <a:t>CloudTrail Insights</a:t>
            </a:r>
            <a:endParaRPr>
              <a:latin typeface="Raleway ExtraBold"/>
              <a:ea typeface="Raleway ExtraBold"/>
              <a:cs typeface="Raleway ExtraBold"/>
              <a:sym typeface="Raleway ExtraBold"/>
            </a:endParaRPr>
          </a:p>
        </p:txBody>
      </p:sp>
      <p:sp>
        <p:nvSpPr>
          <p:cNvPr id="77" name="Google Shape;77;p12"/>
          <p:cNvSpPr txBox="1"/>
          <p:nvPr/>
        </p:nvSpPr>
        <p:spPr>
          <a:xfrm>
            <a:off x="598800" y="4835700"/>
            <a:ext cx="7946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a:solidFill>
                  <a:schemeClr val="accent2"/>
                </a:solidFill>
                <a:latin typeface="Roboto Mono"/>
                <a:ea typeface="Roboto Mono"/>
                <a:cs typeface="Roboto Mono"/>
                <a:sym typeface="Roboto Mono"/>
              </a:rPr>
              <a:t>https://cloud.hacktricks.xyz/pentesting-cloud/aws-security/aws-services/aws-security-and-detection-services/aws-cloudtrail-enum</a:t>
            </a:r>
            <a:endParaRPr sz="800">
              <a:solidFill>
                <a:schemeClr val="accent2"/>
              </a:solidFill>
              <a:latin typeface="Roboto Mono"/>
              <a:ea typeface="Roboto Mono"/>
              <a:cs typeface="Roboto Mono"/>
              <a:sym typeface="Roboto Mono"/>
            </a:endParaRPr>
          </a:p>
        </p:txBody>
      </p:sp>
      <p:sp>
        <p:nvSpPr>
          <p:cNvPr id="78" name="Google Shape;78;p12"/>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79" name="Google Shape;79;p12"/>
          <p:cNvSpPr txBox="1"/>
          <p:nvPr/>
        </p:nvSpPr>
        <p:spPr>
          <a:xfrm>
            <a:off x="344550" y="1041825"/>
            <a:ext cx="8170500" cy="2685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1300">
                <a:solidFill>
                  <a:schemeClr val="lt2"/>
                </a:solidFill>
                <a:latin typeface="Roboto Mono Medium"/>
                <a:ea typeface="Roboto Mono Medium"/>
                <a:cs typeface="Roboto Mono Medium"/>
                <a:sym typeface="Roboto Mono Medium"/>
              </a:rPr>
              <a:t>From the </a:t>
            </a:r>
            <a:r>
              <a:rPr lang="es" sz="1300" b="1" u="sng">
                <a:solidFill>
                  <a:schemeClr val="accent4"/>
                </a:solidFill>
                <a:latin typeface="Roboto Mono"/>
                <a:ea typeface="Roboto Mono"/>
                <a:cs typeface="Roboto Mono"/>
                <a:sym typeface="Roboto Mono"/>
                <a:hlinkClick r:id="rId3">
                  <a:extLst>
                    <a:ext uri="{A12FA001-AC4F-418D-AE19-62706E023703}">
                      <ahyp:hlinkClr val="tx"/>
                    </a:ext>
                  </a:extLst>
                </a:hlinkClick>
              </a:rPr>
              <a:t>docs</a:t>
            </a:r>
            <a:r>
              <a:rPr lang="es" sz="1300">
                <a:solidFill>
                  <a:schemeClr val="lt2"/>
                </a:solidFill>
                <a:latin typeface="Roboto Mono Medium"/>
                <a:ea typeface="Roboto Mono Medium"/>
                <a:cs typeface="Roboto Mono Medium"/>
                <a:sym typeface="Roboto Mono Medium"/>
              </a:rPr>
              <a:t>:</a:t>
            </a:r>
            <a:br>
              <a:rPr lang="es" sz="1300">
                <a:solidFill>
                  <a:schemeClr val="lt2"/>
                </a:solidFill>
                <a:latin typeface="Roboto Mono Medium"/>
                <a:ea typeface="Roboto Mono Medium"/>
                <a:cs typeface="Roboto Mono Medium"/>
                <a:sym typeface="Roboto Mono Medium"/>
              </a:rPr>
            </a:br>
            <a:r>
              <a:rPr lang="es" sz="1300">
                <a:solidFill>
                  <a:schemeClr val="lt2"/>
                </a:solidFill>
                <a:latin typeface="Roboto Mono Medium"/>
                <a:ea typeface="Roboto Mono Medium"/>
                <a:cs typeface="Roboto Mono Medium"/>
                <a:sym typeface="Roboto Mono Medium"/>
              </a:rPr>
              <a:t>CloudTrail Insights can help you </a:t>
            </a:r>
            <a:r>
              <a:rPr lang="es" sz="1300">
                <a:solidFill>
                  <a:schemeClr val="dk1"/>
                </a:solidFill>
                <a:latin typeface="Roboto Mono Medium"/>
                <a:ea typeface="Roboto Mono Medium"/>
                <a:cs typeface="Roboto Mono Medium"/>
                <a:sym typeface="Roboto Mono Medium"/>
              </a:rPr>
              <a:t>detect unusual API volume or error rate</a:t>
            </a:r>
            <a:r>
              <a:rPr lang="es" sz="1300">
                <a:solidFill>
                  <a:schemeClr val="lt2"/>
                </a:solidFill>
                <a:latin typeface="Roboto Mono Medium"/>
                <a:ea typeface="Roboto Mono Medium"/>
                <a:cs typeface="Roboto Mono Medium"/>
                <a:sym typeface="Roboto Mono Medium"/>
              </a:rPr>
              <a:t> activity in your AWS account by raising Insights events. CloudTrail Insights analyzes your normal </a:t>
            </a:r>
            <a:r>
              <a:rPr lang="es" sz="1300">
                <a:solidFill>
                  <a:schemeClr val="dk1"/>
                </a:solidFill>
                <a:latin typeface="Roboto Mono Medium"/>
                <a:ea typeface="Roboto Mono Medium"/>
                <a:cs typeface="Roboto Mono Medium"/>
                <a:sym typeface="Roboto Mono Medium"/>
              </a:rPr>
              <a:t>patterns of API call volume and API error rates</a:t>
            </a:r>
            <a:r>
              <a:rPr lang="es" sz="1300">
                <a:solidFill>
                  <a:schemeClr val="lt2"/>
                </a:solidFill>
                <a:latin typeface="Roboto Mono Medium"/>
                <a:ea typeface="Roboto Mono Medium"/>
                <a:cs typeface="Roboto Mono Medium"/>
                <a:sym typeface="Roboto Mono Medium"/>
              </a:rPr>
              <a:t>, also called the baseline, and generates Insights events when the call volume or error rates are outside normal patterns. Insights events on </a:t>
            </a:r>
            <a:r>
              <a:rPr lang="es" sz="1300">
                <a:solidFill>
                  <a:schemeClr val="dk1"/>
                </a:solidFill>
                <a:latin typeface="Roboto Mono Medium"/>
                <a:ea typeface="Roboto Mono Medium"/>
                <a:cs typeface="Roboto Mono Medium"/>
                <a:sym typeface="Roboto Mono Medium"/>
              </a:rPr>
              <a:t>API call volume are generated for write</a:t>
            </a:r>
            <a:r>
              <a:rPr lang="es" sz="1300">
                <a:solidFill>
                  <a:schemeClr val="lt2"/>
                </a:solidFill>
                <a:latin typeface="Roboto Mono Medium"/>
                <a:ea typeface="Roboto Mono Medium"/>
                <a:cs typeface="Roboto Mono Medium"/>
                <a:sym typeface="Roboto Mono Medium"/>
              </a:rPr>
              <a:t> management APIs, and Insights events on API </a:t>
            </a:r>
            <a:r>
              <a:rPr lang="es" sz="1300">
                <a:solidFill>
                  <a:schemeClr val="dk1"/>
                </a:solidFill>
                <a:latin typeface="Roboto Mono Medium"/>
                <a:ea typeface="Roboto Mono Medium"/>
                <a:cs typeface="Roboto Mono Medium"/>
                <a:sym typeface="Roboto Mono Medium"/>
              </a:rPr>
              <a:t>error rate are generated for both read and write</a:t>
            </a:r>
            <a:r>
              <a:rPr lang="es" sz="1300">
                <a:solidFill>
                  <a:schemeClr val="lt2"/>
                </a:solidFill>
                <a:latin typeface="Roboto Mono Medium"/>
                <a:ea typeface="Roboto Mono Medium"/>
                <a:cs typeface="Roboto Mono Medium"/>
                <a:sym typeface="Roboto Mono Medium"/>
              </a:rPr>
              <a:t> management APIs.</a:t>
            </a:r>
            <a:endParaRPr sz="1300">
              <a:solidFill>
                <a:schemeClr val="lt2"/>
              </a:solidFill>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t/>
            </a:r>
            <a:endParaRPr sz="1300">
              <a:solidFill>
                <a:schemeClr val="lt2"/>
              </a:solidFill>
              <a:latin typeface="Roboto Mono Medium"/>
              <a:ea typeface="Roboto Mono Medium"/>
              <a:cs typeface="Roboto Mono Medium"/>
              <a:sym typeface="Roboto Mono Medium"/>
            </a:endParaRPr>
          </a:p>
          <a:p>
            <a:pPr marL="457200" lvl="0" indent="-311150" algn="l" rtl="0">
              <a:lnSpc>
                <a:spcPct val="115000"/>
              </a:lnSpc>
              <a:spcBef>
                <a:spcPts val="0"/>
              </a:spcBef>
              <a:spcAft>
                <a:spcPts val="0"/>
              </a:spcAft>
              <a:buClr>
                <a:schemeClr val="lt2"/>
              </a:buClr>
              <a:buSzPts val="1300"/>
              <a:buFont typeface="Roboto Mono Medium"/>
              <a:buChar char="●"/>
            </a:pPr>
            <a:r>
              <a:rPr lang="es" sz="1300">
                <a:solidFill>
                  <a:schemeClr val="lt2"/>
                </a:solidFill>
                <a:latin typeface="Roboto Mono Medium"/>
                <a:ea typeface="Roboto Mono Medium"/>
                <a:cs typeface="Roboto Mono Medium"/>
                <a:sym typeface="Roboto Mono Medium"/>
              </a:rPr>
              <a:t>This service isn’t </a:t>
            </a:r>
            <a:r>
              <a:rPr lang="es" sz="1300">
                <a:solidFill>
                  <a:schemeClr val="lt2"/>
                </a:solidFill>
                <a:latin typeface="Roboto Mono Medium"/>
                <a:ea typeface="Roboto Mono Medium"/>
                <a:cs typeface="Roboto Mono Medium"/>
                <a:sym typeface="Roboto Mono Medium"/>
              </a:rPr>
              <a:t>focused</a:t>
            </a:r>
            <a:r>
              <a:rPr lang="es" sz="1300">
                <a:solidFill>
                  <a:schemeClr val="lt2"/>
                </a:solidFill>
                <a:latin typeface="Roboto Mono Medium"/>
                <a:ea typeface="Roboto Mono Medium"/>
                <a:cs typeface="Roboto Mono Medium"/>
                <a:sym typeface="Roboto Mono Medium"/>
              </a:rPr>
              <a:t> 100% in security incidents but </a:t>
            </a:r>
            <a:r>
              <a:rPr lang="es" sz="1300">
                <a:solidFill>
                  <a:schemeClr val="lt2"/>
                </a:solidFill>
                <a:latin typeface="Roboto Mono Medium"/>
                <a:ea typeface="Roboto Mono Medium"/>
                <a:cs typeface="Roboto Mono Medium"/>
                <a:sym typeface="Roboto Mono Medium"/>
              </a:rPr>
              <a:t>without</a:t>
            </a:r>
            <a:r>
              <a:rPr lang="es" sz="1300">
                <a:solidFill>
                  <a:schemeClr val="lt2"/>
                </a:solidFill>
                <a:latin typeface="Roboto Mono Medium"/>
                <a:ea typeface="Roboto Mono Medium"/>
                <a:cs typeface="Roboto Mono Medium"/>
                <a:sym typeface="Roboto Mono Medium"/>
              </a:rPr>
              <a:t> being careful a </a:t>
            </a:r>
            <a:r>
              <a:rPr lang="es" sz="1300">
                <a:solidFill>
                  <a:schemeClr val="dk1"/>
                </a:solidFill>
                <a:latin typeface="Roboto Mono Medium"/>
                <a:ea typeface="Roboto Mono Medium"/>
                <a:cs typeface="Roboto Mono Medium"/>
                <a:sym typeface="Roboto Mono Medium"/>
              </a:rPr>
              <a:t>red teamer could caught</a:t>
            </a:r>
            <a:r>
              <a:rPr lang="es" sz="1300">
                <a:solidFill>
                  <a:schemeClr val="lt2"/>
                </a:solidFill>
                <a:latin typeface="Roboto Mono Medium"/>
                <a:ea typeface="Roboto Mono Medium"/>
                <a:cs typeface="Roboto Mono Medium"/>
                <a:sym typeface="Roboto Mono Medium"/>
              </a:rPr>
              <a:t> if running automatic tools.</a:t>
            </a:r>
            <a:endParaRPr sz="1300">
              <a:solidFill>
                <a:schemeClr val="lt2"/>
              </a:solidFill>
              <a:latin typeface="Roboto Mono Medium"/>
              <a:ea typeface="Roboto Mono Medium"/>
              <a:cs typeface="Roboto Mono Medium"/>
              <a:sym typeface="Roboto Mono Medium"/>
            </a:endParaRPr>
          </a:p>
        </p:txBody>
      </p:sp>
      <p:sp xmlns:a="http://schemas.openxmlformats.org/drawingml/2006/main" xmlns:p="http://schemas.openxmlformats.org/presentationml/2006/main">
        <p:nvSpPr>
          <p:cNvPr id="80"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8.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Raleway ExtraBold"/>
                <a:ea typeface="Raleway ExtraBold"/>
                <a:cs typeface="Raleway ExtraBold"/>
                <a:sym typeface="Raleway ExtraBold"/>
              </a:rPr>
              <a:t>Access Advisor</a:t>
            </a:r>
            <a:endParaRPr>
              <a:latin typeface="Raleway ExtraBold"/>
              <a:ea typeface="Raleway ExtraBold"/>
              <a:cs typeface="Raleway ExtraBold"/>
              <a:sym typeface="Raleway ExtraBold"/>
            </a:endParaRPr>
          </a:p>
        </p:txBody>
      </p:sp>
      <p:sp>
        <p:nvSpPr>
          <p:cNvPr id="85" name="Google Shape;85;p13"/>
          <p:cNvSpPr txBox="1"/>
          <p:nvPr/>
        </p:nvSpPr>
        <p:spPr>
          <a:xfrm>
            <a:off x="598800" y="4835700"/>
            <a:ext cx="7946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a:solidFill>
                  <a:schemeClr val="accent2"/>
                </a:solidFill>
                <a:latin typeface="Roboto Mono"/>
                <a:ea typeface="Roboto Mono"/>
                <a:cs typeface="Roboto Mono"/>
                <a:sym typeface="Roboto Mono"/>
              </a:rPr>
              <a:t>https://cloud.hacktricks.xyz/pentesting-cloud/aws-security/aws-services/aws-security-and-detection-services/aws-cloudtrail-enum</a:t>
            </a:r>
            <a:endParaRPr sz="800">
              <a:solidFill>
                <a:schemeClr val="accent2"/>
              </a:solidFill>
              <a:latin typeface="Roboto Mono"/>
              <a:ea typeface="Roboto Mono"/>
              <a:cs typeface="Roboto Mono"/>
              <a:sym typeface="Roboto Mono"/>
            </a:endParaRPr>
          </a:p>
        </p:txBody>
      </p:sp>
      <p:sp>
        <p:nvSpPr>
          <p:cNvPr id="86" name="Google Shape;86;p13"/>
          <p:cNvSpPr txBox="1"/>
          <p:nvPr/>
        </p:nvSpPr>
        <p:spPr>
          <a:xfrm>
            <a:off x="323400" y="1023050"/>
            <a:ext cx="85206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300">
                <a:solidFill>
                  <a:schemeClr val="lt2"/>
                </a:solidFill>
                <a:latin typeface="Roboto Mono"/>
                <a:ea typeface="Roboto Mono"/>
                <a:cs typeface="Roboto Mono"/>
                <a:sym typeface="Roboto Mono"/>
              </a:rPr>
              <a:t>Access advisor uses last </a:t>
            </a:r>
            <a:r>
              <a:rPr lang="es" sz="1300">
                <a:solidFill>
                  <a:schemeClr val="dk1"/>
                </a:solidFill>
                <a:latin typeface="Roboto Mono"/>
                <a:ea typeface="Roboto Mono"/>
                <a:cs typeface="Roboto Mono"/>
                <a:sym typeface="Roboto Mono"/>
              </a:rPr>
              <a:t>400 days of CloudTrail logs</a:t>
            </a:r>
            <a:r>
              <a:rPr lang="es" sz="1300">
                <a:solidFill>
                  <a:schemeClr val="lt2"/>
                </a:solidFill>
                <a:latin typeface="Roboto Mono"/>
                <a:ea typeface="Roboto Mono"/>
                <a:cs typeface="Roboto Mono"/>
                <a:sym typeface="Roboto Mono"/>
              </a:rPr>
              <a:t> to inform which services have been used by each principal. It informs about the </a:t>
            </a:r>
            <a:r>
              <a:rPr lang="es" sz="1300">
                <a:solidFill>
                  <a:schemeClr val="dk1"/>
                </a:solidFill>
                <a:latin typeface="Roboto Mono"/>
                <a:ea typeface="Roboto Mono"/>
                <a:cs typeface="Roboto Mono"/>
                <a:sym typeface="Roboto Mono"/>
              </a:rPr>
              <a:t>unnecessary permissions being given</a:t>
            </a:r>
            <a:r>
              <a:rPr lang="es" sz="1300">
                <a:solidFill>
                  <a:schemeClr val="lt2"/>
                </a:solidFill>
                <a:latin typeface="Roboto Mono"/>
                <a:ea typeface="Roboto Mono"/>
                <a:cs typeface="Roboto Mono"/>
                <a:sym typeface="Roboto Mono"/>
              </a:rPr>
              <a:t> to principals so the admin could remove them.</a:t>
            </a:r>
            <a:endParaRPr sz="1300">
              <a:solidFill>
                <a:schemeClr val="lt2"/>
              </a:solidFill>
              <a:latin typeface="Roboto Mono"/>
              <a:ea typeface="Roboto Mono"/>
              <a:cs typeface="Roboto Mono"/>
              <a:sym typeface="Roboto Mono"/>
            </a:endParaRPr>
          </a:p>
        </p:txBody>
      </p:sp>
      <p:pic>
        <p:nvPicPr>
          <p:cNvPr id="87" name="Google Shape;87;p13"/>
          <p:cNvPicPr preferRelativeResize="0"/>
          <p:nvPr/>
        </p:nvPicPr>
        <p:blipFill>
          <a:blip r:embed="rId3">
            <a:alphaModFix/>
          </a:blip>
          <a:stretch>
            <a:fillRect/>
          </a:stretch>
        </p:blipFill>
        <p:spPr>
          <a:xfrm>
            <a:off x="1600200" y="1880450"/>
            <a:ext cx="5895926" cy="3031450"/>
          </a:xfrm>
          <a:prstGeom prst="rect">
            <a:avLst/>
          </a:prstGeom>
          <a:noFill/>
          <a:ln>
            <a:noFill/>
          </a:ln>
        </p:spPr>
      </p:pic>
      <p:sp xmlns:a="http://schemas.openxmlformats.org/drawingml/2006/main" xmlns:p="http://schemas.openxmlformats.org/presentationml/2006/main">
        <p:nvSpPr>
          <p:cNvPr id="88"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9.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Raleway ExtraBold"/>
                <a:ea typeface="Raleway ExtraBold"/>
                <a:cs typeface="Raleway ExtraBold"/>
                <a:sym typeface="Raleway ExtraBold"/>
              </a:rPr>
              <a:t>CloudTrail Enum</a:t>
            </a:r>
            <a:endParaRPr>
              <a:latin typeface="Raleway ExtraBold"/>
              <a:ea typeface="Raleway ExtraBold"/>
              <a:cs typeface="Raleway ExtraBold"/>
              <a:sym typeface="Raleway ExtraBold"/>
            </a:endParaRPr>
          </a:p>
        </p:txBody>
      </p:sp>
      <p:sp>
        <p:nvSpPr>
          <p:cNvPr id="93" name="Google Shape;93;p14"/>
          <p:cNvSpPr txBox="1"/>
          <p:nvPr/>
        </p:nvSpPr>
        <p:spPr>
          <a:xfrm>
            <a:off x="598800" y="4835700"/>
            <a:ext cx="7946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a:solidFill>
                  <a:schemeClr val="accent2"/>
                </a:solidFill>
                <a:latin typeface="Roboto Mono"/>
                <a:ea typeface="Roboto Mono"/>
                <a:cs typeface="Roboto Mono"/>
                <a:sym typeface="Roboto Mono"/>
              </a:rPr>
              <a:t>https://cloud.hacktricks.xyz/pentesting-cloud/aws-security/aws-services/aws-security-and-detection-services/aws-cloudtrail-enum</a:t>
            </a:r>
            <a:endParaRPr sz="800">
              <a:solidFill>
                <a:schemeClr val="accent2"/>
              </a:solidFill>
              <a:latin typeface="Roboto Mono"/>
              <a:ea typeface="Roboto Mono"/>
              <a:cs typeface="Roboto Mono"/>
              <a:sym typeface="Roboto Mono"/>
            </a:endParaRPr>
          </a:p>
        </p:txBody>
      </p:sp>
      <p:sp>
        <p:nvSpPr>
          <p:cNvPr id="94" name="Google Shape;94;p14"/>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95" name="Google Shape;95;p14"/>
          <p:cNvSpPr txBox="1"/>
          <p:nvPr/>
        </p:nvSpPr>
        <p:spPr>
          <a:xfrm>
            <a:off x="344550" y="1041825"/>
            <a:ext cx="8170500" cy="2685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1300">
                <a:solidFill>
                  <a:schemeClr val="dk1"/>
                </a:solidFill>
                <a:latin typeface="Roboto Mono Medium"/>
                <a:ea typeface="Roboto Mono Medium"/>
                <a:cs typeface="Roboto Mono Medium"/>
                <a:sym typeface="Roboto Mono Medium"/>
              </a:rPr>
              <a:t># Check CloudTrail</a:t>
            </a:r>
            <a:endParaRPr sz="1300">
              <a:solidFill>
                <a:schemeClr val="dk1"/>
              </a:solidFill>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s" sz="1300">
                <a:solidFill>
                  <a:schemeClr val="lt2"/>
                </a:solidFill>
                <a:latin typeface="Courier New"/>
                <a:ea typeface="Courier New"/>
                <a:cs typeface="Courier New"/>
                <a:sym typeface="Courier New"/>
              </a:rPr>
              <a:t>aws cloudtrail list-trails</a:t>
            </a:r>
            <a:endParaRPr sz="1300">
              <a:solidFill>
                <a:schemeClr val="lt2"/>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s" sz="1300">
                <a:solidFill>
                  <a:schemeClr val="lt2"/>
                </a:solidFill>
                <a:latin typeface="Courier New"/>
                <a:ea typeface="Courier New"/>
                <a:cs typeface="Courier New"/>
                <a:sym typeface="Courier New"/>
              </a:rPr>
              <a:t>aws cloudtrail describe-trails</a:t>
            </a:r>
            <a:endParaRPr sz="1300">
              <a:solidFill>
                <a:schemeClr val="lt2"/>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s" sz="1300">
                <a:solidFill>
                  <a:schemeClr val="lt2"/>
                </a:solidFill>
                <a:latin typeface="Courier New"/>
                <a:ea typeface="Courier New"/>
                <a:cs typeface="Courier New"/>
                <a:sym typeface="Courier New"/>
              </a:rPr>
              <a:t>aws cloudtrail list-public-keys</a:t>
            </a:r>
            <a:endParaRPr sz="1300">
              <a:solidFill>
                <a:schemeClr val="lt2"/>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s" sz="1300">
                <a:solidFill>
                  <a:schemeClr val="lt2"/>
                </a:solidFill>
                <a:latin typeface="Courier New"/>
                <a:ea typeface="Courier New"/>
                <a:cs typeface="Courier New"/>
                <a:sym typeface="Courier New"/>
              </a:rPr>
              <a:t>aws cloudtrail get-event-selectors --trail-name &lt;trail_name&gt;</a:t>
            </a:r>
            <a:endParaRPr sz="1300">
              <a:solidFill>
                <a:schemeClr val="lt2"/>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s" sz="1300">
                <a:solidFill>
                  <a:schemeClr val="lt2"/>
                </a:solidFill>
                <a:latin typeface="Courier New"/>
                <a:ea typeface="Courier New"/>
                <a:cs typeface="Courier New"/>
                <a:sym typeface="Courier New"/>
              </a:rPr>
              <a:t>aws [--region us-east-1] cloudtrail get-trail-status --name [default]</a:t>
            </a:r>
            <a:endParaRPr sz="1300">
              <a:solidFill>
                <a:schemeClr val="lt2"/>
              </a:solidFill>
              <a:latin typeface="Courier New"/>
              <a:ea typeface="Courier New"/>
              <a:cs typeface="Courier New"/>
              <a:sym typeface="Courier New"/>
            </a:endParaRPr>
          </a:p>
          <a:p>
            <a:pPr marL="0" lvl="0" indent="0" algn="l" rtl="0">
              <a:lnSpc>
                <a:spcPct val="115000"/>
              </a:lnSpc>
              <a:spcBef>
                <a:spcPts val="0"/>
              </a:spcBef>
              <a:spcAft>
                <a:spcPts val="0"/>
              </a:spcAft>
              <a:buNone/>
            </a:pPr>
            <a:r>
              <a:t/>
            </a:r>
            <a:endParaRPr sz="1300">
              <a:solidFill>
                <a:schemeClr val="lt2"/>
              </a:solidFill>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s" sz="1300">
                <a:solidFill>
                  <a:schemeClr val="dk1"/>
                </a:solidFill>
                <a:latin typeface="Roboto Mono Medium"/>
                <a:ea typeface="Roboto Mono Medium"/>
                <a:cs typeface="Roboto Mono Medium"/>
                <a:sym typeface="Roboto Mono Medium"/>
              </a:rPr>
              <a:t># Get insights</a:t>
            </a:r>
            <a:endParaRPr sz="1300">
              <a:solidFill>
                <a:schemeClr val="dk1"/>
              </a:solidFill>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s" sz="1300">
                <a:solidFill>
                  <a:schemeClr val="lt2"/>
                </a:solidFill>
                <a:latin typeface="Courier New"/>
                <a:ea typeface="Courier New"/>
                <a:cs typeface="Courier New"/>
                <a:sym typeface="Courier New"/>
              </a:rPr>
              <a:t>aws cloudtrail get-insight-selectors --trail-name &lt;trail_name&gt;</a:t>
            </a:r>
            <a:endParaRPr sz="1300">
              <a:solidFill>
                <a:schemeClr val="lt2"/>
              </a:solidFill>
              <a:latin typeface="Courier New"/>
              <a:ea typeface="Courier New"/>
              <a:cs typeface="Courier New"/>
              <a:sym typeface="Courier New"/>
            </a:endParaRPr>
          </a:p>
          <a:p>
            <a:pPr marL="0" lvl="0" indent="0" algn="l" rtl="0">
              <a:lnSpc>
                <a:spcPct val="115000"/>
              </a:lnSpc>
              <a:spcBef>
                <a:spcPts val="0"/>
              </a:spcBef>
              <a:spcAft>
                <a:spcPts val="0"/>
              </a:spcAft>
              <a:buNone/>
            </a:pPr>
            <a:r>
              <a:t/>
            </a:r>
            <a:endParaRPr sz="1300">
              <a:solidFill>
                <a:schemeClr val="lt2"/>
              </a:solidFill>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s" sz="1300" u="sng">
                <a:solidFill>
                  <a:schemeClr val="hlink"/>
                </a:solidFill>
                <a:latin typeface="Roboto Mono Medium"/>
                <a:ea typeface="Roboto Mono Medium"/>
                <a:cs typeface="Roboto Mono Medium"/>
                <a:sym typeface="Roboto Mono Medium"/>
                <a:hlinkClick r:id="rId3"/>
              </a:rPr>
              <a:t>https://github.com/carlospolop/Cloudtrail2IAM</a:t>
            </a:r>
            <a:endParaRPr sz="1300">
              <a:solidFill>
                <a:schemeClr val="accent4"/>
              </a:solidFill>
              <a:latin typeface="Roboto Mono Medium"/>
              <a:ea typeface="Roboto Mono Medium"/>
              <a:cs typeface="Roboto Mono Medium"/>
              <a:sym typeface="Roboto Mono Medium"/>
            </a:endParaRPr>
          </a:p>
        </p:txBody>
      </p:sp>
      <p:sp>
        <p:nvSpPr>
          <p:cNvPr id="96" name="Google Shape;96;p14"/>
          <p:cNvSpPr txBox="1"/>
          <p:nvPr/>
        </p:nvSpPr>
        <p:spPr>
          <a:xfrm>
            <a:off x="7803800" y="191025"/>
            <a:ext cx="1190100" cy="5727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s" sz="2800">
                <a:solidFill>
                  <a:srgbClr val="FF9900"/>
                </a:solidFill>
                <a:latin typeface="Raleway ExtraBold"/>
                <a:ea typeface="Raleway ExtraBold"/>
                <a:cs typeface="Raleway ExtraBold"/>
                <a:sym typeface="Raleway ExtraBold"/>
              </a:rPr>
              <a:t>DEMO</a:t>
            </a:r>
            <a:endParaRPr sz="2800">
              <a:solidFill>
                <a:srgbClr val="FF9900"/>
              </a:solidFill>
              <a:latin typeface="Raleway ExtraBold"/>
              <a:ea typeface="Raleway ExtraBold"/>
              <a:cs typeface="Raleway ExtraBold"/>
              <a:sym typeface="Raleway ExtraBold"/>
            </a:endParaRPr>
          </a:p>
        </p:txBody>
      </p:sp>
      <p:sp xmlns:a="http://schemas.openxmlformats.org/drawingml/2006/main" xmlns:p="http://schemas.openxmlformats.org/presentationml/2006/main">
        <p:nvSpPr>
          <p:cNvPr id="97"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