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6858000" cy="9144000"/>
  <p:embeddedFontLst>
    <p:embeddedFont>
      <p:font typeface="Roboto Mono Medium"/>
      <p:regular r:id="rId18"/>
      <p:bold r:id="rId19"/>
      <p:italic r:id="rId20"/>
      <p:boldItalic r:id="rId21"/>
    </p:embeddedFont>
    <p:embeddedFont>
      <p:font typeface="Roboto Mono SemiBold"/>
      <p:regular r:id="rId22"/>
      <p:bold r:id="rId23"/>
      <p:italic r:id="rId24"/>
      <p:boldItalic r:id="rId25"/>
    </p:embeddedFont>
    <p:embeddedFont>
      <p:font typeface="Raleway ExtraBold"/>
      <p:bold r:id="rId26"/>
      <p:boldItalic r:id="rId27"/>
    </p:embeddedFont>
    <p:embeddedFont>
      <p:font typeface="Raleway Medium"/>
      <p:regular r:id="rId28"/>
      <p:bold r:id="rId29"/>
      <p:italic r:id="rId30"/>
      <p:boldItalic r:id="rId31"/>
    </p:embeddedFont>
    <p:embeddedFont>
      <p:font typeface="Roboto Mono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Medium-italic.fntdata" Id="rId20" /><Relationship Type="http://schemas.openxmlformats.org/officeDocument/2006/relationships/font" Target="/ppt/fonts/RobotoMonoSemiBold-regular.fntdata" Id="rId22" /><Relationship Type="http://schemas.openxmlformats.org/officeDocument/2006/relationships/font" Target="/ppt/fonts/RobotoMonoMedium-boldItalic.fntdata" Id="rId21" /><Relationship Type="http://schemas.openxmlformats.org/officeDocument/2006/relationships/font" Target="/ppt/fonts/RobotoMonoSemiBold-italic.fntdata" Id="rId24" /><Relationship Type="http://schemas.openxmlformats.org/officeDocument/2006/relationships/font" Target="/ppt/fonts/RobotoMonoSemiBold-bold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ExtraBold-bold.fntdata" Id="rId26" /><Relationship Type="http://schemas.openxmlformats.org/officeDocument/2006/relationships/font" Target="/ppt/fonts/RobotoMonoSemiBold-boldItalic.fntdata" Id="rId25" /><Relationship Type="http://schemas.openxmlformats.org/officeDocument/2006/relationships/font" Target="/ppt/fonts/RalewayMedium-regular.fntdata" Id="rId28" /><Relationship Type="http://schemas.openxmlformats.org/officeDocument/2006/relationships/font" Target="/ppt/fonts/RalewayExtraBold-boldItalic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Medium-bold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alewayMedium-boldItalic.fntdata" Id="rId31" /><Relationship Type="http://schemas.openxmlformats.org/officeDocument/2006/relationships/font" Target="/ppt/fonts/RalewayMedium-italic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Mono-bold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Mono-regular.fntdata" Id="rId32" /><Relationship Type="http://schemas.openxmlformats.org/officeDocument/2006/relationships/slide" Target="/ppt/slides/slide8.xml" Id="rId13" /><Relationship Type="http://schemas.openxmlformats.org/officeDocument/2006/relationships/font" Target="/ppt/fonts/RobotoMono-boldItalic.fntdata" Id="rId35" /><Relationship Type="http://schemas.openxmlformats.org/officeDocument/2006/relationships/slide" Target="/ppt/slides/slide7.xml" Id="rId12" /><Relationship Type="http://schemas.openxmlformats.org/officeDocument/2006/relationships/font" Target="/ppt/fonts/RobotoMono-italic.fntdata" Id="rId34" /><Relationship Type="http://schemas.openxmlformats.org/officeDocument/2006/relationships/slide" Target="/ppt/slides/slide10.xml" Id="rId15" /><Relationship Type="http://schemas.openxmlformats.org/officeDocument/2006/relationships/slide" Target="/ppt/slides/slide9.xml" Id="rId14" /><Relationship Type="http://schemas.openxmlformats.org/officeDocument/2006/relationships/slide" Target="/ppt/slides/slide12.xml" Id="rId17" /><Relationship Type="http://schemas.openxmlformats.org/officeDocument/2006/relationships/slide" Target="/ppt/slides/slide11.xml" Id="rId16" /><Relationship Type="http://schemas.openxmlformats.org/officeDocument/2006/relationships/font" Target="/ppt/fonts/RobotoMonoMedium-bold.fntdata" Id="rId19" /><Relationship Type="http://schemas.openxmlformats.org/officeDocument/2006/relationships/font" Target="/ppt/fonts/RobotoMonoMedium-regular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Relationship Type="http://schemas.openxmlformats.org/officeDocument/2006/relationships/hyperlink" Target="https://eu-west-1.console.aws.amazon.com/apigateway/home?region=eu-west-1#/apis/dyhqaybh6f/resources/ia0hd8ci43" TargetMode="External" Id="rId2" /><Relationship Type="http://schemas.openxmlformats.org/officeDocument/2006/relationships/hyperlink" Target="https://eu-west-1.console.aws.amazon.com/apigateway/home?region=eu-west-1#/apis/dyhqaybh6f/resources/kdhhyg" TargetMode="External" Id="rId3" /><Relationship Type="http://schemas.openxmlformats.org/officeDocument/2006/relationships/hyperlink" Target="https://dyhqaybh6f.execute-api.eu-west-1.amazonaws.com/prod/no_auth" TargetMode="External" Id="rId4" /><Relationship Type="http://schemas.openxmlformats.org/officeDocument/2006/relationships/hyperlink" Target="https://eu-west-1.console.aws.amazon.com/lambda/home?region=eu-west-1#/functions/MyLambdaAuth?tab=code" TargetMode="External" Id="rId11" /><Relationship Type="http://schemas.openxmlformats.org/officeDocument/2006/relationships/hyperlink" Target="https://eu-west-1.console.aws.amazon.com/apigateway/home?region=eu-west-1#/apis/dyhqaybh6f/stages/prod/resources/~1custom_auth/methods/GET" TargetMode="External" Id="rId10" /><Relationship Type="http://schemas.openxmlformats.org/officeDocument/2006/relationships/hyperlink" Target="https://eu-west-1.console.aws.amazon.com/apigateway/home?region=eu-west-1#/apis/dyhqaybh6f/stages/prod/resources/~1iam_auth" TargetMode="External" Id="rId9" /><Relationship Type="http://schemas.openxmlformats.org/officeDocument/2006/relationships/hyperlink" Target="https://eu-west-1.console.aws.amazon.com/apigateway/home?region=eu-west-1#/apis/dyhqaybh6f/stages/prod/resources/~1apikey" TargetMode="External" Id="rId5" /><Relationship Type="http://schemas.openxmlformats.org/officeDocument/2006/relationships/hyperlink" Target="https://eu-west-1.console.aws.amazon.com/apigateway/home?region=eu-west-1#/apis/dyhqaybh6f/resources/cc4gal" TargetMode="External" Id="rId6" /><Relationship Type="http://schemas.openxmlformats.org/officeDocument/2006/relationships/hyperlink" Target="https://eu-west-1.console.aws.amazon.com/apigateway/home?region=eu-west-1#/apis/dyhqaybh6f/resource-policy" TargetMode="External" Id="rId7" /><Relationship Type="http://schemas.openxmlformats.org/officeDocument/2006/relationships/hyperlink" Target="https://dyhqaybh6f.execute-api.eu-west-1.amazonaws.com/prod/resource_policy" TargetMode="External" Id="rId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80544fe8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80544fe8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a5bdb8f3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a5bdb8f3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5bdb8f3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5bdb8f3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b6a7de6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b6a7de6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3a5bdb8f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3a5bdb8f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3a5bdb8f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3a5bdb8f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a5bdb8f3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a5bdb8f3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a5bdb8f3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a5bdb8f3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a5bdb8f3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a5bdb8f3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Show created lambda and how to access via resource policy, IAM auth &amp; custom auth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https://eu-west-1.console.aws.amazon.com/apigateway/home?region=eu-west-1#/apis/dyhqaybh6f/resources/ia0hd8ci43</a:t>
            </a:r>
            <a:br>
              <a:rPr lang="es"/>
            </a:br>
            <a:br>
              <a:rPr lang="es"/>
            </a:br>
            <a:r>
              <a:rPr lang="es"/>
              <a:t>## Manual enumeration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aws --profile myadmin apigateway get-rest-apis --region eu-west-1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aws --profile myadmin --region eu-west-1 apigateway get-stages --rest-api-id dyhqaybh6f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aws --profile myadmin --region eu-west-1 apigateway get-resources --rest-api-id dyhqaybh6f</a:t>
            </a:r>
            <a:br>
              <a:rPr lang="e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## No Auth required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https://eu-west-1.console.aws.amazon.com/apigateway/home?region=eu-west-1#/apis/dyhqaybh6f/resources/kdhhyg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"</a:t>
            </a:r>
            <a:r>
              <a:rPr lang="es" u="sng">
                <a:solidFill>
                  <a:schemeClr val="hlink"/>
                </a:solidFill>
                <a:hlinkClick r:id="rId4"/>
              </a:rPr>
              <a:t>https://dyhqaybh6f.execute-api.eu-west-1.amazonaws.com/prod/no_auth</a:t>
            </a:r>
            <a:r>
              <a:rPr lang="es"/>
              <a:t>"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</a:t>
            </a:r>
            <a:r>
              <a:rPr lang="es">
                <a:solidFill>
                  <a:schemeClr val="dk1"/>
                </a:solidFill>
              </a:rPr>
              <a:t>--profile myadmin --region eu-west-1 </a:t>
            </a:r>
            <a:r>
              <a:rPr lang="es"/>
              <a:t>apigateway get-method --http-method GET --rest-api-id </a:t>
            </a:r>
            <a:r>
              <a:rPr lang="es">
                <a:solidFill>
                  <a:schemeClr val="dk1"/>
                </a:solidFill>
              </a:rPr>
              <a:t>dyhqaybh6f</a:t>
            </a:r>
            <a:r>
              <a:rPr lang="es"/>
              <a:t> --resource-id kdholjszdhyg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## API key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 u="sng">
                <a:solidFill>
                  <a:schemeClr val="hlink"/>
                </a:solidFill>
                <a:hlinkClick r:id="rId5"/>
              </a:rPr>
              <a:t>https://eu-west-1.console.aws.amazon.com/apigateway/home?region=eu-west-1#/apis/dyhqaybh6f/stages/prod/resources/~1apikey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"https://dyhqaybh6f.execute-api.eu-west-1.amazonaws.com/prod/apikey"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--region eu-west-1 apigateway get-method --http-method GET --rest-api-id dyhqaybh6f --resource-id oljszd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--region eu-west-1 apigateway get-api-keys --include-value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--region eu-west-1 apigateway get-usage-plans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--region eu-west-1 apigateway get-usage-plan-keys --usage-plan-id c52k4t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--region eu-west-1 apigateway get-usage --usage-plan-id c52k4t --start-date 2023-07-01 --end-date 2023-07-20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-H "x-api-key: GMwlT02r1C2TWJ0zSicjnaar5vodETrO59acxYro" "https://dyhqaybh6f.execute-api.eu-west-1.amazonaws.com/prod/apikey"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## Resource Policy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 u="sng">
                <a:solidFill>
                  <a:schemeClr val="hlink"/>
                </a:solidFill>
                <a:hlinkClick r:id="rId6"/>
              </a:rPr>
              <a:t>https://eu-west-1.console.aws.amazon.com/apigateway/home?region=eu-west-1#/apis/dyhqaybh6f/resources/cc4gal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Policy: </a:t>
            </a:r>
            <a:r>
              <a:rPr lang="es" u="sng">
                <a:solidFill>
                  <a:schemeClr val="hlink"/>
                </a:solidFill>
                <a:hlinkClick r:id="rId7"/>
              </a:rPr>
              <a:t>https://eu-west-1.console.aws.amazon.com/apigateway/home?region=eu-west-1#/apis/dyhqaybh6f/resource-policy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aws --profile myadmin apigateway get-rest-apis --region eu-west-1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"</a:t>
            </a:r>
            <a:r>
              <a:rPr lang="es" u="sng">
                <a:solidFill>
                  <a:schemeClr val="hlink"/>
                </a:solidFill>
                <a:hlinkClick r:id="rId8"/>
              </a:rPr>
              <a:t>https://dyhqaybh6f.execute-api.eu-west-1.amazonaws.com/prod/resource_policy</a:t>
            </a:r>
            <a:r>
              <a:rPr lang="es"/>
              <a:t>"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Change resource policy to forbid our current IP address and REDEPLY the api and retry the previous curl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">
                <a:solidFill>
                  <a:schemeClr val="dk1"/>
                </a:solidFill>
              </a:rPr>
              <a:t>aws --profile myadmin --region eu-west-1 apigateway get-method --http-method GET --rest-api-id dyhqaybh6f --resource-id cc4gal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## IAM Auth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 u="sng">
                <a:solidFill>
                  <a:schemeClr val="hlink"/>
                </a:solidFill>
                <a:hlinkClick r:id="rId9"/>
              </a:rPr>
              <a:t>https://eu-west-1.console.aws.amazon.com/apigateway/home?region=eu-west-1#/apis/dyhqaybh6f/stages/prod/resources/~1iam_auth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Go to Postman and show the setting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>
                <a:solidFill>
                  <a:schemeClr val="dk1"/>
                </a:solidFill>
              </a:rPr>
              <a:t>aws --profile myadmin --region eu-west-1 apigateway get-method --http-method GET --rest-api-id dyhqaybh6f --resource-id </a:t>
            </a:r>
            <a:r>
              <a:rPr lang="es"/>
              <a:t>4lbepu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## Custom Auth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 u="sng">
                <a:solidFill>
                  <a:schemeClr val="hlink"/>
                </a:solidFill>
                <a:hlinkClick r:id="rId10"/>
              </a:rPr>
              <a:t>https://eu-west-1.console.aws.amazon.com/apigateway/home?region=eu-west-1#/apis/dyhqaybh6f/stages/prod/resources/~1custom_auth/methods/GET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"https://dyhqaybh6f.execute-api.eu-west-1.amazonaws.com/prod/custom_auth"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>
                <a:solidFill>
                  <a:schemeClr val="dk1"/>
                </a:solidFill>
              </a:rPr>
              <a:t>aws --profile myadmin --region eu-west-1 apigateway get-method --http-method GET --rest-api-id dyhqaybh6f --resource-id 2t5dl4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Get auths: aws --profile myadmin --region eu-west-1 apigateway get-authorizers --rest-api-id dyhqaybh6f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Code: </a:t>
            </a:r>
            <a:r>
              <a:rPr lang="es" u="sng">
                <a:solidFill>
                  <a:schemeClr val="hlink"/>
                </a:solidFill>
                <a:hlinkClick r:id="rId11"/>
              </a:rPr>
              <a:t>https://eu-west-1.console.aws.amazon.com/lambda/home?region=eu-west-1#/functions/MyLambdaAuth?tab=code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"/>
              <a:t>curl -H "Authorization: your-secret-token" "https://dyhqaybh6f.execute-api.eu-west-1.amazonaws.com/prod/custom_auth"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8038207c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8038207c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8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1.xml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2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5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Relationship Type="http://schemas.openxmlformats.org/officeDocument/2006/relationships/image" Target="/ppt/media/image3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6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7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image" Target="/ppt/media/image4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Relationship Type="http://schemas.openxmlformats.org/officeDocument/2006/relationships/hyperlink" Target="https://www.youtube.com/watch?v=bsPKk7WDOnE" TargetMode="External" Id="rId3" /><Relationship Type="http://schemas.openxmlformats.org/officeDocument/2006/relationships/hyperlink" Target="https://www.youtube.com/watch?v=bsPKk7WDOnE" TargetMode="External" Id="rId4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API Gateway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64000" y="972500"/>
            <a:ext cx="8664900" cy="24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Access unexposed APIs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With enough permissions you could expose an API endpoint in a VPC where you have access (potentially via an EC2 machine), and then contact/exploit the API gateway from it.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Usage plan DoS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API keys might have a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maximum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use per day/week/Month that an attacker could consume if he manages to obtain the key.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42850" y="4820400"/>
            <a:ext cx="810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pentesting-cloud/aws-security/aws-post-exploitation/aws-api-gateway-post-exploitation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0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39550" y="1017725"/>
            <a:ext cx="86649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apigateway:POST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Generate API keys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apigateway:GET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Get generated API keys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apigateway:UpdateRestApiPolicy, apigateway:PATCH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Update resource policy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819600" y="4820400"/>
            <a:ext cx="7504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pentesting-cloud/aws-security/aws-privilege-escalation/aws-apigateway-privesc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1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Persistence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39550" y="1017725"/>
            <a:ext cx="86649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Modify or delete resource policy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Modify or delete IAM Auths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Modify or delete Custom Lambda Auths</a:t>
            </a:r>
            <a:endParaRPr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urier New"/>
              <a:buChar char="●"/>
            </a:pPr>
            <a:r>
              <a:rPr lang="e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Leak or create API keys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819600" y="4820400"/>
            <a:ext cx="7504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https://cloud.hacktricks.xyz/pentesting-cloud/aws-security/aws-persistence/aws-api-gateway-persistence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2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 - API Gateway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3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API Gateway is a fully managed service provided by Amazon Web Services (AWS) that allows you to create, publish, maintain, monitor, and secure APIs (Application Programming Interfaces) at any scale. API Gateway acts as a </a:t>
            </a: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"front door" for applications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access data, business logic, or functionality from your backend services, such as workloads running on Amazon Elastic Compute Cloud (EC2), AWS Lambda, or any web application.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API Gateway enables you to define </a:t>
            </a: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how requests to your APIs should be handled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and it can create custom API endpoints with specific methods (e.g., GET, POST, PUT, DELETE) and </a:t>
            </a: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resources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 It can also generate client SDKs (Software Development Kits) to make it easier for developers to call your APIs from their applications.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There are 4 types of API Gateways: </a:t>
            </a: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 API, WebSocket API, REST API &amp; REST API Private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Main parts of an API Gateway: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 Mono"/>
              <a:buChar char="●"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Resources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Each method on each path inside the API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 Mono"/>
              <a:buChar char="●"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Stages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Different versions of the API exposed. The stage is the first part of the path of an API endpoint.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 Mono"/>
              <a:buChar char="●"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Authorizers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Control access to the API. Can be Lambdas, IAM or Cognito.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Roboto Mono"/>
              <a:buChar char="●"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Resource Policy</a:t>
            </a: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Access to the API can also be controlled with a resource policy.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Moreover, CloudWatch logs, access logs &amp; X-Ray tracing is off by default.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API Gateway - Resource Policies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344550" y="1041825"/>
            <a:ext cx="81705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IAM JSON document that defines permissions for accessing the API. It can be used to impose AWS accounts, IP addresses or other conditions to limit who can access the API.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525" y="1762575"/>
            <a:ext cx="5778951" cy="2700800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4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API Gateway - IAM Authorization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"/>
          <p:cNvSpPr txBox="1"/>
          <p:nvPr/>
        </p:nvSpPr>
        <p:spPr>
          <a:xfrm>
            <a:off x="344550" y="1041825"/>
            <a:ext cx="81705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It’s also possible to only allow to call an API endpoint to authorizers users via IAM.</a:t>
            </a:r>
            <a:b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When this is set you will receive the error </a:t>
            </a:r>
            <a:r>
              <a:rPr lang="es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{"message":"Missing Authentication Token"}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when you try to reach the endpoint without any authorization.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050" y="1929425"/>
            <a:ext cx="6601499" cy="20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API Gateway - IAM Authorization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344550" y="1041825"/>
            <a:ext cx="8170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If you have a user with the IAM permission execute-api over the API resource you want to call, you could easily create a valid signed request with postman and call it.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874" y="1607150"/>
            <a:ext cx="6384324" cy="32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API Gateway - Custom Authorizers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344550" y="1041825"/>
            <a:ext cx="81705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It's possible to use a lambda that based in a given token will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return an IAM policy indicating if the user is authorized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call the API endpoint. You can set each resource method that will be using the authoriser.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867" y="1809325"/>
            <a:ext cx="6464274" cy="1717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API Gateway - Required API Key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344550" y="1041825"/>
            <a:ext cx="817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It's possible to set API endpoints that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require a valid API key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contact it.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666" y="1580974"/>
            <a:ext cx="6105134" cy="20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91" name="Google Shape;91;p13"/>
          <p:cNvSpPr txBox="1"/>
          <p:nvPr/>
        </p:nvSpPr>
        <p:spPr>
          <a:xfrm>
            <a:off x="311700" y="1017725"/>
            <a:ext cx="8664900" cy="3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generic account info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get-account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Enumerate APIs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get-rest-apis # This will also show the resource policy (if any)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stages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get-stages --rest-api-id &lt;id&gt;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resources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get-resources --rest-api-id &lt;id&gt;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Get API resource action per HTTP verb (check authorizers and api key required)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get-method --http-method GET --rest-api-id &lt;api-id&gt; --resource-id &lt;resource-id&gt;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## API authorizers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get-authorizers --rest-api-id &lt;id&gt;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api keys generated</a:t>
            </a:r>
            <a:endParaRPr sz="1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apigateway get-api-keys --include-value</a:t>
            </a:r>
            <a:endParaRPr sz="10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094100" y="4820400"/>
            <a:ext cx="667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https://cloud.hacktricks.xyz/pentesting-cloud/aws-security/aws-services/aws-api-gateway-enum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9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Unauth Access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00" name="Google Shape;100;p14"/>
          <p:cNvSpPr txBox="1"/>
          <p:nvPr/>
        </p:nvSpPr>
        <p:spPr>
          <a:xfrm>
            <a:off x="264000" y="896300"/>
            <a:ext cx="8664900" cy="3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Too wide wildcards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An arn indicating the endpoint that a user can call looks like this: </a:t>
            </a: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arn:aws:execute-api:region:account-id:&lt;api-id&gt;/&lt;stage&gt;/&lt;METHOD_HTTP_VERB&gt;/&lt;Resource-path&gt;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According to the talk</a:t>
            </a:r>
            <a:r>
              <a:rPr lang="es" sz="1100">
                <a:solidFill>
                  <a:schemeClr val="lt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s" sz="11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Attack Vectors for APIs Using AWS API Gateway Lambda Authorizers - Alexandre &amp; Leonardo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a wildcard in the arn. for example in the &lt;stage&gt; or &lt;method&gt;, won’t stop in the next “/” which could allow to bypass protections.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For example A rule such as</a:t>
            </a:r>
            <a:r>
              <a:rPr lang="es" sz="11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arn:aws:execute-apis:sa-east-1:accid:api-id/prod/*/dashboard/*</a:t>
            </a:r>
            <a:r>
              <a:rPr lang="es" sz="11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 order to give each user access to</a:t>
            </a:r>
            <a:r>
              <a:rPr lang="es" sz="11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/dashboard/user/{username}</a:t>
            </a:r>
            <a:r>
              <a:rPr lang="es" sz="11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using any method will give them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access to other routes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such as </a:t>
            </a: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/admin/dashboard/createAdmin</a:t>
            </a:r>
            <a:r>
              <a:rPr lang="es" sz="1100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for example because the wildcard in this case will represent the method +“/admin”.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Mono"/>
              <a:buChar char="●"/>
            </a:pPr>
            <a:r>
              <a:rPr lang="es" sz="12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Policy Injection</a:t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In the same talk is explained how if the user input is used in a custom lambda authorizer to generate an IAM policy, an attacker could abuse it to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inject extra chars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(such as “*” or “.” in the policy) to try to access new endpoints.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8750" y="4835900"/>
            <a:ext cx="904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pentesting-cloud/aws-security/aws-unauthenticated-enum-access/aws-api-gateway-unauthenticated-enum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10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