
<file path=[Content_Types].xml><?xml version="1.0" encoding="utf-8"?>
<Types xmlns="http://schemas.openxmlformats.org/package/2006/content-types">
  <Default Extension="xml" ContentType="application/vnd.openxmlformats-officedocument.presentationml.presentation.main+xml"/>
  <Default Extension="fntdata" ContentType="application/x-fontdata"/>
  <Default Extension="png" ContentType="image/png"/>
  <Default Extension="rels" ContentType="application/vnd.openxmlformats-package.relationships+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s/slide4.xml" ContentType="application/vnd.openxmlformats-officedocument.presentationml.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Types>
</file>

<file path=_rels/.rels>&#65279;<?xml version="1.0" encoding="utf-8"?><Relationships xmlns="http://schemas.openxmlformats.org/package/2006/relationships"><Relationship Type="http://schemas.openxmlformats.org/officeDocument/2006/relationships/officeDocument" Target="/ppt/presentation.xml" Id="rId1" /></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trictFirstAndLastChars="0" embedTrueTypeFonts="1" saveSubsetFonts="1" autoCompressPictures="0">
  <p:sldMasterIdLst>
    <p:sldMasterId id="2147483652"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x="9144000" cy="5143500"/>
  <p:notesSz cx="6858000" cy="9144000"/>
  <p:embeddedFontLst>
    <p:embeddedFont>
      <p:font typeface="Roboto Mono Medium"/>
      <p:regular r:id="rId14"/>
      <p:bold r:id="rId15"/>
      <p:italic r:id="rId16"/>
      <p:boldItalic r:id="rId17"/>
    </p:embeddedFont>
    <p:embeddedFont>
      <p:font typeface="Roboto Mono SemiBold"/>
      <p:regular r:id="rId18"/>
      <p:bold r:id="rId19"/>
      <p:italic r:id="rId20"/>
      <p:boldItalic r:id="rId21"/>
    </p:embeddedFont>
    <p:embeddedFont>
      <p:font typeface="Raleway ExtraBold"/>
      <p:bold r:id="rId22"/>
      <p:boldItalic r:id="rId23"/>
    </p:embeddedFont>
    <p:embeddedFont>
      <p:font typeface="Roboto Mono"/>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&#65279;<?xml version="1.0" encoding="utf-8"?><Relationships xmlns="http://schemas.openxmlformats.org/package/2006/relationships"><Relationship Type="http://schemas.openxmlformats.org/officeDocument/2006/relationships/font" Target="/ppt/fonts/RobotoMonoSemiBold-italic.fntdata" Id="rId20" /><Relationship Type="http://schemas.openxmlformats.org/officeDocument/2006/relationships/font" Target="/ppt/fonts/RalewayExtraBold-bold.fntdata" Id="rId22" /><Relationship Type="http://schemas.openxmlformats.org/officeDocument/2006/relationships/font" Target="/ppt/fonts/RobotoMonoSemiBold-boldItalic.fntdata" Id="rId21" /><Relationship Type="http://schemas.openxmlformats.org/officeDocument/2006/relationships/font" Target="/ppt/fonts/RobotoMono-regular.fntdata" Id="rId24" /><Relationship Type="http://schemas.openxmlformats.org/officeDocument/2006/relationships/font" Target="/ppt/fonts/RalewayExtraBold-boldItalic.fntdata" Id="rId23" /><Relationship Type="http://schemas.openxmlformats.org/officeDocument/2006/relationships/theme" Target="/ppt/theme/theme1.xml" Id="rId1" /><Relationship Type="http://schemas.openxmlformats.org/officeDocument/2006/relationships/viewProps" Target="/ppt/viewProps.xml" Id="rId2" /><Relationship Type="http://schemas.openxmlformats.org/officeDocument/2006/relationships/presProps" Target="/ppt/presProps.xml" Id="rId3" /><Relationship Type="http://schemas.openxmlformats.org/officeDocument/2006/relationships/slideMaster" Target="/ppt/slideMasters/slideMaster1.xml" Id="rId4" /><Relationship Type="http://schemas.openxmlformats.org/officeDocument/2006/relationships/slide" Target="/ppt/slides/slide4.xml" Id="rId9" /><Relationship Type="http://schemas.openxmlformats.org/officeDocument/2006/relationships/font" Target="/ppt/fonts/RobotoMono-italic.fntdata" Id="rId26" /><Relationship Type="http://schemas.openxmlformats.org/officeDocument/2006/relationships/font" Target="/ppt/fonts/RobotoMono-bold.fntdata" Id="rId25" /><Relationship Type="http://schemas.openxmlformats.org/officeDocument/2006/relationships/font" Target="/ppt/fonts/RobotoMono-boldItalic.fntdata" Id="rId27" /><Relationship Type="http://schemas.openxmlformats.org/officeDocument/2006/relationships/notesMaster" Target="/ppt/notesMasters/notesMaster1.xml" Id="rId5" /><Relationship Type="http://schemas.openxmlformats.org/officeDocument/2006/relationships/slide" Target="/ppt/slides/slide1.xml" Id="rId6" /><Relationship Type="http://schemas.openxmlformats.org/officeDocument/2006/relationships/slide" Target="/ppt/slides/slide2.xml" Id="rId7" /><Relationship Type="http://schemas.openxmlformats.org/officeDocument/2006/relationships/slide" Target="/ppt/slides/slide3.xml" Id="rId8" /><Relationship Type="http://schemas.openxmlformats.org/officeDocument/2006/relationships/slide" Target="/ppt/slides/slide6.xml" Id="rId11" /><Relationship Type="http://schemas.openxmlformats.org/officeDocument/2006/relationships/slide" Target="/ppt/slides/slide5.xml" Id="rId10" /><Relationship Type="http://schemas.openxmlformats.org/officeDocument/2006/relationships/slide" Target="/ppt/slides/slide8.xml" Id="rId13" /><Relationship Type="http://schemas.openxmlformats.org/officeDocument/2006/relationships/slide" Target="/ppt/slides/slide7.xml" Id="rId12" /><Relationship Type="http://schemas.openxmlformats.org/officeDocument/2006/relationships/font" Target="/ppt/fonts/RobotoMonoMedium-bold.fntdata" Id="rId15" /><Relationship Type="http://schemas.openxmlformats.org/officeDocument/2006/relationships/font" Target="/ppt/fonts/RobotoMonoMedium-regular.fntdata" Id="rId14" /><Relationship Type="http://schemas.openxmlformats.org/officeDocument/2006/relationships/font" Target="/ppt/fonts/RobotoMonoMedium-boldItalic.fntdata" Id="rId17" /><Relationship Type="http://schemas.openxmlformats.org/officeDocument/2006/relationships/font" Target="/ppt/fonts/RobotoMonoMedium-italic.fntdata" Id="rId16" /><Relationship Type="http://schemas.openxmlformats.org/officeDocument/2006/relationships/font" Target="/ppt/fonts/RobotoMonoSemiBold-bold.fntdata" Id="rId19" /><Relationship Type="http://schemas.openxmlformats.org/officeDocument/2006/relationships/font" Target="/ppt/fonts/RobotoMonoSemiBold-regular.fntdata" Id="rId18" /></Relationships>
</file>

<file path=ppt/notesMasters/_rels/notesMaster1.xml.rels>&#65279;<?xml version="1.0" encoding="utf-8"?><Relationships xmlns="http://schemas.openxmlformats.org/package/2006/relationships"><Relationship Type="http://schemas.openxmlformats.org/officeDocument/2006/relationships/theme" Target="/ppt/theme/theme2.xml" Id="rId1" /></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&#65279;<?xml version="1.0" encoding="utf-8"?><Relationships xmlns="http://schemas.openxmlformats.org/package/2006/relationships"><Relationship Type="http://schemas.openxmlformats.org/officeDocument/2006/relationships/notesMaster" Target="/ppt/notesMasters/notesMaster1.xml" Id="rId1" /></Relationships>
</file>

<file path=ppt/notesSlides/_rels/notesSlide2.xml.rels>&#65279;<?xml version="1.0" encoding="utf-8"?><Relationships xmlns="http://schemas.openxmlformats.org/package/2006/relationships"><Relationship Type="http://schemas.openxmlformats.org/officeDocument/2006/relationships/notesMaster" Target="/ppt/notesMasters/notesMaster1.xml" Id="rId1" /></Relationships>
</file>

<file path=ppt/notesSlides/_rels/notesSlide3.xml.rels>&#65279;<?xml version="1.0" encoding="utf-8"?><Relationships xmlns="http://schemas.openxmlformats.org/package/2006/relationships"><Relationship Type="http://schemas.openxmlformats.org/officeDocument/2006/relationships/notesMaster" Target="/ppt/notesMasters/notesMaster1.xml" Id="rId1" /></Relationships>
</file>

<file path=ppt/notesSlides/_rels/notesSlide4.xml.rels>&#65279;<?xml version="1.0" encoding="utf-8"?><Relationships xmlns="http://schemas.openxmlformats.org/package/2006/relationships"><Relationship Type="http://schemas.openxmlformats.org/officeDocument/2006/relationships/notesMaster" Target="/ppt/notesMasters/notesMaster1.xml" Id="rId1" /></Relationships>
</file>

<file path=ppt/notesSlides/_rels/notesSlide5.xml.rels>&#65279;<?xml version="1.0" encoding="utf-8"?><Relationships xmlns="http://schemas.openxmlformats.org/package/2006/relationships"><Relationship Type="http://schemas.openxmlformats.org/officeDocument/2006/relationships/notesMaster" Target="/ppt/notesMasters/notesMaster1.xml" Id="rId1" /></Relationships>
</file>

<file path=ppt/notesSlides/_rels/notesSlide6.xml.rels>&#65279;<?xml version="1.0" encoding="utf-8"?><Relationships xmlns="http://schemas.openxmlformats.org/package/2006/relationships"><Relationship Type="http://schemas.openxmlformats.org/officeDocument/2006/relationships/notesMaster" Target="/ppt/notesMasters/notesMaster1.xml" Id="rId1" /></Relationships>
</file>

<file path=ppt/notesSlides/_rels/notesSlide7.xml.rels>&#65279;<?xml version="1.0" encoding="utf-8"?><Relationships xmlns="http://schemas.openxmlformats.org/package/2006/relationships"><Relationship Type="http://schemas.openxmlformats.org/officeDocument/2006/relationships/notesMaster" Target="/ppt/notesMasters/notesMaster1.xml" Id="rId1" /></Relationships>
</file>

<file path=ppt/notesSlides/_rels/notesSlide8.xml.rels>&#65279;<?xml version="1.0" encoding="utf-8"?><Relationships xmlns="http://schemas.openxmlformats.org/package/2006/relationships"><Relationship Type="http://schemas.openxmlformats.org/officeDocument/2006/relationships/notesMaster" Target="/ppt/notesMasters/notesMaster1.xml" Id="rId1" /></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g256ac411c3f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 name="Google Shape;27;g256ac411c3f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 name="Shape 32"/>
        <p:cNvGrpSpPr/>
        <p:nvPr/>
      </p:nvGrpSpPr>
      <p:grpSpPr>
        <a:xfrm>
          <a:off x="0" y="0"/>
          <a:ext cx="0" cy="0"/>
          <a:chOff x="0" y="0"/>
          <a:chExt cx="0" cy="0"/>
        </a:xfrm>
      </p:grpSpPr>
      <p:sp>
        <p:nvSpPr>
          <p:cNvPr id="33" name="Google Shape;33;g18934322d17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 name="Google Shape;34;g18934322d17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 name="Shape 40"/>
        <p:cNvGrpSpPr/>
        <p:nvPr/>
      </p:nvGrpSpPr>
      <p:grpSpPr>
        <a:xfrm>
          <a:off x="0" y="0"/>
          <a:ext cx="0" cy="0"/>
          <a:chOff x="0" y="0"/>
          <a:chExt cx="0" cy="0"/>
        </a:xfrm>
      </p:grpSpPr>
      <p:sp>
        <p:nvSpPr>
          <p:cNvPr id="41" name="Google Shape;41;g207eba4c24d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 name="Google Shape;42;g207eba4c24d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207eba4c24d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207eba4c24d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Create Lightsail instance, get ssh access and show: aws sts get-caller-identity using the metadatas credentials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207eba4c24d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207eba4c24d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07eba4c24d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07eba4c24d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07eba4c24d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07eba4c24d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07eba4c24d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07eba4c24d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&#65279;<?xml version="1.0" encoding="utf-8"?><Relationships xmlns="http://schemas.openxmlformats.org/package/2006/relationships"><Relationship Type="http://schemas.openxmlformats.org/officeDocument/2006/relationships/slideMaster" Target="/ppt/slideMasters/slideMaster1.xml" Id="rId1" /></Relationships>
</file>

<file path=ppt/slideLayouts/_rels/slideLayout2.xml.rels>&#65279;<?xml version="1.0" encoding="utf-8"?><Relationships xmlns="http://schemas.openxmlformats.org/package/2006/relationships"><Relationship Type="http://schemas.openxmlformats.org/officeDocument/2006/relationships/slideMaster" Target="/ppt/slideMasters/slideMaster1.xml" Id="rId1" /></Relationships>
</file>

<file path=ppt/slideLayouts/_rels/slideLayout3.xml.rels>&#65279;<?xml version="1.0" encoding="utf-8"?><Relationships xmlns="http://schemas.openxmlformats.org/package/2006/relationships"><Relationship Type="http://schemas.openxmlformats.org/officeDocument/2006/relationships/slideMaster" Target="/ppt/slideMasters/slideMaster1.xml" Id="rId1" /></Relationships>
</file>

<file path=ppt/slideLayouts/_rels/slideLayout4.xml.rels>&#65279;<?xml version="1.0" encoding="utf-8"?><Relationships xmlns="http://schemas.openxmlformats.org/package/2006/relationships"><Relationship Type="http://schemas.openxmlformats.org/officeDocument/2006/relationships/slideMaster" Target="/ppt/slideMasters/slideMaster1.xml" Id="rId1" /></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1pPr>
            <a:lvl2pPr lvl="1"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2pPr>
            <a:lvl3pPr lvl="2"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3pPr>
            <a:lvl4pPr lvl="3"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4pPr>
            <a:lvl5pPr lvl="4"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5pPr>
            <a:lvl6pPr lvl="5"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6pPr>
            <a:lvl7pPr lvl="6"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7pPr>
            <a:lvl8pPr lvl="7"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8pPr>
            <a:lvl9pPr lvl="8"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9pPr>
          </a:lstStyle>
          <a:p/>
        </p:txBody>
      </p:sp>
      <p:sp>
        <p:nvSpPr>
          <p:cNvPr id="13" name="Google Shape;13;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4" name="Google Shape;14;p2"/>
          <p:cNvSpPr txBox="1"/>
          <p:nvPr>
            <p:ph idx="12" type="sldNum"/>
          </p:nvPr>
        </p:nvSpPr>
        <p:spPr>
          <a:xfrm>
            <a:off x="8534733" y="514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Font typeface="Roboto Mono Medium"/>
              <a:buNone/>
              <a:defRPr sz="3600">
                <a:latin typeface="Roboto Mono Medium"/>
                <a:ea typeface="Roboto Mono Medium"/>
                <a:cs typeface="Roboto Mono Medium"/>
                <a:sym typeface="Roboto Mono Medium"/>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7" name="Google Shape;17;p3"/>
          <p:cNvSpPr txBox="1"/>
          <p:nvPr>
            <p:ph idx="12" type="sldNum"/>
          </p:nvPr>
        </p:nvSpPr>
        <p:spPr>
          <a:xfrm>
            <a:off x="8534733" y="514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Font typeface="Roboto Mono Medium"/>
              <a:buNone/>
              <a:defRPr>
                <a:latin typeface="Roboto Mono Medium"/>
                <a:ea typeface="Roboto Mono Medium"/>
                <a:cs typeface="Roboto Mono Medium"/>
                <a:sym typeface="Roboto Mono Medium"/>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0" name="Google Shape;20;p4"/>
          <p:cNvSpPr txBox="1"/>
          <p:nvPr>
            <p:ph idx="1" type="body"/>
          </p:nvPr>
        </p:nvSpPr>
        <p:spPr>
          <a:xfrm>
            <a:off x="311700" y="1274400"/>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Font typeface="Roboto Mono"/>
              <a:buChar char="●"/>
              <a:defRPr>
                <a:latin typeface="Roboto Mono"/>
                <a:ea typeface="Roboto Mono"/>
                <a:cs typeface="Roboto Mono"/>
                <a:sym typeface="Roboto Mono"/>
              </a:defRPr>
            </a:lvl1pPr>
            <a:lvl2pPr indent="-317500" lvl="1" marL="914400">
              <a:spcBef>
                <a:spcPts val="0"/>
              </a:spcBef>
              <a:spcAft>
                <a:spcPts val="0"/>
              </a:spcAft>
              <a:buSzPts val="1400"/>
              <a:buFont typeface="Roboto Mono"/>
              <a:buChar char="○"/>
              <a:defRPr>
                <a:latin typeface="Roboto Mono"/>
                <a:ea typeface="Roboto Mono"/>
                <a:cs typeface="Roboto Mono"/>
                <a:sym typeface="Roboto Mono"/>
              </a:defRPr>
            </a:lvl2pPr>
            <a:lvl3pPr indent="-317500" lvl="2" marL="1371600">
              <a:spcBef>
                <a:spcPts val="0"/>
              </a:spcBef>
              <a:spcAft>
                <a:spcPts val="0"/>
              </a:spcAft>
              <a:buSzPts val="1400"/>
              <a:buFont typeface="Roboto Mono"/>
              <a:buChar char="■"/>
              <a:defRPr>
                <a:latin typeface="Roboto Mono"/>
                <a:ea typeface="Roboto Mono"/>
                <a:cs typeface="Roboto Mono"/>
                <a:sym typeface="Roboto Mono"/>
              </a:defRPr>
            </a:lvl3pPr>
            <a:lvl4pPr indent="-317500" lvl="3" marL="1828800">
              <a:spcBef>
                <a:spcPts val="0"/>
              </a:spcBef>
              <a:spcAft>
                <a:spcPts val="0"/>
              </a:spcAft>
              <a:buSzPts val="1400"/>
              <a:buFont typeface="Roboto Mono"/>
              <a:buChar char="●"/>
              <a:defRPr>
                <a:latin typeface="Roboto Mono"/>
                <a:ea typeface="Roboto Mono"/>
                <a:cs typeface="Roboto Mono"/>
                <a:sym typeface="Roboto Mono"/>
              </a:defRPr>
            </a:lvl4pPr>
            <a:lvl5pPr indent="-317500" lvl="4" marL="2286000">
              <a:spcBef>
                <a:spcPts val="0"/>
              </a:spcBef>
              <a:spcAft>
                <a:spcPts val="0"/>
              </a:spcAft>
              <a:buSzPts val="1400"/>
              <a:buFont typeface="Roboto Mono"/>
              <a:buChar char="○"/>
              <a:defRPr>
                <a:latin typeface="Roboto Mono"/>
                <a:ea typeface="Roboto Mono"/>
                <a:cs typeface="Roboto Mono"/>
                <a:sym typeface="Roboto Mono"/>
              </a:defRPr>
            </a:lvl5pPr>
            <a:lvl6pPr indent="-317500" lvl="5" marL="2743200">
              <a:spcBef>
                <a:spcPts val="0"/>
              </a:spcBef>
              <a:spcAft>
                <a:spcPts val="0"/>
              </a:spcAft>
              <a:buSzPts val="1400"/>
              <a:buFont typeface="Roboto Mono"/>
              <a:buChar char="■"/>
              <a:defRPr>
                <a:latin typeface="Roboto Mono"/>
                <a:ea typeface="Roboto Mono"/>
                <a:cs typeface="Roboto Mono"/>
                <a:sym typeface="Roboto Mono"/>
              </a:defRPr>
            </a:lvl6pPr>
            <a:lvl7pPr indent="-317500" lvl="6" marL="3200400">
              <a:spcBef>
                <a:spcPts val="0"/>
              </a:spcBef>
              <a:spcAft>
                <a:spcPts val="0"/>
              </a:spcAft>
              <a:buSzPts val="1400"/>
              <a:buFont typeface="Roboto Mono"/>
              <a:buChar char="●"/>
              <a:defRPr>
                <a:latin typeface="Roboto Mono"/>
                <a:ea typeface="Roboto Mono"/>
                <a:cs typeface="Roboto Mono"/>
                <a:sym typeface="Roboto Mono"/>
              </a:defRPr>
            </a:lvl7pPr>
            <a:lvl8pPr indent="-317500" lvl="7" marL="3657600">
              <a:spcBef>
                <a:spcPts val="0"/>
              </a:spcBef>
              <a:spcAft>
                <a:spcPts val="0"/>
              </a:spcAft>
              <a:buSzPts val="1400"/>
              <a:buFont typeface="Roboto Mono"/>
              <a:buChar char="○"/>
              <a:defRPr>
                <a:latin typeface="Roboto Mono"/>
                <a:ea typeface="Roboto Mono"/>
                <a:cs typeface="Roboto Mono"/>
                <a:sym typeface="Roboto Mono"/>
              </a:defRPr>
            </a:lvl8pPr>
            <a:lvl9pPr indent="-317500" lvl="8" marL="4114800">
              <a:spcBef>
                <a:spcPts val="0"/>
              </a:spcBef>
              <a:spcAft>
                <a:spcPts val="0"/>
              </a:spcAft>
              <a:buSzPts val="1400"/>
              <a:buFont typeface="Roboto Mono"/>
              <a:buChar char="■"/>
              <a:defRPr>
                <a:latin typeface="Roboto Mono"/>
                <a:ea typeface="Roboto Mono"/>
                <a:cs typeface="Roboto Mono"/>
                <a:sym typeface="Roboto Mono"/>
              </a:defRPr>
            </a:lvl9pPr>
          </a:lstStyle>
          <a:p/>
        </p:txBody>
      </p:sp>
      <p:sp>
        <p:nvSpPr>
          <p:cNvPr id="21" name="Google Shape;21;p4"/>
          <p:cNvSpPr txBox="1"/>
          <p:nvPr>
            <p:ph idx="12" type="sldNum"/>
          </p:nvPr>
        </p:nvSpPr>
        <p:spPr>
          <a:xfrm>
            <a:off x="8534733" y="514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seño personalizado 1">
  <p:cSld name="CUSTOM">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atin typeface="Roboto Mono"/>
                <a:ea typeface="Roboto Mono"/>
                <a:cs typeface="Roboto Mono"/>
                <a:sym typeface="Roboto Mono"/>
              </a:defRPr>
            </a:lvl1pPr>
            <a:lvl2pPr lvl="1">
              <a:spcBef>
                <a:spcPts val="0"/>
              </a:spcBef>
              <a:spcAft>
                <a:spcPts val="0"/>
              </a:spcAft>
              <a:buSzPts val="2800"/>
              <a:buNone/>
              <a:defRPr>
                <a:latin typeface="Roboto Mono"/>
                <a:ea typeface="Roboto Mono"/>
                <a:cs typeface="Roboto Mono"/>
                <a:sym typeface="Roboto Mono"/>
              </a:defRPr>
            </a:lvl2pPr>
            <a:lvl3pPr lvl="2">
              <a:spcBef>
                <a:spcPts val="0"/>
              </a:spcBef>
              <a:spcAft>
                <a:spcPts val="0"/>
              </a:spcAft>
              <a:buSzPts val="2800"/>
              <a:buNone/>
              <a:defRPr>
                <a:latin typeface="Roboto Mono"/>
                <a:ea typeface="Roboto Mono"/>
                <a:cs typeface="Roboto Mono"/>
                <a:sym typeface="Roboto Mono"/>
              </a:defRPr>
            </a:lvl3pPr>
            <a:lvl4pPr lvl="3">
              <a:spcBef>
                <a:spcPts val="0"/>
              </a:spcBef>
              <a:spcAft>
                <a:spcPts val="0"/>
              </a:spcAft>
              <a:buSzPts val="2800"/>
              <a:buNone/>
              <a:defRPr>
                <a:latin typeface="Roboto Mono"/>
                <a:ea typeface="Roboto Mono"/>
                <a:cs typeface="Roboto Mono"/>
                <a:sym typeface="Roboto Mono"/>
              </a:defRPr>
            </a:lvl4pPr>
            <a:lvl5pPr lvl="4">
              <a:spcBef>
                <a:spcPts val="0"/>
              </a:spcBef>
              <a:spcAft>
                <a:spcPts val="0"/>
              </a:spcAft>
              <a:buSzPts val="2800"/>
              <a:buNone/>
              <a:defRPr>
                <a:latin typeface="Roboto Mono"/>
                <a:ea typeface="Roboto Mono"/>
                <a:cs typeface="Roboto Mono"/>
                <a:sym typeface="Roboto Mono"/>
              </a:defRPr>
            </a:lvl5pPr>
            <a:lvl6pPr lvl="5">
              <a:spcBef>
                <a:spcPts val="0"/>
              </a:spcBef>
              <a:spcAft>
                <a:spcPts val="0"/>
              </a:spcAft>
              <a:buSzPts val="2800"/>
              <a:buNone/>
              <a:defRPr>
                <a:latin typeface="Roboto Mono"/>
                <a:ea typeface="Roboto Mono"/>
                <a:cs typeface="Roboto Mono"/>
                <a:sym typeface="Roboto Mono"/>
              </a:defRPr>
            </a:lvl6pPr>
            <a:lvl7pPr lvl="6">
              <a:spcBef>
                <a:spcPts val="0"/>
              </a:spcBef>
              <a:spcAft>
                <a:spcPts val="0"/>
              </a:spcAft>
              <a:buSzPts val="2800"/>
              <a:buNone/>
              <a:defRPr>
                <a:latin typeface="Roboto Mono"/>
                <a:ea typeface="Roboto Mono"/>
                <a:cs typeface="Roboto Mono"/>
                <a:sym typeface="Roboto Mono"/>
              </a:defRPr>
            </a:lvl7pPr>
            <a:lvl8pPr lvl="7">
              <a:spcBef>
                <a:spcPts val="0"/>
              </a:spcBef>
              <a:spcAft>
                <a:spcPts val="0"/>
              </a:spcAft>
              <a:buSzPts val="2800"/>
              <a:buNone/>
              <a:defRPr>
                <a:latin typeface="Roboto Mono"/>
                <a:ea typeface="Roboto Mono"/>
                <a:cs typeface="Roboto Mono"/>
                <a:sym typeface="Roboto Mono"/>
              </a:defRPr>
            </a:lvl8pPr>
            <a:lvl9pPr lvl="8">
              <a:spcBef>
                <a:spcPts val="0"/>
              </a:spcBef>
              <a:spcAft>
                <a:spcPts val="0"/>
              </a:spcAft>
              <a:buSzPts val="2800"/>
              <a:buNone/>
              <a:defRPr>
                <a:latin typeface="Roboto Mono"/>
                <a:ea typeface="Roboto Mono"/>
                <a:cs typeface="Roboto Mono"/>
                <a:sym typeface="Roboto Mono"/>
              </a:defRPr>
            </a:lvl9pPr>
          </a:lstStyle>
          <a:p/>
        </p:txBody>
      </p:sp>
      <p:sp>
        <p:nvSpPr>
          <p:cNvPr id="24" name="Google Shape;24;p5"/>
          <p:cNvSpPr txBox="1"/>
          <p:nvPr/>
        </p:nvSpPr>
        <p:spPr>
          <a:xfrm>
            <a:off x="539525" y="1654550"/>
            <a:ext cx="8012100" cy="400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s">
                <a:solidFill>
                  <a:schemeClr val="lt2"/>
                </a:solidFill>
                <a:latin typeface="Roboto Mono"/>
                <a:ea typeface="Roboto Mono"/>
                <a:cs typeface="Roboto Mono"/>
                <a:sym typeface="Roboto Mono"/>
              </a:rPr>
              <a:t>Lalalalalalalala</a:t>
            </a:r>
            <a:endParaRPr>
              <a:solidFill>
                <a:schemeClr val="lt2"/>
              </a:solidFill>
              <a:latin typeface="Roboto Mono"/>
              <a:ea typeface="Roboto Mono"/>
              <a:cs typeface="Roboto Mono"/>
              <a:sym typeface="Roboto Mono"/>
            </a:endParaRPr>
          </a:p>
        </p:txBody>
      </p:sp>
    </p:spTree>
  </p:cSld>
  <p:clrMapOvr>
    <a:masterClrMapping/>
  </p:clrMapOvr>
</p:sldLayout>
</file>

<file path=ppt/slideMasters/_rels/slideMaster1.xml.rels>&#65279;<?xml version="1.0" encoding="utf-8"?><Relationships xmlns="http://schemas.openxmlformats.org/package/2006/relationships"><Relationship Type="http://schemas.openxmlformats.org/officeDocument/2006/relationships/image" Target="/ppt/media/image1.png" Id="rId1" /><Relationship Type="http://schemas.openxmlformats.org/officeDocument/2006/relationships/image" Target="/ppt/media/image7.png" Id="rId2" /><Relationship Type="http://schemas.openxmlformats.org/officeDocument/2006/relationships/slideLayout" Target="/ppt/slideLayouts/slideLayout1.xml" Id="rId3" /><Relationship Type="http://schemas.openxmlformats.org/officeDocument/2006/relationships/slideLayout" Target="/ppt/slideLayouts/slideLayout2.xml" Id="rId4" /><Relationship Type="http://schemas.openxmlformats.org/officeDocument/2006/relationships/slideLayout" Target="/ppt/slideLayouts/slideLayout3.xml" Id="rId5" /><Relationship Type="http://schemas.openxmlformats.org/officeDocument/2006/relationships/slideLayout" Target="/ppt/slideLayouts/slideLayout4.xml" Id="rId6" /><Relationship Type="http://schemas.openxmlformats.org/officeDocument/2006/relationships/theme" Target="/ppt/theme/theme1.xml" Id="rId7" /></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Font typeface="Roboto Mono Medium"/>
              <a:buNone/>
              <a:defRPr sz="2800">
                <a:solidFill>
                  <a:schemeClr val="dk1"/>
                </a:solidFill>
                <a:latin typeface="Roboto Mono Medium"/>
                <a:ea typeface="Roboto Mono Medium"/>
                <a:cs typeface="Roboto Mono Medium"/>
                <a:sym typeface="Roboto Mono Medium"/>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274400"/>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Roboto Mono"/>
              <a:buChar char="●"/>
              <a:defRPr sz="1800">
                <a:solidFill>
                  <a:schemeClr val="lt2"/>
                </a:solidFill>
                <a:latin typeface="Roboto Mono"/>
                <a:ea typeface="Roboto Mono"/>
                <a:cs typeface="Roboto Mono"/>
                <a:sym typeface="Roboto Mono"/>
              </a:defRPr>
            </a:lvl1pPr>
            <a:lvl2pPr indent="-317500" lvl="1" marL="914400">
              <a:lnSpc>
                <a:spcPct val="115000"/>
              </a:lnSpc>
              <a:spcBef>
                <a:spcPts val="0"/>
              </a:spcBef>
              <a:spcAft>
                <a:spcPts val="0"/>
              </a:spcAft>
              <a:buClr>
                <a:schemeClr val="lt2"/>
              </a:buClr>
              <a:buSzPts val="1400"/>
              <a:buFont typeface="Roboto Mono"/>
              <a:buChar char="○"/>
              <a:defRPr>
                <a:solidFill>
                  <a:schemeClr val="lt2"/>
                </a:solidFill>
                <a:latin typeface="Roboto Mono"/>
                <a:ea typeface="Roboto Mono"/>
                <a:cs typeface="Roboto Mono"/>
                <a:sym typeface="Roboto Mono"/>
              </a:defRPr>
            </a:lvl2pPr>
            <a:lvl3pPr indent="-317500" lvl="2" marL="1371600">
              <a:lnSpc>
                <a:spcPct val="115000"/>
              </a:lnSpc>
              <a:spcBef>
                <a:spcPts val="0"/>
              </a:spcBef>
              <a:spcAft>
                <a:spcPts val="0"/>
              </a:spcAft>
              <a:buClr>
                <a:schemeClr val="lt2"/>
              </a:buClr>
              <a:buSzPts val="1400"/>
              <a:buFont typeface="Roboto Mono"/>
              <a:buChar char="■"/>
              <a:defRPr>
                <a:solidFill>
                  <a:schemeClr val="lt2"/>
                </a:solidFill>
                <a:latin typeface="Roboto Mono"/>
                <a:ea typeface="Roboto Mono"/>
                <a:cs typeface="Roboto Mono"/>
                <a:sym typeface="Roboto Mono"/>
              </a:defRPr>
            </a:lvl3pPr>
            <a:lvl4pPr indent="-317500" lvl="3" marL="1828800">
              <a:lnSpc>
                <a:spcPct val="115000"/>
              </a:lnSpc>
              <a:spcBef>
                <a:spcPts val="0"/>
              </a:spcBef>
              <a:spcAft>
                <a:spcPts val="0"/>
              </a:spcAft>
              <a:buClr>
                <a:schemeClr val="lt2"/>
              </a:buClr>
              <a:buSzPts val="1400"/>
              <a:buFont typeface="Roboto Mono"/>
              <a:buChar char="●"/>
              <a:defRPr>
                <a:solidFill>
                  <a:schemeClr val="lt2"/>
                </a:solidFill>
                <a:latin typeface="Roboto Mono"/>
                <a:ea typeface="Roboto Mono"/>
                <a:cs typeface="Roboto Mono"/>
                <a:sym typeface="Roboto Mono"/>
              </a:defRPr>
            </a:lvl4pPr>
            <a:lvl5pPr indent="-317500" lvl="4" marL="2286000">
              <a:lnSpc>
                <a:spcPct val="115000"/>
              </a:lnSpc>
              <a:spcBef>
                <a:spcPts val="0"/>
              </a:spcBef>
              <a:spcAft>
                <a:spcPts val="0"/>
              </a:spcAft>
              <a:buClr>
                <a:schemeClr val="lt2"/>
              </a:buClr>
              <a:buSzPts val="1400"/>
              <a:buFont typeface="Roboto Mono"/>
              <a:buChar char="○"/>
              <a:defRPr>
                <a:solidFill>
                  <a:schemeClr val="lt2"/>
                </a:solidFill>
                <a:latin typeface="Roboto Mono"/>
                <a:ea typeface="Roboto Mono"/>
                <a:cs typeface="Roboto Mono"/>
                <a:sym typeface="Roboto Mono"/>
              </a:defRPr>
            </a:lvl5pPr>
            <a:lvl6pPr indent="-317500" lvl="5" marL="2743200">
              <a:lnSpc>
                <a:spcPct val="115000"/>
              </a:lnSpc>
              <a:spcBef>
                <a:spcPts val="0"/>
              </a:spcBef>
              <a:spcAft>
                <a:spcPts val="0"/>
              </a:spcAft>
              <a:buClr>
                <a:schemeClr val="lt2"/>
              </a:buClr>
              <a:buSzPts val="1400"/>
              <a:buFont typeface="Roboto Mono"/>
              <a:buChar char="■"/>
              <a:defRPr>
                <a:solidFill>
                  <a:schemeClr val="lt2"/>
                </a:solidFill>
                <a:latin typeface="Roboto Mono"/>
                <a:ea typeface="Roboto Mono"/>
                <a:cs typeface="Roboto Mono"/>
                <a:sym typeface="Roboto Mono"/>
              </a:defRPr>
            </a:lvl6pPr>
            <a:lvl7pPr indent="-317500" lvl="6" marL="3200400">
              <a:lnSpc>
                <a:spcPct val="115000"/>
              </a:lnSpc>
              <a:spcBef>
                <a:spcPts val="0"/>
              </a:spcBef>
              <a:spcAft>
                <a:spcPts val="0"/>
              </a:spcAft>
              <a:buClr>
                <a:schemeClr val="lt2"/>
              </a:buClr>
              <a:buSzPts val="1400"/>
              <a:buFont typeface="Roboto Mono"/>
              <a:buChar char="●"/>
              <a:defRPr>
                <a:solidFill>
                  <a:schemeClr val="lt2"/>
                </a:solidFill>
                <a:latin typeface="Roboto Mono"/>
                <a:ea typeface="Roboto Mono"/>
                <a:cs typeface="Roboto Mono"/>
                <a:sym typeface="Roboto Mono"/>
              </a:defRPr>
            </a:lvl7pPr>
            <a:lvl8pPr indent="-317500" lvl="7" marL="3657600">
              <a:lnSpc>
                <a:spcPct val="115000"/>
              </a:lnSpc>
              <a:spcBef>
                <a:spcPts val="0"/>
              </a:spcBef>
              <a:spcAft>
                <a:spcPts val="0"/>
              </a:spcAft>
              <a:buClr>
                <a:schemeClr val="lt2"/>
              </a:buClr>
              <a:buSzPts val="1400"/>
              <a:buFont typeface="Roboto Mono"/>
              <a:buChar char="○"/>
              <a:defRPr>
                <a:solidFill>
                  <a:schemeClr val="lt2"/>
                </a:solidFill>
                <a:latin typeface="Roboto Mono"/>
                <a:ea typeface="Roboto Mono"/>
                <a:cs typeface="Roboto Mono"/>
                <a:sym typeface="Roboto Mono"/>
              </a:defRPr>
            </a:lvl8pPr>
            <a:lvl9pPr indent="-317500" lvl="8" marL="4114800">
              <a:lnSpc>
                <a:spcPct val="115000"/>
              </a:lnSpc>
              <a:spcBef>
                <a:spcPts val="0"/>
              </a:spcBef>
              <a:spcAft>
                <a:spcPts val="0"/>
              </a:spcAft>
              <a:buClr>
                <a:schemeClr val="lt2"/>
              </a:buClr>
              <a:buSzPts val="1400"/>
              <a:buFont typeface="Roboto Mono"/>
              <a:buChar char="■"/>
              <a:defRPr>
                <a:solidFill>
                  <a:schemeClr val="lt2"/>
                </a:solidFill>
                <a:latin typeface="Roboto Mono"/>
                <a:ea typeface="Roboto Mono"/>
                <a:cs typeface="Roboto Mono"/>
                <a:sym typeface="Roboto Mono"/>
              </a:defRPr>
            </a:lvl9pPr>
          </a:lstStyle>
          <a:p/>
        </p:txBody>
      </p:sp>
      <p:sp>
        <p:nvSpPr>
          <p:cNvPr id="8" name="Google Shape;8;p1"/>
          <p:cNvSpPr txBox="1"/>
          <p:nvPr>
            <p:ph idx="12" type="sldNum"/>
          </p:nvPr>
        </p:nvSpPr>
        <p:spPr>
          <a:xfrm>
            <a:off x="8534733" y="514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s"/>
              <a:t>‹#›</a:t>
            </a:fld>
            <a:endParaRPr/>
          </a:p>
        </p:txBody>
      </p:sp>
      <p:pic>
        <p:nvPicPr>
          <p:cNvPr id="9" name="Google Shape;9;p1"/>
          <p:cNvPicPr preferRelativeResize="0"/>
          <p:nvPr/>
        </p:nvPicPr>
        <p:blipFill>
          <a:blip r:embed="rId1">
            <a:alphaModFix/>
          </a:blip>
          <a:stretch>
            <a:fillRect/>
          </a:stretch>
        </p:blipFill>
        <p:spPr>
          <a:xfrm>
            <a:off x="8033125" y="4032625"/>
            <a:ext cx="1110876" cy="1110876"/>
          </a:xfrm>
          <a:prstGeom prst="rect">
            <a:avLst/>
          </a:prstGeom>
          <a:noFill/>
          <a:ln>
            <a:noFill/>
          </a:ln>
        </p:spPr>
      </p:pic>
      <p:pic>
        <p:nvPicPr>
          <p:cNvPr id="10" name="Google Shape;10;p1"/>
          <p:cNvPicPr preferRelativeResize="0"/>
          <p:nvPr/>
        </p:nvPicPr>
        <p:blipFill>
          <a:blip r:embed="rId2">
            <a:alphaModFix/>
          </a:blip>
          <a:stretch>
            <a:fillRect/>
          </a:stretch>
        </p:blipFill>
        <p:spPr>
          <a:xfrm>
            <a:off x="0" y="4084300"/>
            <a:ext cx="1007524" cy="1007524"/>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&#65279;<?xml version="1.0" encoding="utf-8"?><Relationships xmlns="http://schemas.openxmlformats.org/package/2006/relationships"><Relationship Type="http://schemas.openxmlformats.org/officeDocument/2006/relationships/slideLayout" Target="/ppt/slideLayouts/slideLayout1.xml" Id="rId1" /><Relationship Type="http://schemas.openxmlformats.org/officeDocument/2006/relationships/notesSlide" Target="/ppt/notesSlides/notesSlide1.xml" Id="rId2" /><Relationship Type="http://schemas.openxmlformats.org/officeDocument/2006/relationships/image" Target="/ppt/media/image1.png" Id="rId3" /></Relationships>
</file>

<file path=ppt/slides/_rels/slide2.xml.rels>&#65279;<?xml version="1.0" encoding="utf-8"?><Relationships xmlns="http://schemas.openxmlformats.org/package/2006/relationships"><Relationship Type="http://schemas.openxmlformats.org/officeDocument/2006/relationships/slideLayout" Target="/ppt/slideLayouts/slideLayout3.xml" Id="rId1" /><Relationship Type="http://schemas.openxmlformats.org/officeDocument/2006/relationships/notesSlide" Target="/ppt/notesSlides/notesSlide2.xml" Id="rId2" /></Relationships>
</file>

<file path=ppt/slides/_rels/slide3.xml.rels>&#65279;<?xml version="1.0" encoding="utf-8"?><Relationships xmlns="http://schemas.openxmlformats.org/package/2006/relationships"><Relationship Type="http://schemas.openxmlformats.org/officeDocument/2006/relationships/slideLayout" Target="/ppt/slideLayouts/slideLayout3.xml" Id="rId1" /><Relationship Type="http://schemas.openxmlformats.org/officeDocument/2006/relationships/notesSlide" Target="/ppt/notesSlides/notesSlide3.xml" Id="rId2" /><Relationship Type="http://schemas.openxmlformats.org/officeDocument/2006/relationships/image" Target="/ppt/media/image6.png" Id="rId3" /><Relationship Type="http://schemas.openxmlformats.org/officeDocument/2006/relationships/image" Target="/ppt/media/image5.png" Id="rId4" /><Relationship Type="http://schemas.openxmlformats.org/officeDocument/2006/relationships/image" Target="/ppt/media/image4.png" Id="rId5" /><Relationship Type="http://schemas.openxmlformats.org/officeDocument/2006/relationships/image" Target="/ppt/media/image3.png" Id="rId6" /></Relationships>
</file>

<file path=ppt/slides/_rels/slide4.xml.rels>&#65279;<?xml version="1.0" encoding="utf-8"?><Relationships xmlns="http://schemas.openxmlformats.org/package/2006/relationships"><Relationship Type="http://schemas.openxmlformats.org/officeDocument/2006/relationships/slideLayout" Target="/ppt/slideLayouts/slideLayout3.xml" Id="rId1" /><Relationship Type="http://schemas.openxmlformats.org/officeDocument/2006/relationships/notesSlide" Target="/ppt/notesSlides/notesSlide4.xml" Id="rId2" /></Relationships>
</file>

<file path=ppt/slides/_rels/slide5.xml.rels>&#65279;<?xml version="1.0" encoding="utf-8"?><Relationships xmlns="http://schemas.openxmlformats.org/package/2006/relationships"><Relationship Type="http://schemas.openxmlformats.org/officeDocument/2006/relationships/slideLayout" Target="/ppt/slideLayouts/slideLayout3.xml" Id="rId1" /><Relationship Type="http://schemas.openxmlformats.org/officeDocument/2006/relationships/notesSlide" Target="/ppt/notesSlides/notesSlide5.xml" Id="rId2" /></Relationships>
</file>

<file path=ppt/slides/_rels/slide6.xml.rels>&#65279;<?xml version="1.0" encoding="utf-8"?><Relationships xmlns="http://schemas.openxmlformats.org/package/2006/relationships"><Relationship Type="http://schemas.openxmlformats.org/officeDocument/2006/relationships/slideLayout" Target="/ppt/slideLayouts/slideLayout3.xml" Id="rId1" /><Relationship Type="http://schemas.openxmlformats.org/officeDocument/2006/relationships/notesSlide" Target="/ppt/notesSlides/notesSlide6.xml" Id="rId2" /><Relationship Type="http://schemas.openxmlformats.org/officeDocument/2006/relationships/hyperlink" Target="https://cloud.hacktricks.xyz/pentesting-cloud/aws-pentesting/aws-privilege-escalation/aws-lightsail-privesc" TargetMode="External" Id="rId3" /></Relationships>
</file>

<file path=ppt/slides/_rels/slide7.xml.rels>&#65279;<?xml version="1.0" encoding="utf-8"?><Relationships xmlns="http://schemas.openxmlformats.org/package/2006/relationships"><Relationship Type="http://schemas.openxmlformats.org/officeDocument/2006/relationships/slideLayout" Target="/ppt/slideLayouts/slideLayout3.xml" Id="rId1" /><Relationship Type="http://schemas.openxmlformats.org/officeDocument/2006/relationships/notesSlide" Target="/ppt/notesSlides/notesSlide7.xml" Id="rId2" /><Relationship Type="http://schemas.openxmlformats.org/officeDocument/2006/relationships/hyperlink" Target="https://cloud.hacktricks.xyz/pentesting-cloud/aws-pentesting/aws-post-exploitation/aws-lightsail-post-exploitation" TargetMode="External" Id="rId3" /></Relationships>
</file>

<file path=ppt/slides/_rels/slide8.xml.rels>&#65279;<?xml version="1.0" encoding="utf-8"?><Relationships xmlns="http://schemas.openxmlformats.org/package/2006/relationships"><Relationship Type="http://schemas.openxmlformats.org/officeDocument/2006/relationships/slideLayout" Target="/ppt/slideLayouts/slideLayout3.xml" Id="rId1" /><Relationship Type="http://schemas.openxmlformats.org/officeDocument/2006/relationships/notesSlide" Target="/ppt/notesSlides/notesSlide8.xml" Id="rId2" /><Relationship Type="http://schemas.openxmlformats.org/officeDocument/2006/relationships/hyperlink" Target="https://cloud.hacktricks.xyz/pentesting-cloud/aws-pentesting/aws-persistence/aws-lightsail-persistence" TargetMode="External" Id="rId3" /></Relationships>
</file>

<file path=ppt/slides/slide1.xml><?xml version="1.0" encoding="utf-8"?>
<p:sld xmlns:a16="http://schemas.microsoft.com/office/drawing/2014/mai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6"/>
          <p:cNvSpPr txBox="1"/>
          <p:nvPr>
            <p:ph type="ctrTitle"/>
          </p:nvPr>
        </p:nvSpPr>
        <p:spPr>
          <a:xfrm>
            <a:off x="3598350" y="1200175"/>
            <a:ext cx="5462400" cy="1696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SzPts val="990"/>
              <a:buNone/>
            </a:pPr>
            <a:r>
              <a:rPr lang="es" sz="3850"/>
              <a:t>Lightsail</a:t>
            </a:r>
            <a:endParaRPr sz="3850"/>
          </a:p>
        </p:txBody>
      </p:sp>
      <p:pic>
        <p:nvPicPr>
          <p:cNvPr id="30" name="Google Shape;30;p6"/>
          <p:cNvPicPr preferRelativeResize="0"/>
          <p:nvPr/>
        </p:nvPicPr>
        <p:blipFill>
          <a:blip r:embed="rId3">
            <a:alphaModFix/>
          </a:blip>
          <a:stretch>
            <a:fillRect/>
          </a:stretch>
        </p:blipFill>
        <p:spPr>
          <a:xfrm>
            <a:off x="-155150" y="458550"/>
            <a:ext cx="4226401" cy="4226401"/>
          </a:xfrm>
          <a:prstGeom prst="rect">
            <a:avLst/>
          </a:prstGeom>
          <a:noFill/>
          <a:ln>
            <a:noFill/>
          </a:ln>
        </p:spPr>
      </p:pic>
      <p:sp>
        <p:nvSpPr>
          <p:cNvPr id="31" name="Google Shape;31;p6"/>
          <p:cNvSpPr txBox="1"/>
          <p:nvPr>
            <p:ph type="ctrTitle"/>
          </p:nvPr>
        </p:nvSpPr>
        <p:spPr>
          <a:xfrm>
            <a:off x="3598350" y="1912975"/>
            <a:ext cx="5462400" cy="1696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SzPts val="990"/>
              <a:buNone/>
            </a:pPr>
            <a:r>
              <a:t/>
            </a:r>
            <a:endParaRPr sz="3780">
              <a:solidFill>
                <a:srgbClr val="72110C"/>
              </a:solidFill>
            </a:endParaRPr>
          </a:p>
          <a:p>
            <a:pPr marL="0" lvl="0" indent="0" algn="ctr" rtl="0">
              <a:spcBef>
                <a:spcPts val="0"/>
              </a:spcBef>
              <a:spcAft>
                <a:spcPts val="0"/>
              </a:spcAft>
              <a:buSzPts val="990"/>
              <a:buNone/>
            </a:pPr>
            <a:r>
              <a:rPr lang="es" sz="2670">
                <a:solidFill>
                  <a:srgbClr val="72110C"/>
                </a:solidFill>
              </a:rPr>
              <a:t>HackTricks Training</a:t>
            </a:r>
            <a:endParaRPr sz="2670">
              <a:solidFill>
                <a:srgbClr val="72110C"/>
              </a:solidFill>
            </a:endParaRPr>
          </a:p>
        </p:txBody>
      </p:sp>
      <p:sp xmlns:a="http://schemas.openxmlformats.org/drawingml/2006/main" xmlns:p="http://schemas.openxmlformats.org/presentationml/2006/main">
        <p:nvSpPr>
          <p:cNvPr id="32" name="Rectangle">
            <a:extLst>
              <a:ext uri="{FF2B5EF4-FFF2-40B4-BE49-F238E27FC236}">
                <a16:creationId xmlns:a16="http://schemas.microsoft.com/office/drawing/2014/main" id="{A0C957D4-E4F1-4D51-EC0C-C161461E948E}"/>
              </a:ext>
            </a:extLst>
          </p:cNvPr>
          <p:cNvSpPr/>
          <p:nvPr/>
        </p:nvSpPr>
        <p:spPr>
          <a:xfrm rot="0">
            <a:off x="2066925" y="2276475"/>
            <a:ext cx="6324600" cy="571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en-US" sz="2900" b="1" dirty="0">
                <a:solidFill>
                  <a:srgbClr val="f01316">
                    <a:alpha val="40000"/>
                  </a:srgbClr>
                </a:solidFill>
              </a:rPr>
              <a:t>https://t.me/CyberFreeCourses</a:t>
            </a:r>
            <a:endParaRPr lang="en-US"/>
          </a:p>
        </p:txBody>
      </p:sp>
    </p:spTree>
  </p:cSld>
  <p:clrMapOvr>
    <a:masterClrMapping/>
  </p:clrMapOvr>
</p:sld>
</file>

<file path=ppt/slides/slide2.xml><?xml version="1.0" encoding="utf-8"?>
<p:sld xmlns:a16="http://schemas.microsoft.com/office/drawing/2014/mai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 name="Shape 35"/>
        <p:cNvGrpSpPr/>
        <p:nvPr/>
      </p:nvGrpSpPr>
      <p:grpSpPr>
        <a:xfrm>
          <a:off x="0" y="0"/>
          <a:ext cx="0" cy="0"/>
          <a:chOff x="0" y="0"/>
          <a:chExt cx="0" cy="0"/>
        </a:xfrm>
      </p:grpSpPr>
      <p:sp>
        <p:nvSpPr>
          <p:cNvPr id="36" name="Google Shape;36;p7"/>
          <p:cNvSpPr txBox="1"/>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latin typeface="Raleway ExtraBold"/>
                <a:ea typeface="Raleway ExtraBold"/>
                <a:cs typeface="Raleway ExtraBold"/>
                <a:sym typeface="Raleway ExtraBold"/>
              </a:rPr>
              <a:t>Basic Information</a:t>
            </a:r>
            <a:endParaRPr>
              <a:latin typeface="Raleway ExtraBold"/>
              <a:ea typeface="Raleway ExtraBold"/>
              <a:cs typeface="Raleway ExtraBold"/>
              <a:sym typeface="Raleway ExtraBold"/>
            </a:endParaRPr>
          </a:p>
        </p:txBody>
      </p:sp>
      <p:sp>
        <p:nvSpPr>
          <p:cNvPr id="37" name="Google Shape;37;p7"/>
          <p:cNvSpPr txBox="1"/>
          <p:nvPr/>
        </p:nvSpPr>
        <p:spPr>
          <a:xfrm>
            <a:off x="475800" y="1099250"/>
            <a:ext cx="3625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t/>
            </a:r>
            <a:endParaRPr/>
          </a:p>
        </p:txBody>
      </p:sp>
      <p:sp>
        <p:nvSpPr>
          <p:cNvPr id="38" name="Google Shape;38;p7"/>
          <p:cNvSpPr txBox="1"/>
          <p:nvPr/>
        </p:nvSpPr>
        <p:spPr>
          <a:xfrm>
            <a:off x="344550" y="1041825"/>
            <a:ext cx="8170500" cy="3146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s" sz="1300">
                <a:solidFill>
                  <a:schemeClr val="lt2"/>
                </a:solidFill>
                <a:latin typeface="Roboto Mono"/>
                <a:ea typeface="Roboto Mono"/>
                <a:cs typeface="Roboto Mono"/>
                <a:sym typeface="Roboto Mono"/>
              </a:rPr>
              <a:t>In the early days AWS was equivalent to EC2… I suppose.</a:t>
            </a:r>
            <a:endParaRPr sz="1300">
              <a:solidFill>
                <a:schemeClr val="lt2"/>
              </a:solidFill>
              <a:latin typeface="Roboto Mono"/>
              <a:ea typeface="Roboto Mono"/>
              <a:cs typeface="Roboto Mono"/>
              <a:sym typeface="Roboto Mono"/>
            </a:endParaRPr>
          </a:p>
          <a:p>
            <a:pPr marL="0" lvl="0" indent="0" algn="l" rtl="0">
              <a:lnSpc>
                <a:spcPct val="115000"/>
              </a:lnSpc>
              <a:spcBef>
                <a:spcPts val="0"/>
              </a:spcBef>
              <a:spcAft>
                <a:spcPts val="0"/>
              </a:spcAft>
              <a:buNone/>
            </a:pPr>
            <a:r>
              <a:t/>
            </a:r>
            <a:endParaRPr sz="1300">
              <a:solidFill>
                <a:schemeClr val="lt2"/>
              </a:solidFill>
              <a:latin typeface="Roboto Mono"/>
              <a:ea typeface="Roboto Mono"/>
              <a:cs typeface="Roboto Mono"/>
              <a:sym typeface="Roboto Mono"/>
            </a:endParaRPr>
          </a:p>
          <a:p>
            <a:pPr marL="0" lvl="0" indent="0" algn="l" rtl="0">
              <a:lnSpc>
                <a:spcPct val="115000"/>
              </a:lnSpc>
              <a:spcBef>
                <a:spcPts val="0"/>
              </a:spcBef>
              <a:spcAft>
                <a:spcPts val="0"/>
              </a:spcAft>
              <a:buNone/>
            </a:pPr>
            <a:r>
              <a:rPr lang="es" sz="1300">
                <a:solidFill>
                  <a:schemeClr val="lt2"/>
                </a:solidFill>
                <a:latin typeface="Roboto Mono"/>
                <a:ea typeface="Roboto Mono"/>
                <a:cs typeface="Roboto Mono"/>
                <a:sym typeface="Roboto Mono"/>
              </a:rPr>
              <a:t>AWS started creating other services while EC2 size increased.</a:t>
            </a:r>
            <a:endParaRPr sz="1300">
              <a:solidFill>
                <a:schemeClr val="lt2"/>
              </a:solidFill>
              <a:latin typeface="Roboto Mono"/>
              <a:ea typeface="Roboto Mono"/>
              <a:cs typeface="Roboto Mono"/>
              <a:sym typeface="Roboto Mono"/>
            </a:endParaRPr>
          </a:p>
          <a:p>
            <a:pPr marL="0" lvl="0" indent="0" algn="l" rtl="0">
              <a:lnSpc>
                <a:spcPct val="115000"/>
              </a:lnSpc>
              <a:spcBef>
                <a:spcPts val="0"/>
              </a:spcBef>
              <a:spcAft>
                <a:spcPts val="0"/>
              </a:spcAft>
              <a:buNone/>
            </a:pPr>
            <a:r>
              <a:rPr lang="es" sz="1300">
                <a:solidFill>
                  <a:schemeClr val="lt2"/>
                </a:solidFill>
                <a:latin typeface="Roboto Mono"/>
                <a:ea typeface="Roboto Mono"/>
                <a:cs typeface="Roboto Mono"/>
                <a:sym typeface="Roboto Mono"/>
              </a:rPr>
              <a:t>EC2 became to be too big, </a:t>
            </a:r>
            <a:r>
              <a:rPr lang="es" sz="1300" b="1">
                <a:solidFill>
                  <a:schemeClr val="dk1"/>
                </a:solidFill>
                <a:latin typeface="Roboto Mono"/>
                <a:ea typeface="Roboto Mono"/>
                <a:cs typeface="Roboto Mono"/>
                <a:sym typeface="Roboto Mono"/>
              </a:rPr>
              <a:t>too many</a:t>
            </a:r>
            <a:r>
              <a:rPr lang="es" sz="1300">
                <a:solidFill>
                  <a:schemeClr val="lt2"/>
                </a:solidFill>
                <a:latin typeface="Roboto Mono"/>
                <a:ea typeface="Roboto Mono"/>
                <a:cs typeface="Roboto Mono"/>
                <a:sym typeface="Roboto Mono"/>
              </a:rPr>
              <a:t> settings, too many configuration options, too many features… Just try to learn how EC2 auto-scaling work from 0 knowledge (It took me 1 week).</a:t>
            </a:r>
            <a:endParaRPr sz="1300">
              <a:solidFill>
                <a:schemeClr val="lt2"/>
              </a:solidFill>
              <a:latin typeface="Roboto Mono"/>
              <a:ea typeface="Roboto Mono"/>
              <a:cs typeface="Roboto Mono"/>
              <a:sym typeface="Roboto Mono"/>
            </a:endParaRPr>
          </a:p>
          <a:p>
            <a:pPr marL="0" lvl="0" indent="0" algn="l" rtl="0">
              <a:lnSpc>
                <a:spcPct val="115000"/>
              </a:lnSpc>
              <a:spcBef>
                <a:spcPts val="0"/>
              </a:spcBef>
              <a:spcAft>
                <a:spcPts val="0"/>
              </a:spcAft>
              <a:buNone/>
            </a:pPr>
            <a:r>
              <a:t/>
            </a:r>
            <a:endParaRPr sz="1300">
              <a:solidFill>
                <a:schemeClr val="lt2"/>
              </a:solidFill>
              <a:latin typeface="Roboto Mono"/>
              <a:ea typeface="Roboto Mono"/>
              <a:cs typeface="Roboto Mono"/>
              <a:sym typeface="Roboto Mono"/>
            </a:endParaRPr>
          </a:p>
          <a:p>
            <a:pPr marL="0" lvl="0" indent="0" algn="l" rtl="0">
              <a:lnSpc>
                <a:spcPct val="115000"/>
              </a:lnSpc>
              <a:spcBef>
                <a:spcPts val="0"/>
              </a:spcBef>
              <a:spcAft>
                <a:spcPts val="0"/>
              </a:spcAft>
              <a:buNone/>
            </a:pPr>
            <a:r>
              <a:rPr lang="es" sz="1300">
                <a:solidFill>
                  <a:schemeClr val="lt2"/>
                </a:solidFill>
                <a:latin typeface="Roboto Mono"/>
                <a:ea typeface="Roboto Mono"/>
                <a:cs typeface="Roboto Mono"/>
                <a:sym typeface="Roboto Mono"/>
              </a:rPr>
              <a:t>Because EC2 is too complicated, instead of making it simpler*… AWS released </a:t>
            </a:r>
            <a:r>
              <a:rPr lang="es" sz="1300" b="1">
                <a:solidFill>
                  <a:schemeClr val="dk1"/>
                </a:solidFill>
                <a:latin typeface="Roboto Mono"/>
                <a:ea typeface="Roboto Mono"/>
                <a:cs typeface="Roboto Mono"/>
                <a:sym typeface="Roboto Mono"/>
              </a:rPr>
              <a:t>Lightsail</a:t>
            </a:r>
            <a:r>
              <a:rPr lang="es" sz="1300">
                <a:solidFill>
                  <a:schemeClr val="lt2"/>
                </a:solidFill>
                <a:latin typeface="Roboto Mono"/>
                <a:ea typeface="Roboto Mono"/>
                <a:cs typeface="Roboto Mono"/>
                <a:sym typeface="Roboto Mono"/>
              </a:rPr>
              <a:t> (It’s like EC2 + ECS + Route53 + S3 + RDS with minimal features of each service).</a:t>
            </a:r>
            <a:endParaRPr sz="1300">
              <a:solidFill>
                <a:schemeClr val="lt2"/>
              </a:solidFill>
              <a:latin typeface="Roboto Mono"/>
              <a:ea typeface="Roboto Mono"/>
              <a:cs typeface="Roboto Mono"/>
              <a:sym typeface="Roboto Mono"/>
            </a:endParaRPr>
          </a:p>
          <a:p>
            <a:pPr marL="0" lvl="0" indent="0" algn="l" rtl="0">
              <a:lnSpc>
                <a:spcPct val="115000"/>
              </a:lnSpc>
              <a:spcBef>
                <a:spcPts val="0"/>
              </a:spcBef>
              <a:spcAft>
                <a:spcPts val="0"/>
              </a:spcAft>
              <a:buNone/>
            </a:pPr>
            <a:r>
              <a:t/>
            </a:r>
            <a:endParaRPr sz="1300">
              <a:solidFill>
                <a:schemeClr val="lt2"/>
              </a:solidFill>
              <a:latin typeface="Roboto Mono"/>
              <a:ea typeface="Roboto Mono"/>
              <a:cs typeface="Roboto Mono"/>
              <a:sym typeface="Roboto Mono"/>
            </a:endParaRPr>
          </a:p>
          <a:p>
            <a:pPr marL="0" lvl="0" indent="0" algn="l" rtl="0">
              <a:lnSpc>
                <a:spcPct val="115000"/>
              </a:lnSpc>
              <a:spcBef>
                <a:spcPts val="0"/>
              </a:spcBef>
              <a:spcAft>
                <a:spcPts val="0"/>
              </a:spcAft>
              <a:buClr>
                <a:schemeClr val="dk1"/>
              </a:buClr>
              <a:buSzPts val="1100"/>
              <a:buFont typeface="Arial"/>
              <a:buNone/>
            </a:pPr>
            <a:r>
              <a:rPr lang="es" sz="1300">
                <a:solidFill>
                  <a:schemeClr val="lt2"/>
                </a:solidFill>
                <a:latin typeface="Roboto Mono"/>
                <a:ea typeface="Roboto Mono"/>
                <a:cs typeface="Roboto Mono"/>
                <a:sym typeface="Roboto Mono"/>
              </a:rPr>
              <a:t>*Actually, they try to make it easier to understand, but I guess it’s a work in progress yet</a:t>
            </a:r>
            <a:endParaRPr sz="1300">
              <a:solidFill>
                <a:schemeClr val="lt2"/>
              </a:solidFill>
              <a:latin typeface="Roboto Mono"/>
              <a:ea typeface="Roboto Mono"/>
              <a:cs typeface="Roboto Mono"/>
              <a:sym typeface="Roboto Mono"/>
            </a:endParaRPr>
          </a:p>
        </p:txBody>
      </p:sp>
      <p:sp>
        <p:nvSpPr>
          <p:cNvPr id="39" name="Google Shape;39;p7"/>
          <p:cNvSpPr txBox="1"/>
          <p:nvPr/>
        </p:nvSpPr>
        <p:spPr>
          <a:xfrm>
            <a:off x="1292100" y="4820400"/>
            <a:ext cx="6559800" cy="3231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None/>
            </a:pPr>
            <a:r>
              <a:rPr lang="es" sz="900">
                <a:solidFill>
                  <a:schemeClr val="dk1"/>
                </a:solidFill>
                <a:latin typeface="Roboto Mono Medium"/>
                <a:ea typeface="Roboto Mono Medium"/>
                <a:cs typeface="Roboto Mono Medium"/>
                <a:sym typeface="Roboto Mono Medium"/>
              </a:rPr>
              <a:t>https://cloud.hacktricks.xyz/pentesting-cloud/aws-pentesting/aws-services/aws-lightsail-enum</a:t>
            </a:r>
            <a:endParaRPr sz="900">
              <a:solidFill>
                <a:schemeClr val="dk1"/>
              </a:solidFill>
              <a:latin typeface="Roboto Mono Medium"/>
              <a:ea typeface="Roboto Mono Medium"/>
              <a:cs typeface="Roboto Mono Medium"/>
              <a:sym typeface="Roboto Mono Medium"/>
            </a:endParaRPr>
          </a:p>
        </p:txBody>
      </p:sp>
      <p:sp xmlns:a="http://schemas.openxmlformats.org/drawingml/2006/main" xmlns:p="http://schemas.openxmlformats.org/presentationml/2006/main">
        <p:nvSpPr>
          <p:cNvPr id="40" name="Rectangle">
            <a:extLst>
              <a:ext uri="{FF2B5EF4-FFF2-40B4-BE49-F238E27FC236}">
                <a16:creationId xmlns:a16="http://schemas.microsoft.com/office/drawing/2014/main" id="{A0C957D4-E4F1-4D51-EC0C-C161461E948E}"/>
              </a:ext>
            </a:extLst>
          </p:cNvPr>
          <p:cNvSpPr/>
          <p:nvPr/>
        </p:nvSpPr>
        <p:spPr>
          <a:xfrm rot="0">
            <a:off x="2066925" y="2276475"/>
            <a:ext cx="6324600" cy="571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en-US" sz="2900" b="1" dirty="0">
                <a:solidFill>
                  <a:srgbClr val="f01316">
                    <a:alpha val="40000"/>
                  </a:srgbClr>
                </a:solidFill>
              </a:rPr>
              <a:t>https://t.me/CyberFreeCourses</a:t>
            </a:r>
            <a:endParaRPr lang="en-US"/>
          </a:p>
        </p:txBody>
      </p:sp>
    </p:spTree>
  </p:cSld>
  <p:clrMapOvr>
    <a:masterClrMapping/>
  </p:clrMapOvr>
</p:sld>
</file>

<file path=ppt/slides/slide3.xml><?xml version="1.0" encoding="utf-8"?>
<p:sld xmlns:a16="http://schemas.microsoft.com/office/drawing/2014/mai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 name="Shape 43"/>
        <p:cNvGrpSpPr/>
        <p:nvPr/>
      </p:nvGrpSpPr>
      <p:grpSpPr>
        <a:xfrm>
          <a:off x="0" y="0"/>
          <a:ext cx="0" cy="0"/>
          <a:chOff x="0" y="0"/>
          <a:chExt cx="0" cy="0"/>
        </a:xfrm>
      </p:grpSpPr>
      <p:sp>
        <p:nvSpPr>
          <p:cNvPr id="44" name="Google Shape;44;p8"/>
          <p:cNvSpPr txBox="1"/>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marR="0" lvl="0" indent="0" algn="l" rtl="0">
              <a:lnSpc>
                <a:spcPct val="100000"/>
              </a:lnSpc>
              <a:spcBef>
                <a:spcPts val="0"/>
              </a:spcBef>
              <a:spcAft>
                <a:spcPts val="0"/>
              </a:spcAft>
              <a:buNone/>
            </a:pPr>
            <a:r>
              <a:rPr lang="es">
                <a:latin typeface="Raleway ExtraBold"/>
                <a:ea typeface="Raleway ExtraBold"/>
                <a:cs typeface="Raleway ExtraBold"/>
                <a:sym typeface="Raleway ExtraBold"/>
              </a:rPr>
              <a:t>Offered Instances</a:t>
            </a:r>
            <a:endParaRPr>
              <a:latin typeface="Raleway ExtraBold"/>
              <a:ea typeface="Raleway ExtraBold"/>
              <a:cs typeface="Raleway ExtraBold"/>
              <a:sym typeface="Raleway ExtraBold"/>
            </a:endParaRPr>
          </a:p>
        </p:txBody>
      </p:sp>
      <p:sp>
        <p:nvSpPr>
          <p:cNvPr id="45" name="Google Shape;45;p8"/>
          <p:cNvSpPr txBox="1"/>
          <p:nvPr/>
        </p:nvSpPr>
        <p:spPr>
          <a:xfrm>
            <a:off x="475800" y="1099250"/>
            <a:ext cx="3625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t/>
            </a:r>
            <a:endParaRPr/>
          </a:p>
        </p:txBody>
      </p:sp>
      <p:sp>
        <p:nvSpPr>
          <p:cNvPr id="46" name="Google Shape;46;p8"/>
          <p:cNvSpPr txBox="1"/>
          <p:nvPr/>
        </p:nvSpPr>
        <p:spPr>
          <a:xfrm>
            <a:off x="344550" y="1041825"/>
            <a:ext cx="8170500" cy="384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sz="1300">
                <a:solidFill>
                  <a:schemeClr val="lt2"/>
                </a:solidFill>
                <a:latin typeface="Roboto Mono"/>
                <a:ea typeface="Roboto Mono"/>
                <a:cs typeface="Roboto Mono"/>
                <a:sym typeface="Roboto Mono"/>
              </a:rPr>
              <a:t>If you see a </a:t>
            </a:r>
            <a:r>
              <a:rPr lang="es" sz="1300">
                <a:solidFill>
                  <a:schemeClr val="lt2"/>
                </a:solidFill>
                <a:latin typeface="Roboto Mono"/>
                <a:ea typeface="Roboto Mono"/>
                <a:cs typeface="Roboto Mono"/>
                <a:sym typeface="Roboto Mono"/>
              </a:rPr>
              <a:t>WordPress</a:t>
            </a:r>
            <a:r>
              <a:rPr lang="es" sz="1300">
                <a:solidFill>
                  <a:schemeClr val="lt2"/>
                </a:solidFill>
                <a:latin typeface="Roboto Mono"/>
                <a:ea typeface="Roboto Mono"/>
                <a:cs typeface="Roboto Mono"/>
                <a:sym typeface="Roboto Mono"/>
              </a:rPr>
              <a:t> in an AWS IP, it’s highly probable running in Lightsail.</a:t>
            </a:r>
            <a:endParaRPr sz="1300">
              <a:solidFill>
                <a:schemeClr val="lt2"/>
              </a:solidFill>
              <a:latin typeface="Roboto Mono"/>
              <a:ea typeface="Roboto Mono"/>
              <a:cs typeface="Roboto Mono"/>
              <a:sym typeface="Roboto Mono"/>
            </a:endParaRPr>
          </a:p>
        </p:txBody>
      </p:sp>
      <p:pic>
        <p:nvPicPr>
          <p:cNvPr id="47" name="Google Shape;47;p8"/>
          <p:cNvPicPr preferRelativeResize="0"/>
          <p:nvPr/>
        </p:nvPicPr>
        <p:blipFill>
          <a:blip r:embed="rId3">
            <a:alphaModFix/>
          </a:blip>
          <a:stretch>
            <a:fillRect/>
          </a:stretch>
        </p:blipFill>
        <p:spPr>
          <a:xfrm>
            <a:off x="152400" y="1651850"/>
            <a:ext cx="4516400" cy="2474100"/>
          </a:xfrm>
          <a:prstGeom prst="rect">
            <a:avLst/>
          </a:prstGeom>
          <a:noFill/>
          <a:ln>
            <a:noFill/>
          </a:ln>
        </p:spPr>
      </p:pic>
      <p:pic>
        <p:nvPicPr>
          <p:cNvPr id="48" name="Google Shape;48;p8"/>
          <p:cNvPicPr preferRelativeResize="0"/>
          <p:nvPr/>
        </p:nvPicPr>
        <p:blipFill>
          <a:blip r:embed="rId4">
            <a:alphaModFix/>
          </a:blip>
          <a:stretch>
            <a:fillRect/>
          </a:stretch>
        </p:blipFill>
        <p:spPr>
          <a:xfrm>
            <a:off x="4823474" y="1728050"/>
            <a:ext cx="3814625" cy="1206825"/>
          </a:xfrm>
          <a:prstGeom prst="rect">
            <a:avLst/>
          </a:prstGeom>
          <a:noFill/>
          <a:ln>
            <a:noFill/>
          </a:ln>
        </p:spPr>
      </p:pic>
      <p:pic>
        <p:nvPicPr>
          <p:cNvPr id="49" name="Google Shape;49;p8"/>
          <p:cNvPicPr preferRelativeResize="0"/>
          <p:nvPr/>
        </p:nvPicPr>
        <p:blipFill>
          <a:blip r:embed="rId5">
            <a:alphaModFix/>
          </a:blip>
          <a:stretch>
            <a:fillRect/>
          </a:stretch>
        </p:blipFill>
        <p:spPr>
          <a:xfrm>
            <a:off x="4742246" y="3935646"/>
            <a:ext cx="3614210" cy="712750"/>
          </a:xfrm>
          <a:prstGeom prst="rect">
            <a:avLst/>
          </a:prstGeom>
          <a:noFill/>
          <a:ln>
            <a:noFill/>
          </a:ln>
        </p:spPr>
      </p:pic>
      <p:pic>
        <p:nvPicPr>
          <p:cNvPr id="50" name="Google Shape;50;p8"/>
          <p:cNvPicPr preferRelativeResize="0"/>
          <p:nvPr/>
        </p:nvPicPr>
        <p:blipFill>
          <a:blip r:embed="rId6">
            <a:alphaModFix/>
          </a:blip>
          <a:stretch>
            <a:fillRect/>
          </a:stretch>
        </p:blipFill>
        <p:spPr>
          <a:xfrm>
            <a:off x="2967875" y="3954838"/>
            <a:ext cx="1700925" cy="674371"/>
          </a:xfrm>
          <a:prstGeom prst="rect">
            <a:avLst/>
          </a:prstGeom>
          <a:noFill/>
          <a:ln>
            <a:noFill/>
          </a:ln>
        </p:spPr>
      </p:pic>
      <p:sp>
        <p:nvSpPr>
          <p:cNvPr id="51" name="Google Shape;51;p8"/>
          <p:cNvSpPr txBox="1"/>
          <p:nvPr/>
        </p:nvSpPr>
        <p:spPr>
          <a:xfrm>
            <a:off x="1292100" y="4820400"/>
            <a:ext cx="6559800" cy="3231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None/>
            </a:pPr>
            <a:r>
              <a:rPr lang="es" sz="900">
                <a:solidFill>
                  <a:schemeClr val="dk1"/>
                </a:solidFill>
                <a:latin typeface="Roboto Mono Medium"/>
                <a:ea typeface="Roboto Mono Medium"/>
                <a:cs typeface="Roboto Mono Medium"/>
                <a:sym typeface="Roboto Mono Medium"/>
              </a:rPr>
              <a:t>https://cloud.hacktricks.xyz/pentesting-cloud/aws-pentesting/aws-services/aws-lightsail-enum</a:t>
            </a:r>
            <a:endParaRPr sz="900">
              <a:solidFill>
                <a:schemeClr val="dk1"/>
              </a:solidFill>
              <a:latin typeface="Roboto Mono Medium"/>
              <a:ea typeface="Roboto Mono Medium"/>
              <a:cs typeface="Roboto Mono Medium"/>
              <a:sym typeface="Roboto Mono Medium"/>
            </a:endParaRPr>
          </a:p>
        </p:txBody>
      </p:sp>
      <p:sp xmlns:a="http://schemas.openxmlformats.org/drawingml/2006/main" xmlns:p="http://schemas.openxmlformats.org/presentationml/2006/main">
        <p:nvSpPr>
          <p:cNvPr id="52" name="Rectangle">
            <a:extLst>
              <a:ext uri="{FF2B5EF4-FFF2-40B4-BE49-F238E27FC236}">
                <a16:creationId xmlns:a16="http://schemas.microsoft.com/office/drawing/2014/main" id="{A0C957D4-E4F1-4D51-EC0C-C161461E948E}"/>
              </a:ext>
            </a:extLst>
          </p:cNvPr>
          <p:cNvSpPr/>
          <p:nvPr/>
        </p:nvSpPr>
        <p:spPr>
          <a:xfrm rot="0">
            <a:off x="2066925" y="2276475"/>
            <a:ext cx="6324600" cy="571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en-US" sz="2900" b="1" dirty="0">
                <a:solidFill>
                  <a:srgbClr val="f01316">
                    <a:alpha val="40000"/>
                  </a:srgbClr>
                </a:solidFill>
              </a:rPr>
              <a:t>https://t.me/CyberFreeCourses</a:t>
            </a:r>
            <a:endParaRPr lang="en-US"/>
          </a:p>
        </p:txBody>
      </p:sp>
    </p:spTree>
  </p:cSld>
  <p:clrMapOvr>
    <a:masterClrMapping/>
  </p:clrMapOvr>
</p:sld>
</file>

<file path=ppt/slides/slide4.xml><?xml version="1.0" encoding="utf-8"?>
<p:sld xmlns:a16="http://schemas.microsoft.com/office/drawing/2014/mai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9"/>
          <p:cNvSpPr txBox="1"/>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marR="0" lvl="0" indent="0" algn="l" rtl="0">
              <a:lnSpc>
                <a:spcPct val="100000"/>
              </a:lnSpc>
              <a:spcBef>
                <a:spcPts val="0"/>
              </a:spcBef>
              <a:spcAft>
                <a:spcPts val="0"/>
              </a:spcAft>
              <a:buNone/>
            </a:pPr>
            <a:r>
              <a:rPr lang="es">
                <a:latin typeface="Raleway ExtraBold"/>
                <a:ea typeface="Raleway ExtraBold"/>
                <a:cs typeface="Raleway ExtraBold"/>
                <a:sym typeface="Raleway ExtraBold"/>
              </a:rPr>
              <a:t>Metadata</a:t>
            </a:r>
            <a:endParaRPr>
              <a:latin typeface="Raleway ExtraBold"/>
              <a:ea typeface="Raleway ExtraBold"/>
              <a:cs typeface="Raleway ExtraBold"/>
              <a:sym typeface="Raleway ExtraBold"/>
            </a:endParaRPr>
          </a:p>
        </p:txBody>
      </p:sp>
      <p:sp>
        <p:nvSpPr>
          <p:cNvPr id="57" name="Google Shape;57;p9"/>
          <p:cNvSpPr txBox="1"/>
          <p:nvPr/>
        </p:nvSpPr>
        <p:spPr>
          <a:xfrm>
            <a:off x="475800" y="1099250"/>
            <a:ext cx="3625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t/>
            </a:r>
            <a:endParaRPr/>
          </a:p>
        </p:txBody>
      </p:sp>
      <p:sp>
        <p:nvSpPr>
          <p:cNvPr id="58" name="Google Shape;58;p9"/>
          <p:cNvSpPr txBox="1"/>
          <p:nvPr/>
        </p:nvSpPr>
        <p:spPr>
          <a:xfrm>
            <a:off x="344550" y="1041825"/>
            <a:ext cx="8170500" cy="1477500"/>
          </a:xfrm>
          <a:prstGeom prst="rect">
            <a:avLst/>
          </a:prstGeom>
          <a:noFill/>
          <a:ln>
            <a:noFill/>
          </a:ln>
        </p:spPr>
        <p:txBody>
          <a:bodyPr spcFirstLastPara="1" wrap="square" lIns="91425" tIns="91425" rIns="91425" bIns="91425" anchor="t" anchorCtr="0">
            <a:spAutoFit/>
          </a:bodyPr>
          <a:lstStyle/>
          <a:p>
            <a:pPr marL="457200" lvl="0" indent="-323850" algn="l" rtl="0">
              <a:lnSpc>
                <a:spcPct val="115000"/>
              </a:lnSpc>
              <a:spcBef>
                <a:spcPts val="0"/>
              </a:spcBef>
              <a:spcAft>
                <a:spcPts val="0"/>
              </a:spcAft>
              <a:buClr>
                <a:schemeClr val="lt2"/>
              </a:buClr>
              <a:buSzPts val="1500"/>
              <a:buFont typeface="Roboto Mono"/>
              <a:buChar char="●"/>
            </a:pPr>
            <a:r>
              <a:rPr lang="es" sz="1500">
                <a:solidFill>
                  <a:schemeClr val="lt2"/>
                </a:solidFill>
                <a:latin typeface="Roboto Mono"/>
                <a:ea typeface="Roboto Mono"/>
                <a:cs typeface="Roboto Mono"/>
                <a:sym typeface="Roboto Mono"/>
              </a:rPr>
              <a:t>Lightsail </a:t>
            </a:r>
            <a:r>
              <a:rPr lang="es" sz="1500" b="1">
                <a:solidFill>
                  <a:schemeClr val="dk1"/>
                </a:solidFill>
                <a:latin typeface="Roboto Mono"/>
                <a:ea typeface="Roboto Mono"/>
                <a:cs typeface="Roboto Mono"/>
                <a:sym typeface="Roboto Mono"/>
              </a:rPr>
              <a:t>doesn’t support IAM roles</a:t>
            </a:r>
            <a:r>
              <a:rPr lang="es" sz="1500">
                <a:solidFill>
                  <a:schemeClr val="lt2"/>
                </a:solidFill>
                <a:latin typeface="Roboto Mono"/>
                <a:ea typeface="Roboto Mono"/>
                <a:cs typeface="Roboto Mono"/>
                <a:sym typeface="Roboto Mono"/>
              </a:rPr>
              <a:t> or Instance Profiles. However, an IAM role is accessible from the metadata endpoint.</a:t>
            </a:r>
            <a:endParaRPr sz="1500">
              <a:solidFill>
                <a:schemeClr val="lt2"/>
              </a:solidFill>
              <a:latin typeface="Roboto Mono"/>
              <a:ea typeface="Roboto Mono"/>
              <a:cs typeface="Roboto Mono"/>
              <a:sym typeface="Roboto Mono"/>
            </a:endParaRPr>
          </a:p>
          <a:p>
            <a:pPr marL="457200" lvl="0" indent="-323850" algn="l" rtl="0">
              <a:lnSpc>
                <a:spcPct val="115000"/>
              </a:lnSpc>
              <a:spcBef>
                <a:spcPts val="0"/>
              </a:spcBef>
              <a:spcAft>
                <a:spcPts val="0"/>
              </a:spcAft>
              <a:buClr>
                <a:schemeClr val="lt2"/>
              </a:buClr>
              <a:buSzPts val="1500"/>
              <a:buFont typeface="Roboto Mono"/>
              <a:buChar char="●"/>
            </a:pPr>
            <a:r>
              <a:rPr lang="es" sz="1500">
                <a:solidFill>
                  <a:schemeClr val="lt2"/>
                </a:solidFill>
                <a:latin typeface="Roboto Mono"/>
                <a:ea typeface="Roboto Mono"/>
                <a:cs typeface="Roboto Mono"/>
                <a:sym typeface="Roboto Mono"/>
              </a:rPr>
              <a:t>Lightsail machines also doesn’t run in your account, but in an </a:t>
            </a:r>
            <a:r>
              <a:rPr lang="es" sz="1500">
                <a:solidFill>
                  <a:schemeClr val="dk1"/>
                </a:solidFill>
                <a:latin typeface="Roboto Mono"/>
                <a:ea typeface="Roboto Mono"/>
                <a:cs typeface="Roboto Mono"/>
                <a:sym typeface="Roboto Mono"/>
              </a:rPr>
              <a:t>account that belongs to AWS</a:t>
            </a:r>
            <a:r>
              <a:rPr lang="es" sz="1500">
                <a:solidFill>
                  <a:schemeClr val="lt2"/>
                </a:solidFill>
                <a:latin typeface="Roboto Mono"/>
                <a:ea typeface="Roboto Mono"/>
                <a:cs typeface="Roboto Mono"/>
                <a:sym typeface="Roboto Mono"/>
              </a:rPr>
              <a:t>, so</a:t>
            </a:r>
            <a:endParaRPr sz="1500">
              <a:solidFill>
                <a:schemeClr val="lt2"/>
              </a:solidFill>
              <a:latin typeface="Roboto Mono"/>
              <a:ea typeface="Roboto Mono"/>
              <a:cs typeface="Roboto Mono"/>
              <a:sym typeface="Roboto Mono"/>
            </a:endParaRPr>
          </a:p>
          <a:p>
            <a:pPr marL="457200" lvl="0" indent="-323850" algn="l" rtl="0">
              <a:lnSpc>
                <a:spcPct val="115000"/>
              </a:lnSpc>
              <a:spcBef>
                <a:spcPts val="0"/>
              </a:spcBef>
              <a:spcAft>
                <a:spcPts val="0"/>
              </a:spcAft>
              <a:buClr>
                <a:schemeClr val="lt2"/>
              </a:buClr>
              <a:buSzPts val="1500"/>
              <a:buFont typeface="Roboto Mono"/>
              <a:buChar char="●"/>
            </a:pPr>
            <a:r>
              <a:rPr lang="es" sz="1500">
                <a:solidFill>
                  <a:schemeClr val="lt2"/>
                </a:solidFill>
                <a:latin typeface="Roboto Mono"/>
                <a:ea typeface="Roboto Mono"/>
                <a:cs typeface="Roboto Mono"/>
                <a:sym typeface="Roboto Mono"/>
              </a:rPr>
              <a:t>Lightsail IAM role actually belongs to an AWS account.</a:t>
            </a:r>
            <a:endParaRPr sz="1500">
              <a:solidFill>
                <a:schemeClr val="lt2"/>
              </a:solidFill>
              <a:latin typeface="Roboto Mono"/>
              <a:ea typeface="Roboto Mono"/>
              <a:cs typeface="Roboto Mono"/>
              <a:sym typeface="Roboto Mono"/>
            </a:endParaRPr>
          </a:p>
        </p:txBody>
      </p:sp>
      <p:sp>
        <p:nvSpPr>
          <p:cNvPr id="59" name="Google Shape;59;p9"/>
          <p:cNvSpPr txBox="1"/>
          <p:nvPr/>
        </p:nvSpPr>
        <p:spPr>
          <a:xfrm>
            <a:off x="1292100" y="4820400"/>
            <a:ext cx="6559800" cy="3231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None/>
            </a:pPr>
            <a:r>
              <a:rPr lang="es" sz="900">
                <a:solidFill>
                  <a:schemeClr val="dk1"/>
                </a:solidFill>
                <a:latin typeface="Roboto Mono Medium"/>
                <a:ea typeface="Roboto Mono Medium"/>
                <a:cs typeface="Roboto Mono Medium"/>
                <a:sym typeface="Roboto Mono Medium"/>
              </a:rPr>
              <a:t>https://cloud.hacktricks.xyz/pentesting-cloud/aws-pentesting/aws-services/aws-lightsail-enum</a:t>
            </a:r>
            <a:endParaRPr sz="900">
              <a:solidFill>
                <a:schemeClr val="dk1"/>
              </a:solidFill>
              <a:latin typeface="Roboto Mono Medium"/>
              <a:ea typeface="Roboto Mono Medium"/>
              <a:cs typeface="Roboto Mono Medium"/>
              <a:sym typeface="Roboto Mono Medium"/>
            </a:endParaRPr>
          </a:p>
        </p:txBody>
      </p:sp>
      <p:sp xmlns:a="http://schemas.openxmlformats.org/drawingml/2006/main" xmlns:p="http://schemas.openxmlformats.org/presentationml/2006/main">
        <p:nvSpPr>
          <p:cNvPr id="60" name="Rectangle">
            <a:extLst>
              <a:ext uri="{FF2B5EF4-FFF2-40B4-BE49-F238E27FC236}">
                <a16:creationId xmlns:a16="http://schemas.microsoft.com/office/drawing/2014/main" id="{A0C957D4-E4F1-4D51-EC0C-C161461E948E}"/>
              </a:ext>
            </a:extLst>
          </p:cNvPr>
          <p:cNvSpPr/>
          <p:nvPr/>
        </p:nvSpPr>
        <p:spPr>
          <a:xfrm rot="0">
            <a:off x="2066925" y="2276475"/>
            <a:ext cx="6324600" cy="571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en-US" sz="2900" b="1" dirty="0">
                <a:solidFill>
                  <a:srgbClr val="f01316">
                    <a:alpha val="40000"/>
                  </a:srgbClr>
                </a:solidFill>
              </a:rPr>
              <a:t>https://t.me/CyberFreeCourses</a:t>
            </a:r>
            <a:endParaRPr lang="en-US"/>
          </a:p>
        </p:txBody>
      </p:sp>
    </p:spTree>
  </p:cSld>
  <p:clrMapOvr>
    <a:masterClrMapping/>
  </p:clrMapOvr>
</p:sld>
</file>

<file path=ppt/slides/slide5.xml><?xml version="1.0" encoding="utf-8"?>
<p:sld xmlns:a16="http://schemas.microsoft.com/office/drawing/2014/mai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0"/>
          <p:cNvSpPr txBox="1"/>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marR="0" lvl="0" indent="0" algn="l" rtl="0">
              <a:lnSpc>
                <a:spcPct val="100000"/>
              </a:lnSpc>
              <a:spcBef>
                <a:spcPts val="0"/>
              </a:spcBef>
              <a:spcAft>
                <a:spcPts val="0"/>
              </a:spcAft>
              <a:buNone/>
            </a:pPr>
            <a:r>
              <a:rPr lang="es">
                <a:latin typeface="Raleway ExtraBold"/>
                <a:ea typeface="Raleway ExtraBold"/>
                <a:cs typeface="Raleway ExtraBold"/>
                <a:sym typeface="Raleway ExtraBold"/>
              </a:rPr>
              <a:t>Manual Enumeration</a:t>
            </a:r>
            <a:endParaRPr>
              <a:latin typeface="Raleway ExtraBold"/>
              <a:ea typeface="Raleway ExtraBold"/>
              <a:cs typeface="Raleway ExtraBold"/>
              <a:sym typeface="Raleway ExtraBold"/>
            </a:endParaRPr>
          </a:p>
        </p:txBody>
      </p:sp>
      <p:sp>
        <p:nvSpPr>
          <p:cNvPr id="65" name="Google Shape;65;p10"/>
          <p:cNvSpPr txBox="1"/>
          <p:nvPr/>
        </p:nvSpPr>
        <p:spPr>
          <a:xfrm>
            <a:off x="475800" y="1099250"/>
            <a:ext cx="3625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t/>
            </a:r>
            <a:endParaRPr/>
          </a:p>
        </p:txBody>
      </p:sp>
      <p:sp>
        <p:nvSpPr>
          <p:cNvPr id="66" name="Google Shape;66;p10"/>
          <p:cNvSpPr txBox="1"/>
          <p:nvPr/>
        </p:nvSpPr>
        <p:spPr>
          <a:xfrm>
            <a:off x="344550" y="1041825"/>
            <a:ext cx="8170500" cy="363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s">
                <a:solidFill>
                  <a:schemeClr val="accent2"/>
                </a:solidFill>
                <a:latin typeface="Courier New"/>
                <a:ea typeface="Courier New"/>
                <a:cs typeface="Courier New"/>
                <a:sym typeface="Courier New"/>
              </a:rPr>
              <a:t># Instances</a:t>
            </a:r>
            <a:endParaRPr>
              <a:solidFill>
                <a:schemeClr val="accent2"/>
              </a:solidFill>
              <a:latin typeface="Courier New"/>
              <a:ea typeface="Courier New"/>
              <a:cs typeface="Courier New"/>
              <a:sym typeface="Courier New"/>
            </a:endParaRPr>
          </a:p>
          <a:p>
            <a:pPr marL="0" lvl="0" indent="0" algn="l" rtl="0">
              <a:spcBef>
                <a:spcPts val="0"/>
              </a:spcBef>
              <a:spcAft>
                <a:spcPts val="0"/>
              </a:spcAft>
              <a:buClr>
                <a:schemeClr val="dk1"/>
              </a:buClr>
              <a:buSzPts val="1100"/>
              <a:buFont typeface="Arial"/>
              <a:buNone/>
            </a:pPr>
            <a:r>
              <a:rPr lang="es">
                <a:solidFill>
                  <a:schemeClr val="accent2"/>
                </a:solidFill>
                <a:latin typeface="Courier New"/>
                <a:ea typeface="Courier New"/>
                <a:cs typeface="Courier New"/>
                <a:sym typeface="Courier New"/>
              </a:rPr>
              <a:t>aws lightsail get-instances #Get all</a:t>
            </a:r>
            <a:endParaRPr>
              <a:solidFill>
                <a:schemeClr val="accent2"/>
              </a:solidFill>
              <a:latin typeface="Courier New"/>
              <a:ea typeface="Courier New"/>
              <a:cs typeface="Courier New"/>
              <a:sym typeface="Courier New"/>
            </a:endParaRPr>
          </a:p>
          <a:p>
            <a:pPr marL="0" lvl="0" indent="0" algn="l" rtl="0">
              <a:spcBef>
                <a:spcPts val="0"/>
              </a:spcBef>
              <a:spcAft>
                <a:spcPts val="0"/>
              </a:spcAft>
              <a:buClr>
                <a:schemeClr val="dk1"/>
              </a:buClr>
              <a:buSzPts val="1100"/>
              <a:buFont typeface="Arial"/>
              <a:buNone/>
            </a:pPr>
            <a:r>
              <a:rPr lang="es">
                <a:solidFill>
                  <a:schemeClr val="accent2"/>
                </a:solidFill>
                <a:latin typeface="Courier New"/>
                <a:ea typeface="Courier New"/>
                <a:cs typeface="Courier New"/>
                <a:sym typeface="Courier New"/>
              </a:rPr>
              <a:t>aws lightsail get-instance-port-states --instance-name &lt;instance_name&gt; #Get open ports</a:t>
            </a:r>
            <a:endParaRPr>
              <a:solidFill>
                <a:schemeClr val="accent2"/>
              </a:solidFill>
              <a:latin typeface="Courier New"/>
              <a:ea typeface="Courier New"/>
              <a:cs typeface="Courier New"/>
              <a:sym typeface="Courier New"/>
            </a:endParaRPr>
          </a:p>
          <a:p>
            <a:pPr marL="0" lvl="0" indent="0" algn="l" rtl="0">
              <a:spcBef>
                <a:spcPts val="0"/>
              </a:spcBef>
              <a:spcAft>
                <a:spcPts val="0"/>
              </a:spcAft>
              <a:buClr>
                <a:schemeClr val="dk1"/>
              </a:buClr>
              <a:buSzPts val="1100"/>
              <a:buFont typeface="Arial"/>
              <a:buNone/>
            </a:pPr>
            <a:r>
              <a:rPr lang="es">
                <a:solidFill>
                  <a:schemeClr val="accent2"/>
                </a:solidFill>
                <a:latin typeface="Courier New"/>
                <a:ea typeface="Courier New"/>
                <a:cs typeface="Courier New"/>
                <a:sym typeface="Courier New"/>
              </a:rPr>
              <a:t># Databases</a:t>
            </a:r>
            <a:endParaRPr>
              <a:solidFill>
                <a:schemeClr val="accent2"/>
              </a:solidFill>
              <a:latin typeface="Courier New"/>
              <a:ea typeface="Courier New"/>
              <a:cs typeface="Courier New"/>
              <a:sym typeface="Courier New"/>
            </a:endParaRPr>
          </a:p>
          <a:p>
            <a:pPr marL="0" lvl="0" indent="0" algn="l" rtl="0">
              <a:spcBef>
                <a:spcPts val="0"/>
              </a:spcBef>
              <a:spcAft>
                <a:spcPts val="0"/>
              </a:spcAft>
              <a:buClr>
                <a:schemeClr val="dk1"/>
              </a:buClr>
              <a:buSzPts val="1100"/>
              <a:buFont typeface="Arial"/>
              <a:buNone/>
            </a:pPr>
            <a:r>
              <a:rPr lang="es">
                <a:solidFill>
                  <a:schemeClr val="accent2"/>
                </a:solidFill>
                <a:latin typeface="Courier New"/>
                <a:ea typeface="Courier New"/>
                <a:cs typeface="Courier New"/>
                <a:sym typeface="Courier New"/>
              </a:rPr>
              <a:t>aws lightsail get-relational-databases</a:t>
            </a:r>
            <a:endParaRPr>
              <a:solidFill>
                <a:schemeClr val="accent2"/>
              </a:solidFill>
              <a:latin typeface="Courier New"/>
              <a:ea typeface="Courier New"/>
              <a:cs typeface="Courier New"/>
              <a:sym typeface="Courier New"/>
            </a:endParaRPr>
          </a:p>
          <a:p>
            <a:pPr marL="0" lvl="0" indent="0" algn="l" rtl="0">
              <a:spcBef>
                <a:spcPts val="0"/>
              </a:spcBef>
              <a:spcAft>
                <a:spcPts val="0"/>
              </a:spcAft>
              <a:buClr>
                <a:schemeClr val="dk1"/>
              </a:buClr>
              <a:buSzPts val="1100"/>
              <a:buFont typeface="Arial"/>
              <a:buNone/>
            </a:pPr>
            <a:r>
              <a:rPr lang="es">
                <a:solidFill>
                  <a:schemeClr val="accent2"/>
                </a:solidFill>
                <a:latin typeface="Courier New"/>
                <a:ea typeface="Courier New"/>
                <a:cs typeface="Courier New"/>
                <a:sym typeface="Courier New"/>
              </a:rPr>
              <a:t>aws lightsail get-relational-database-snapshots</a:t>
            </a:r>
            <a:endParaRPr>
              <a:solidFill>
                <a:schemeClr val="accent2"/>
              </a:solidFill>
              <a:latin typeface="Courier New"/>
              <a:ea typeface="Courier New"/>
              <a:cs typeface="Courier New"/>
              <a:sym typeface="Courier New"/>
            </a:endParaRPr>
          </a:p>
          <a:p>
            <a:pPr marL="0" lvl="0" indent="0" algn="l" rtl="0">
              <a:spcBef>
                <a:spcPts val="0"/>
              </a:spcBef>
              <a:spcAft>
                <a:spcPts val="0"/>
              </a:spcAft>
              <a:buClr>
                <a:schemeClr val="dk1"/>
              </a:buClr>
              <a:buSzPts val="1100"/>
              <a:buFont typeface="Arial"/>
              <a:buNone/>
            </a:pPr>
            <a:r>
              <a:rPr lang="es">
                <a:solidFill>
                  <a:schemeClr val="accent2"/>
                </a:solidFill>
                <a:latin typeface="Courier New"/>
                <a:ea typeface="Courier New"/>
                <a:cs typeface="Courier New"/>
                <a:sym typeface="Courier New"/>
              </a:rPr>
              <a:t>aws lightsail get-relational-database-parameters</a:t>
            </a:r>
            <a:endParaRPr>
              <a:solidFill>
                <a:schemeClr val="accent2"/>
              </a:solidFill>
              <a:latin typeface="Courier New"/>
              <a:ea typeface="Courier New"/>
              <a:cs typeface="Courier New"/>
              <a:sym typeface="Courier New"/>
            </a:endParaRPr>
          </a:p>
          <a:p>
            <a:pPr marL="0" lvl="0" indent="0" algn="l" rtl="0">
              <a:spcBef>
                <a:spcPts val="0"/>
              </a:spcBef>
              <a:spcAft>
                <a:spcPts val="0"/>
              </a:spcAft>
              <a:buClr>
                <a:schemeClr val="dk1"/>
              </a:buClr>
              <a:buSzPts val="1100"/>
              <a:buFont typeface="Arial"/>
              <a:buNone/>
            </a:pPr>
            <a:r>
              <a:rPr lang="es">
                <a:solidFill>
                  <a:schemeClr val="accent2"/>
                </a:solidFill>
                <a:latin typeface="Courier New"/>
                <a:ea typeface="Courier New"/>
                <a:cs typeface="Courier New"/>
                <a:sym typeface="Courier New"/>
              </a:rPr>
              <a:t># Disk &amp; snapshots</a:t>
            </a:r>
            <a:endParaRPr>
              <a:solidFill>
                <a:schemeClr val="accent2"/>
              </a:solidFill>
              <a:latin typeface="Courier New"/>
              <a:ea typeface="Courier New"/>
              <a:cs typeface="Courier New"/>
              <a:sym typeface="Courier New"/>
            </a:endParaRPr>
          </a:p>
          <a:p>
            <a:pPr marL="0" lvl="0" indent="0" algn="l" rtl="0">
              <a:spcBef>
                <a:spcPts val="0"/>
              </a:spcBef>
              <a:spcAft>
                <a:spcPts val="0"/>
              </a:spcAft>
              <a:buClr>
                <a:schemeClr val="dk1"/>
              </a:buClr>
              <a:buSzPts val="1100"/>
              <a:buFont typeface="Arial"/>
              <a:buNone/>
            </a:pPr>
            <a:r>
              <a:rPr lang="es">
                <a:solidFill>
                  <a:schemeClr val="accent2"/>
                </a:solidFill>
                <a:latin typeface="Courier New"/>
                <a:ea typeface="Courier New"/>
                <a:cs typeface="Courier New"/>
                <a:sym typeface="Courier New"/>
              </a:rPr>
              <a:t>aws lightsail get-instance-snapshots</a:t>
            </a:r>
            <a:endParaRPr>
              <a:solidFill>
                <a:schemeClr val="accent2"/>
              </a:solidFill>
              <a:latin typeface="Courier New"/>
              <a:ea typeface="Courier New"/>
              <a:cs typeface="Courier New"/>
              <a:sym typeface="Courier New"/>
            </a:endParaRPr>
          </a:p>
          <a:p>
            <a:pPr marL="0" lvl="0" indent="0" algn="l" rtl="0">
              <a:spcBef>
                <a:spcPts val="0"/>
              </a:spcBef>
              <a:spcAft>
                <a:spcPts val="0"/>
              </a:spcAft>
              <a:buClr>
                <a:schemeClr val="dk1"/>
              </a:buClr>
              <a:buSzPts val="1100"/>
              <a:buFont typeface="Arial"/>
              <a:buNone/>
            </a:pPr>
            <a:r>
              <a:rPr lang="es">
                <a:solidFill>
                  <a:schemeClr val="accent2"/>
                </a:solidFill>
                <a:latin typeface="Courier New"/>
                <a:ea typeface="Courier New"/>
                <a:cs typeface="Courier New"/>
                <a:sym typeface="Courier New"/>
              </a:rPr>
              <a:t>aws lightsail get-disk-snapshots</a:t>
            </a:r>
            <a:endParaRPr>
              <a:solidFill>
                <a:schemeClr val="accent2"/>
              </a:solidFill>
              <a:latin typeface="Courier New"/>
              <a:ea typeface="Courier New"/>
              <a:cs typeface="Courier New"/>
              <a:sym typeface="Courier New"/>
            </a:endParaRPr>
          </a:p>
          <a:p>
            <a:pPr marL="0" lvl="0" indent="0" algn="l" rtl="0">
              <a:spcBef>
                <a:spcPts val="0"/>
              </a:spcBef>
              <a:spcAft>
                <a:spcPts val="0"/>
              </a:spcAft>
              <a:buClr>
                <a:schemeClr val="dk1"/>
              </a:buClr>
              <a:buSzPts val="1100"/>
              <a:buFont typeface="Arial"/>
              <a:buNone/>
            </a:pPr>
            <a:r>
              <a:rPr lang="es">
                <a:solidFill>
                  <a:schemeClr val="accent2"/>
                </a:solidFill>
                <a:latin typeface="Courier New"/>
                <a:ea typeface="Courier New"/>
                <a:cs typeface="Courier New"/>
                <a:sym typeface="Courier New"/>
              </a:rPr>
              <a:t>aws lightsail get-disks</a:t>
            </a:r>
            <a:endParaRPr>
              <a:solidFill>
                <a:schemeClr val="accent2"/>
              </a:solidFill>
              <a:latin typeface="Courier New"/>
              <a:ea typeface="Courier New"/>
              <a:cs typeface="Courier New"/>
              <a:sym typeface="Courier New"/>
            </a:endParaRPr>
          </a:p>
          <a:p>
            <a:pPr marL="0" lvl="0" indent="0" algn="l" rtl="0">
              <a:spcBef>
                <a:spcPts val="0"/>
              </a:spcBef>
              <a:spcAft>
                <a:spcPts val="0"/>
              </a:spcAft>
              <a:buClr>
                <a:schemeClr val="dk1"/>
              </a:buClr>
              <a:buSzPts val="1100"/>
              <a:buFont typeface="Arial"/>
              <a:buNone/>
            </a:pPr>
            <a:r>
              <a:rPr lang="es">
                <a:solidFill>
                  <a:schemeClr val="accent2"/>
                </a:solidFill>
                <a:latin typeface="Courier New"/>
                <a:ea typeface="Courier New"/>
                <a:cs typeface="Courier New"/>
                <a:sym typeface="Courier New"/>
              </a:rPr>
              <a:t># More</a:t>
            </a:r>
            <a:endParaRPr>
              <a:solidFill>
                <a:schemeClr val="accent2"/>
              </a:solidFill>
              <a:latin typeface="Courier New"/>
              <a:ea typeface="Courier New"/>
              <a:cs typeface="Courier New"/>
              <a:sym typeface="Courier New"/>
            </a:endParaRPr>
          </a:p>
          <a:p>
            <a:pPr marL="0" lvl="0" indent="0" algn="l" rtl="0">
              <a:spcBef>
                <a:spcPts val="0"/>
              </a:spcBef>
              <a:spcAft>
                <a:spcPts val="0"/>
              </a:spcAft>
              <a:buClr>
                <a:schemeClr val="dk1"/>
              </a:buClr>
              <a:buSzPts val="1100"/>
              <a:buFont typeface="Arial"/>
              <a:buNone/>
            </a:pPr>
            <a:r>
              <a:rPr lang="es">
                <a:solidFill>
                  <a:schemeClr val="accent2"/>
                </a:solidFill>
                <a:latin typeface="Courier New"/>
                <a:ea typeface="Courier New"/>
                <a:cs typeface="Courier New"/>
                <a:sym typeface="Courier New"/>
              </a:rPr>
              <a:t>aws lightsail get-load-balancers</a:t>
            </a:r>
            <a:endParaRPr>
              <a:solidFill>
                <a:schemeClr val="accent2"/>
              </a:solidFill>
              <a:latin typeface="Courier New"/>
              <a:ea typeface="Courier New"/>
              <a:cs typeface="Courier New"/>
              <a:sym typeface="Courier New"/>
            </a:endParaRPr>
          </a:p>
          <a:p>
            <a:pPr marL="0" lvl="0" indent="0" algn="l" rtl="0">
              <a:spcBef>
                <a:spcPts val="0"/>
              </a:spcBef>
              <a:spcAft>
                <a:spcPts val="0"/>
              </a:spcAft>
              <a:buClr>
                <a:schemeClr val="dk1"/>
              </a:buClr>
              <a:buSzPts val="1100"/>
              <a:buFont typeface="Arial"/>
              <a:buNone/>
            </a:pPr>
            <a:r>
              <a:rPr lang="es">
                <a:solidFill>
                  <a:schemeClr val="accent2"/>
                </a:solidFill>
                <a:latin typeface="Courier New"/>
                <a:ea typeface="Courier New"/>
                <a:cs typeface="Courier New"/>
                <a:sym typeface="Courier New"/>
              </a:rPr>
              <a:t>aws lightsail get-static-ips</a:t>
            </a:r>
            <a:endParaRPr>
              <a:solidFill>
                <a:schemeClr val="accent2"/>
              </a:solidFill>
              <a:latin typeface="Courier New"/>
              <a:ea typeface="Courier New"/>
              <a:cs typeface="Courier New"/>
              <a:sym typeface="Courier New"/>
            </a:endParaRPr>
          </a:p>
          <a:p>
            <a:pPr marL="0" lvl="0" indent="0" algn="l" rtl="0">
              <a:spcBef>
                <a:spcPts val="0"/>
              </a:spcBef>
              <a:spcAft>
                <a:spcPts val="0"/>
              </a:spcAft>
              <a:buNone/>
            </a:pPr>
            <a:r>
              <a:rPr lang="es">
                <a:solidFill>
                  <a:schemeClr val="accent2"/>
                </a:solidFill>
                <a:latin typeface="Courier New"/>
                <a:ea typeface="Courier New"/>
                <a:cs typeface="Courier New"/>
                <a:sym typeface="Courier New"/>
              </a:rPr>
              <a:t>aws lightsail get-key-pairs</a:t>
            </a:r>
            <a:endParaRPr>
              <a:solidFill>
                <a:schemeClr val="accent2"/>
              </a:solidFill>
              <a:latin typeface="Courier New"/>
              <a:ea typeface="Courier New"/>
              <a:cs typeface="Courier New"/>
              <a:sym typeface="Courier New"/>
            </a:endParaRPr>
          </a:p>
        </p:txBody>
      </p:sp>
      <p:sp>
        <p:nvSpPr>
          <p:cNvPr id="67" name="Google Shape;67;p10"/>
          <p:cNvSpPr txBox="1"/>
          <p:nvPr/>
        </p:nvSpPr>
        <p:spPr>
          <a:xfrm>
            <a:off x="1292100" y="4820400"/>
            <a:ext cx="6559800" cy="3231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None/>
            </a:pPr>
            <a:r>
              <a:rPr lang="es" sz="900">
                <a:solidFill>
                  <a:schemeClr val="dk1"/>
                </a:solidFill>
                <a:latin typeface="Roboto Mono Medium"/>
                <a:ea typeface="Roboto Mono Medium"/>
                <a:cs typeface="Roboto Mono Medium"/>
                <a:sym typeface="Roboto Mono Medium"/>
              </a:rPr>
              <a:t>https://cloud.hacktricks.xyz/pentesting-cloud/aws-pentesting/aws-services/aws-lightsail-enum</a:t>
            </a:r>
            <a:endParaRPr sz="900">
              <a:solidFill>
                <a:schemeClr val="dk1"/>
              </a:solidFill>
              <a:latin typeface="Roboto Mono Medium"/>
              <a:ea typeface="Roboto Mono Medium"/>
              <a:cs typeface="Roboto Mono Medium"/>
              <a:sym typeface="Roboto Mono Medium"/>
            </a:endParaRPr>
          </a:p>
        </p:txBody>
      </p:sp>
      <p:sp xmlns:a="http://schemas.openxmlformats.org/drawingml/2006/main" xmlns:p="http://schemas.openxmlformats.org/presentationml/2006/main">
        <p:nvSpPr>
          <p:cNvPr id="68" name="Rectangle">
            <a:extLst>
              <a:ext uri="{FF2B5EF4-FFF2-40B4-BE49-F238E27FC236}">
                <a16:creationId xmlns:a16="http://schemas.microsoft.com/office/drawing/2014/main" id="{A0C957D4-E4F1-4D51-EC0C-C161461E948E}"/>
              </a:ext>
            </a:extLst>
          </p:cNvPr>
          <p:cNvSpPr/>
          <p:nvPr/>
        </p:nvSpPr>
        <p:spPr>
          <a:xfrm rot="0">
            <a:off x="2066925" y="2276475"/>
            <a:ext cx="6324600" cy="571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en-US" sz="2900" b="1" dirty="0">
                <a:solidFill>
                  <a:srgbClr val="f01316">
                    <a:alpha val="40000"/>
                  </a:srgbClr>
                </a:solidFill>
              </a:rPr>
              <a:t>https://t.me/CyberFreeCourses</a:t>
            </a:r>
            <a:endParaRPr lang="en-US"/>
          </a:p>
        </p:txBody>
      </p:sp>
    </p:spTree>
  </p:cSld>
  <p:clrMapOvr>
    <a:masterClrMapping/>
  </p:clrMapOvr>
</p:sld>
</file>

<file path=ppt/slides/slide6.xml><?xml version="1.0" encoding="utf-8"?>
<p:sld xmlns:a16="http://schemas.microsoft.com/office/drawing/2014/mai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1"/>
          <p:cNvSpPr txBox="1"/>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marR="0" lvl="0" indent="0" algn="l" rtl="0">
              <a:lnSpc>
                <a:spcPct val="100000"/>
              </a:lnSpc>
              <a:spcBef>
                <a:spcPts val="0"/>
              </a:spcBef>
              <a:spcAft>
                <a:spcPts val="0"/>
              </a:spcAft>
              <a:buNone/>
            </a:pPr>
            <a:r>
              <a:rPr lang="es">
                <a:latin typeface="Raleway ExtraBold"/>
                <a:ea typeface="Raleway ExtraBold"/>
                <a:cs typeface="Raleway ExtraBold"/>
                <a:sym typeface="Raleway ExtraBold"/>
              </a:rPr>
              <a:t>Privilege Escalation</a:t>
            </a:r>
            <a:endParaRPr>
              <a:latin typeface="Raleway ExtraBold"/>
              <a:ea typeface="Raleway ExtraBold"/>
              <a:cs typeface="Raleway ExtraBold"/>
              <a:sym typeface="Raleway ExtraBold"/>
            </a:endParaRPr>
          </a:p>
        </p:txBody>
      </p:sp>
      <p:sp>
        <p:nvSpPr>
          <p:cNvPr id="73" name="Google Shape;73;p11"/>
          <p:cNvSpPr txBox="1"/>
          <p:nvPr/>
        </p:nvSpPr>
        <p:spPr>
          <a:xfrm>
            <a:off x="475800" y="1099250"/>
            <a:ext cx="3625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t/>
            </a:r>
            <a:endParaRPr/>
          </a:p>
        </p:txBody>
      </p:sp>
      <p:sp>
        <p:nvSpPr>
          <p:cNvPr id="74" name="Google Shape;74;p11"/>
          <p:cNvSpPr txBox="1"/>
          <p:nvPr/>
        </p:nvSpPr>
        <p:spPr>
          <a:xfrm>
            <a:off x="311700" y="908700"/>
            <a:ext cx="8170500" cy="40665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s" sz="1300">
                <a:solidFill>
                  <a:schemeClr val="lt2"/>
                </a:solidFill>
                <a:latin typeface="Roboto Mono"/>
                <a:ea typeface="Roboto Mono"/>
                <a:cs typeface="Roboto Mono"/>
                <a:sym typeface="Roboto Mono"/>
              </a:rPr>
              <a:t>Because of the lack of IAM Roles in Lightsail you won’t be able to directly escalate privileges in Lightsail, but you will be able to access potential sensitive information that you might be able to use to escalate privileges:</a:t>
            </a:r>
            <a:endParaRPr sz="1300">
              <a:solidFill>
                <a:schemeClr val="lt2"/>
              </a:solidFill>
              <a:latin typeface="Roboto Mono"/>
              <a:ea typeface="Roboto Mono"/>
              <a:cs typeface="Roboto Mono"/>
              <a:sym typeface="Roboto Mono"/>
            </a:endParaRPr>
          </a:p>
          <a:p>
            <a:pPr marL="457200" lvl="0" indent="-311150" algn="l" rtl="0">
              <a:lnSpc>
                <a:spcPct val="115000"/>
              </a:lnSpc>
              <a:spcBef>
                <a:spcPts val="0"/>
              </a:spcBef>
              <a:spcAft>
                <a:spcPts val="0"/>
              </a:spcAft>
              <a:buClr>
                <a:schemeClr val="dk1"/>
              </a:buClr>
              <a:buSzPts val="1300"/>
              <a:buFont typeface="Courier New"/>
              <a:buChar char="●"/>
            </a:pPr>
            <a:r>
              <a:rPr lang="es" sz="1300" b="1">
                <a:solidFill>
                  <a:schemeClr val="dk1"/>
                </a:solidFill>
                <a:latin typeface="Courier New"/>
                <a:ea typeface="Courier New"/>
                <a:cs typeface="Courier New"/>
                <a:sym typeface="Courier New"/>
              </a:rPr>
              <a:t>lightsail:DownloadDefaultKeyPair</a:t>
            </a:r>
            <a:endParaRPr sz="1300" b="1">
              <a:solidFill>
                <a:schemeClr val="dk1"/>
              </a:solidFill>
              <a:latin typeface="Courier New"/>
              <a:ea typeface="Courier New"/>
              <a:cs typeface="Courier New"/>
              <a:sym typeface="Courier New"/>
            </a:endParaRPr>
          </a:p>
          <a:p>
            <a:pPr marL="914400" lvl="1" indent="-311150" algn="l" rtl="0">
              <a:lnSpc>
                <a:spcPct val="115000"/>
              </a:lnSpc>
              <a:spcBef>
                <a:spcPts val="0"/>
              </a:spcBef>
              <a:spcAft>
                <a:spcPts val="0"/>
              </a:spcAft>
              <a:buClr>
                <a:schemeClr val="lt2"/>
              </a:buClr>
              <a:buSzPts val="1300"/>
              <a:buFont typeface="Roboto Mono"/>
              <a:buChar char="○"/>
            </a:pPr>
            <a:r>
              <a:rPr lang="es" sz="1300">
                <a:solidFill>
                  <a:schemeClr val="lt2"/>
                </a:solidFill>
                <a:latin typeface="Roboto Mono"/>
                <a:ea typeface="Roboto Mono"/>
                <a:cs typeface="Roboto Mono"/>
                <a:sym typeface="Roboto Mono"/>
              </a:rPr>
              <a:t>Access to instance via SSH</a:t>
            </a:r>
            <a:endParaRPr sz="1300">
              <a:solidFill>
                <a:schemeClr val="lt2"/>
              </a:solidFill>
              <a:latin typeface="Roboto Mono"/>
              <a:ea typeface="Roboto Mono"/>
              <a:cs typeface="Roboto Mono"/>
              <a:sym typeface="Roboto Mono"/>
            </a:endParaRPr>
          </a:p>
          <a:p>
            <a:pPr marL="457200" lvl="0" indent="-311150" algn="l" rtl="0">
              <a:lnSpc>
                <a:spcPct val="115000"/>
              </a:lnSpc>
              <a:spcBef>
                <a:spcPts val="0"/>
              </a:spcBef>
              <a:spcAft>
                <a:spcPts val="0"/>
              </a:spcAft>
              <a:buClr>
                <a:schemeClr val="dk1"/>
              </a:buClr>
              <a:buSzPts val="1300"/>
              <a:buFont typeface="Courier New"/>
              <a:buChar char="●"/>
            </a:pPr>
            <a:r>
              <a:rPr lang="es" sz="1300" b="1">
                <a:solidFill>
                  <a:schemeClr val="dk1"/>
                </a:solidFill>
                <a:latin typeface="Courier New"/>
                <a:ea typeface="Courier New"/>
                <a:cs typeface="Courier New"/>
                <a:sym typeface="Courier New"/>
              </a:rPr>
              <a:t>lightsail:GetInstanceAccessDetails</a:t>
            </a:r>
            <a:endParaRPr sz="1300" b="1">
              <a:solidFill>
                <a:schemeClr val="dk1"/>
              </a:solidFill>
              <a:latin typeface="Courier New"/>
              <a:ea typeface="Courier New"/>
              <a:cs typeface="Courier New"/>
              <a:sym typeface="Courier New"/>
            </a:endParaRPr>
          </a:p>
          <a:p>
            <a:pPr marL="914400" lvl="1" indent="-311150" algn="l" rtl="0">
              <a:lnSpc>
                <a:spcPct val="115000"/>
              </a:lnSpc>
              <a:spcBef>
                <a:spcPts val="0"/>
              </a:spcBef>
              <a:spcAft>
                <a:spcPts val="0"/>
              </a:spcAft>
              <a:buClr>
                <a:schemeClr val="lt2"/>
              </a:buClr>
              <a:buSzPts val="1300"/>
              <a:buFont typeface="Roboto Mono"/>
              <a:buChar char="○"/>
            </a:pPr>
            <a:r>
              <a:rPr lang="es" sz="1300">
                <a:solidFill>
                  <a:schemeClr val="lt2"/>
                </a:solidFill>
                <a:latin typeface="Roboto Mono"/>
                <a:ea typeface="Roboto Mono"/>
                <a:cs typeface="Roboto Mono"/>
                <a:sym typeface="Roboto Mono"/>
              </a:rPr>
              <a:t>Access to instance via SSH</a:t>
            </a:r>
            <a:endParaRPr sz="1300">
              <a:solidFill>
                <a:schemeClr val="lt2"/>
              </a:solidFill>
              <a:latin typeface="Roboto Mono"/>
              <a:ea typeface="Roboto Mono"/>
              <a:cs typeface="Roboto Mono"/>
              <a:sym typeface="Roboto Mono"/>
            </a:endParaRPr>
          </a:p>
          <a:p>
            <a:pPr marL="457200" lvl="0" indent="-311150" algn="l" rtl="0">
              <a:lnSpc>
                <a:spcPct val="115000"/>
              </a:lnSpc>
              <a:spcBef>
                <a:spcPts val="0"/>
              </a:spcBef>
              <a:spcAft>
                <a:spcPts val="0"/>
              </a:spcAft>
              <a:buClr>
                <a:schemeClr val="dk1"/>
              </a:buClr>
              <a:buSzPts val="1300"/>
              <a:buFont typeface="Courier New"/>
              <a:buChar char="●"/>
            </a:pPr>
            <a:r>
              <a:rPr lang="es" sz="1300" b="1">
                <a:solidFill>
                  <a:schemeClr val="dk1"/>
                </a:solidFill>
                <a:latin typeface="Courier New"/>
                <a:ea typeface="Courier New"/>
                <a:cs typeface="Courier New"/>
                <a:sym typeface="Courier New"/>
              </a:rPr>
              <a:t>lightsail:CreateBucketAccessKey</a:t>
            </a:r>
            <a:endParaRPr sz="1300" b="1">
              <a:solidFill>
                <a:schemeClr val="dk1"/>
              </a:solidFill>
              <a:latin typeface="Courier New"/>
              <a:ea typeface="Courier New"/>
              <a:cs typeface="Courier New"/>
              <a:sym typeface="Courier New"/>
            </a:endParaRPr>
          </a:p>
          <a:p>
            <a:pPr marL="914400" lvl="1" indent="-311150" algn="l" rtl="0">
              <a:lnSpc>
                <a:spcPct val="115000"/>
              </a:lnSpc>
              <a:spcBef>
                <a:spcPts val="0"/>
              </a:spcBef>
              <a:spcAft>
                <a:spcPts val="0"/>
              </a:spcAft>
              <a:buClr>
                <a:schemeClr val="lt2"/>
              </a:buClr>
              <a:buSzPts val="1300"/>
              <a:buFont typeface="Roboto Mono"/>
              <a:buChar char="○"/>
            </a:pPr>
            <a:r>
              <a:rPr lang="es" sz="1300">
                <a:solidFill>
                  <a:schemeClr val="lt2"/>
                </a:solidFill>
                <a:latin typeface="Roboto Mono"/>
                <a:ea typeface="Roboto Mono"/>
                <a:cs typeface="Roboto Mono"/>
                <a:sym typeface="Roboto Mono"/>
              </a:rPr>
              <a:t>Access Bucket</a:t>
            </a:r>
            <a:endParaRPr sz="1300">
              <a:solidFill>
                <a:schemeClr val="lt2"/>
              </a:solidFill>
              <a:latin typeface="Roboto Mono"/>
              <a:ea typeface="Roboto Mono"/>
              <a:cs typeface="Roboto Mono"/>
              <a:sym typeface="Roboto Mono"/>
            </a:endParaRPr>
          </a:p>
          <a:p>
            <a:pPr marL="457200" lvl="0" indent="-311150" algn="l" rtl="0">
              <a:lnSpc>
                <a:spcPct val="115000"/>
              </a:lnSpc>
              <a:spcBef>
                <a:spcPts val="0"/>
              </a:spcBef>
              <a:spcAft>
                <a:spcPts val="0"/>
              </a:spcAft>
              <a:buClr>
                <a:schemeClr val="dk1"/>
              </a:buClr>
              <a:buSzPts val="1300"/>
              <a:buFont typeface="Courier New"/>
              <a:buChar char="●"/>
            </a:pPr>
            <a:r>
              <a:rPr lang="es" sz="1300" b="1">
                <a:solidFill>
                  <a:schemeClr val="dk1"/>
                </a:solidFill>
                <a:latin typeface="Courier New"/>
                <a:ea typeface="Courier New"/>
                <a:cs typeface="Courier New"/>
                <a:sym typeface="Courier New"/>
              </a:rPr>
              <a:t>lightsail:GetRelationalDatabaseMasterUserPassword</a:t>
            </a:r>
            <a:endParaRPr sz="1300" b="1">
              <a:solidFill>
                <a:schemeClr val="dk1"/>
              </a:solidFill>
              <a:latin typeface="Courier New"/>
              <a:ea typeface="Courier New"/>
              <a:cs typeface="Courier New"/>
              <a:sym typeface="Courier New"/>
            </a:endParaRPr>
          </a:p>
          <a:p>
            <a:pPr marL="914400" lvl="1" indent="-311150" algn="l" rtl="0">
              <a:lnSpc>
                <a:spcPct val="115000"/>
              </a:lnSpc>
              <a:spcBef>
                <a:spcPts val="0"/>
              </a:spcBef>
              <a:spcAft>
                <a:spcPts val="0"/>
              </a:spcAft>
              <a:buClr>
                <a:schemeClr val="lt2"/>
              </a:buClr>
              <a:buSzPts val="1300"/>
              <a:buFont typeface="Roboto Mono"/>
              <a:buChar char="○"/>
            </a:pPr>
            <a:r>
              <a:rPr lang="es" sz="1300">
                <a:solidFill>
                  <a:schemeClr val="lt2"/>
                </a:solidFill>
                <a:latin typeface="Roboto Mono"/>
                <a:ea typeface="Roboto Mono"/>
                <a:cs typeface="Roboto Mono"/>
                <a:sym typeface="Roboto Mono"/>
              </a:rPr>
              <a:t>Access Database</a:t>
            </a:r>
            <a:endParaRPr sz="1300">
              <a:solidFill>
                <a:schemeClr val="lt2"/>
              </a:solidFill>
              <a:latin typeface="Roboto Mono"/>
              <a:ea typeface="Roboto Mono"/>
              <a:cs typeface="Roboto Mono"/>
              <a:sym typeface="Roboto Mono"/>
            </a:endParaRPr>
          </a:p>
          <a:p>
            <a:pPr marL="457200" lvl="0" indent="-311150" algn="l" rtl="0">
              <a:lnSpc>
                <a:spcPct val="115000"/>
              </a:lnSpc>
              <a:spcBef>
                <a:spcPts val="0"/>
              </a:spcBef>
              <a:spcAft>
                <a:spcPts val="0"/>
              </a:spcAft>
              <a:buClr>
                <a:schemeClr val="dk1"/>
              </a:buClr>
              <a:buSzPts val="1300"/>
              <a:buFont typeface="Courier New"/>
              <a:buChar char="●"/>
            </a:pPr>
            <a:r>
              <a:rPr lang="es" sz="1300" b="1">
                <a:solidFill>
                  <a:schemeClr val="dk1"/>
                </a:solidFill>
                <a:latin typeface="Courier New"/>
                <a:ea typeface="Courier New"/>
                <a:cs typeface="Courier New"/>
                <a:sym typeface="Courier New"/>
              </a:rPr>
              <a:t>lightsail:UpdateDomainEntry</a:t>
            </a:r>
            <a:endParaRPr sz="1300" b="1">
              <a:solidFill>
                <a:schemeClr val="dk1"/>
              </a:solidFill>
              <a:latin typeface="Courier New"/>
              <a:ea typeface="Courier New"/>
              <a:cs typeface="Courier New"/>
              <a:sym typeface="Courier New"/>
            </a:endParaRPr>
          </a:p>
          <a:p>
            <a:pPr marL="914400" lvl="1" indent="-311150" algn="l" rtl="0">
              <a:lnSpc>
                <a:spcPct val="115000"/>
              </a:lnSpc>
              <a:spcBef>
                <a:spcPts val="0"/>
              </a:spcBef>
              <a:spcAft>
                <a:spcPts val="0"/>
              </a:spcAft>
              <a:buClr>
                <a:schemeClr val="lt2"/>
              </a:buClr>
              <a:buSzPts val="1300"/>
              <a:buFont typeface="Roboto Mono"/>
              <a:buChar char="○"/>
            </a:pPr>
            <a:r>
              <a:rPr lang="es" sz="1300">
                <a:solidFill>
                  <a:schemeClr val="lt2"/>
                </a:solidFill>
                <a:latin typeface="Roboto Mono"/>
                <a:ea typeface="Roboto Mono"/>
                <a:cs typeface="Roboto Mono"/>
                <a:sym typeface="Roboto Mono"/>
              </a:rPr>
              <a:t>Create DNS entries</a:t>
            </a:r>
            <a:endParaRPr sz="1300">
              <a:solidFill>
                <a:schemeClr val="lt2"/>
              </a:solidFill>
              <a:latin typeface="Roboto Mono"/>
              <a:ea typeface="Roboto Mono"/>
              <a:cs typeface="Roboto Mono"/>
              <a:sym typeface="Roboto Mono"/>
            </a:endParaRPr>
          </a:p>
          <a:p>
            <a:pPr marL="0" lvl="0" indent="0" algn="l" rtl="0">
              <a:lnSpc>
                <a:spcPct val="115000"/>
              </a:lnSpc>
              <a:spcBef>
                <a:spcPts val="0"/>
              </a:spcBef>
              <a:spcAft>
                <a:spcPts val="0"/>
              </a:spcAft>
              <a:buNone/>
            </a:pPr>
            <a:r>
              <a:rPr lang="es" sz="1300">
                <a:solidFill>
                  <a:schemeClr val="lt2"/>
                </a:solidFill>
                <a:latin typeface="Roboto Mono"/>
                <a:ea typeface="Roboto Mono"/>
                <a:cs typeface="Roboto Mono"/>
                <a:sym typeface="Roboto Mono"/>
              </a:rPr>
              <a:t>For more information check </a:t>
            </a:r>
            <a:r>
              <a:rPr lang="es" sz="1300" u="sng">
                <a:solidFill>
                  <a:schemeClr val="accent4"/>
                </a:solidFill>
                <a:latin typeface="Roboto Mono"/>
                <a:ea typeface="Roboto Mono"/>
                <a:cs typeface="Roboto Mono"/>
                <a:sym typeface="Roboto Mono"/>
                <a:hlinkClick r:id="rId3">
                  <a:extLst>
                    <a:ext uri="{A12FA001-AC4F-418D-AE19-62706E023703}">
                      <ahyp:hlinkClr val="tx"/>
                    </a:ext>
                  </a:extLst>
                </a:hlinkClick>
              </a:rPr>
              <a:t>https://cloud.hacktricks.xyz/pentesting-cloud/aws-pentesting/aws-privilege-escalation/aws-lightsail-privesc</a:t>
            </a:r>
            <a:endParaRPr sz="1300">
              <a:solidFill>
                <a:schemeClr val="accent4"/>
              </a:solidFill>
              <a:latin typeface="Roboto Mono"/>
              <a:ea typeface="Roboto Mono"/>
              <a:cs typeface="Roboto Mono"/>
              <a:sym typeface="Roboto Mono"/>
            </a:endParaRPr>
          </a:p>
          <a:p>
            <a:pPr marL="0" lvl="0" indent="0" algn="l" rtl="0">
              <a:lnSpc>
                <a:spcPct val="115000"/>
              </a:lnSpc>
              <a:spcBef>
                <a:spcPts val="0"/>
              </a:spcBef>
              <a:spcAft>
                <a:spcPts val="0"/>
              </a:spcAft>
              <a:buNone/>
            </a:pPr>
            <a:r>
              <a:t/>
            </a:r>
            <a:endParaRPr sz="1300">
              <a:solidFill>
                <a:schemeClr val="lt2"/>
              </a:solidFill>
              <a:latin typeface="Roboto Mono"/>
              <a:ea typeface="Roboto Mono"/>
              <a:cs typeface="Roboto Mono"/>
              <a:sym typeface="Roboto Mono"/>
            </a:endParaRPr>
          </a:p>
        </p:txBody>
      </p:sp>
      <p:sp xmlns:a="http://schemas.openxmlformats.org/drawingml/2006/main" xmlns:p="http://schemas.openxmlformats.org/presentationml/2006/main">
        <p:nvSpPr>
          <p:cNvPr id="75" name="Rectangle">
            <a:extLst>
              <a:ext uri="{FF2B5EF4-FFF2-40B4-BE49-F238E27FC236}">
                <a16:creationId xmlns:a16="http://schemas.microsoft.com/office/drawing/2014/main" id="{A0C957D4-E4F1-4D51-EC0C-C161461E948E}"/>
              </a:ext>
            </a:extLst>
          </p:cNvPr>
          <p:cNvSpPr/>
          <p:nvPr/>
        </p:nvSpPr>
        <p:spPr>
          <a:xfrm rot="0">
            <a:off x="2066925" y="2276475"/>
            <a:ext cx="6324600" cy="571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en-US" sz="2900" b="1" dirty="0">
                <a:solidFill>
                  <a:srgbClr val="f01316">
                    <a:alpha val="40000"/>
                  </a:srgbClr>
                </a:solidFill>
              </a:rPr>
              <a:t>https://t.me/CyberFreeCourses</a:t>
            </a:r>
            <a:endParaRPr lang="en-US"/>
          </a:p>
        </p:txBody>
      </p:sp>
    </p:spTree>
  </p:cSld>
  <p:clrMapOvr>
    <a:masterClrMapping/>
  </p:clrMapOvr>
</p:sld>
</file>

<file path=ppt/slides/slide7.xml><?xml version="1.0" encoding="utf-8"?>
<p:sld xmlns:a16="http://schemas.microsoft.com/office/drawing/2014/mai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2"/>
          <p:cNvSpPr txBox="1"/>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marR="0" lvl="0" indent="0" algn="l" rtl="0">
              <a:lnSpc>
                <a:spcPct val="100000"/>
              </a:lnSpc>
              <a:spcBef>
                <a:spcPts val="0"/>
              </a:spcBef>
              <a:spcAft>
                <a:spcPts val="0"/>
              </a:spcAft>
              <a:buNone/>
            </a:pPr>
            <a:r>
              <a:rPr lang="es">
                <a:latin typeface="Raleway ExtraBold"/>
                <a:ea typeface="Raleway ExtraBold"/>
                <a:cs typeface="Raleway ExtraBold"/>
                <a:sym typeface="Raleway ExtraBold"/>
              </a:rPr>
              <a:t>Post Exploitation</a:t>
            </a:r>
            <a:endParaRPr>
              <a:latin typeface="Raleway ExtraBold"/>
              <a:ea typeface="Raleway ExtraBold"/>
              <a:cs typeface="Raleway ExtraBold"/>
              <a:sym typeface="Raleway ExtraBold"/>
            </a:endParaRPr>
          </a:p>
        </p:txBody>
      </p:sp>
      <p:sp>
        <p:nvSpPr>
          <p:cNvPr id="80" name="Google Shape;80;p12"/>
          <p:cNvSpPr txBox="1"/>
          <p:nvPr/>
        </p:nvSpPr>
        <p:spPr>
          <a:xfrm>
            <a:off x="475800" y="1099250"/>
            <a:ext cx="3625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t/>
            </a:r>
            <a:endParaRPr/>
          </a:p>
        </p:txBody>
      </p:sp>
      <p:sp>
        <p:nvSpPr>
          <p:cNvPr id="81" name="Google Shape;81;p12"/>
          <p:cNvSpPr txBox="1"/>
          <p:nvPr/>
        </p:nvSpPr>
        <p:spPr>
          <a:xfrm>
            <a:off x="344550" y="1041825"/>
            <a:ext cx="8170500" cy="1765500"/>
          </a:xfrm>
          <a:prstGeom prst="rect">
            <a:avLst/>
          </a:prstGeom>
          <a:noFill/>
          <a:ln>
            <a:noFill/>
          </a:ln>
        </p:spPr>
        <p:txBody>
          <a:bodyPr spcFirstLastPara="1" wrap="square" lIns="91425" tIns="91425" rIns="91425" bIns="91425" anchor="t" anchorCtr="0">
            <a:spAutoFit/>
          </a:bodyPr>
          <a:lstStyle/>
          <a:p>
            <a:pPr marL="457200" lvl="0" indent="-311150" algn="l" rtl="0">
              <a:lnSpc>
                <a:spcPct val="115000"/>
              </a:lnSpc>
              <a:spcBef>
                <a:spcPts val="0"/>
              </a:spcBef>
              <a:spcAft>
                <a:spcPts val="0"/>
              </a:spcAft>
              <a:buClr>
                <a:schemeClr val="lt2"/>
              </a:buClr>
              <a:buSzPts val="1300"/>
              <a:buFont typeface="Roboto Mono"/>
              <a:buChar char="●"/>
            </a:pPr>
            <a:r>
              <a:rPr lang="es" sz="1300">
                <a:solidFill>
                  <a:schemeClr val="lt2"/>
                </a:solidFill>
                <a:latin typeface="Roboto Mono"/>
                <a:ea typeface="Roboto Mono"/>
                <a:cs typeface="Roboto Mono"/>
                <a:sym typeface="Roboto Mono"/>
              </a:rPr>
              <a:t>You could check for extra information in DB &amp; Instance snapshots</a:t>
            </a:r>
            <a:endParaRPr sz="1300">
              <a:solidFill>
                <a:schemeClr val="lt2"/>
              </a:solidFill>
              <a:latin typeface="Roboto Mono"/>
              <a:ea typeface="Roboto Mono"/>
              <a:cs typeface="Roboto Mono"/>
              <a:sym typeface="Roboto Mono"/>
            </a:endParaRPr>
          </a:p>
          <a:p>
            <a:pPr marL="457200" lvl="0" indent="-311150" algn="l" rtl="0">
              <a:lnSpc>
                <a:spcPct val="115000"/>
              </a:lnSpc>
              <a:spcBef>
                <a:spcPts val="0"/>
              </a:spcBef>
              <a:spcAft>
                <a:spcPts val="0"/>
              </a:spcAft>
              <a:buClr>
                <a:schemeClr val="lt2"/>
              </a:buClr>
              <a:buSzPts val="1300"/>
              <a:buFont typeface="Roboto Mono"/>
              <a:buChar char="●"/>
            </a:pPr>
            <a:r>
              <a:rPr lang="es" sz="1300">
                <a:solidFill>
                  <a:schemeClr val="lt2"/>
                </a:solidFill>
                <a:latin typeface="Roboto Mono"/>
                <a:ea typeface="Roboto Mono"/>
                <a:cs typeface="Roboto Mono"/>
                <a:sym typeface="Roboto Mono"/>
              </a:rPr>
              <a:t>Most privilege escalation </a:t>
            </a:r>
            <a:r>
              <a:rPr lang="es" sz="1300">
                <a:solidFill>
                  <a:schemeClr val="lt2"/>
                </a:solidFill>
                <a:latin typeface="Roboto Mono"/>
                <a:ea typeface="Roboto Mono"/>
                <a:cs typeface="Roboto Mono"/>
                <a:sym typeface="Roboto Mono"/>
              </a:rPr>
              <a:t>techniques</a:t>
            </a:r>
            <a:r>
              <a:rPr lang="es" sz="1300">
                <a:solidFill>
                  <a:schemeClr val="lt2"/>
                </a:solidFill>
                <a:latin typeface="Roboto Mono"/>
                <a:ea typeface="Roboto Mono"/>
                <a:cs typeface="Roboto Mono"/>
                <a:sym typeface="Roboto Mono"/>
              </a:rPr>
              <a:t> are about how to access more sensitive </a:t>
            </a:r>
            <a:r>
              <a:rPr lang="es" sz="1300">
                <a:solidFill>
                  <a:schemeClr val="lt2"/>
                </a:solidFill>
                <a:latin typeface="Roboto Mono"/>
                <a:ea typeface="Roboto Mono"/>
                <a:cs typeface="Roboto Mono"/>
                <a:sym typeface="Roboto Mono"/>
              </a:rPr>
              <a:t>information</a:t>
            </a:r>
            <a:r>
              <a:rPr lang="es" sz="1300">
                <a:solidFill>
                  <a:schemeClr val="lt2"/>
                </a:solidFill>
                <a:latin typeface="Roboto Mono"/>
                <a:ea typeface="Roboto Mono"/>
                <a:cs typeface="Roboto Mono"/>
                <a:sym typeface="Roboto Mono"/>
              </a:rPr>
              <a:t>, check them for </a:t>
            </a:r>
            <a:r>
              <a:rPr lang="es" sz="1300">
                <a:solidFill>
                  <a:schemeClr val="lt2"/>
                </a:solidFill>
                <a:latin typeface="Roboto Mono"/>
                <a:ea typeface="Roboto Mono"/>
                <a:cs typeface="Roboto Mono"/>
                <a:sym typeface="Roboto Mono"/>
              </a:rPr>
              <a:t>potential</a:t>
            </a:r>
            <a:r>
              <a:rPr lang="es" sz="1300">
                <a:solidFill>
                  <a:schemeClr val="lt2"/>
                </a:solidFill>
                <a:latin typeface="Roboto Mono"/>
                <a:ea typeface="Roboto Mono"/>
                <a:cs typeface="Roboto Mono"/>
                <a:sym typeface="Roboto Mono"/>
              </a:rPr>
              <a:t> post exploitation tricks</a:t>
            </a:r>
            <a:endParaRPr sz="1300">
              <a:solidFill>
                <a:schemeClr val="lt2"/>
              </a:solidFill>
              <a:latin typeface="Roboto Mono"/>
              <a:ea typeface="Roboto Mono"/>
              <a:cs typeface="Roboto Mono"/>
              <a:sym typeface="Roboto Mono"/>
            </a:endParaRPr>
          </a:p>
          <a:p>
            <a:pPr marL="457200" lvl="0" indent="-311150" algn="l" rtl="0">
              <a:lnSpc>
                <a:spcPct val="115000"/>
              </a:lnSpc>
              <a:spcBef>
                <a:spcPts val="0"/>
              </a:spcBef>
              <a:spcAft>
                <a:spcPts val="0"/>
              </a:spcAft>
              <a:buClr>
                <a:schemeClr val="lt2"/>
              </a:buClr>
              <a:buSzPts val="1300"/>
              <a:buFont typeface="Roboto Mono"/>
              <a:buChar char="●"/>
            </a:pPr>
            <a:r>
              <a:rPr lang="es" sz="1300">
                <a:solidFill>
                  <a:schemeClr val="lt2"/>
                </a:solidFill>
                <a:latin typeface="Roboto Mono"/>
                <a:ea typeface="Roboto Mono"/>
                <a:cs typeface="Roboto Mono"/>
                <a:sym typeface="Roboto Mono"/>
              </a:rPr>
              <a:t>For more information check </a:t>
            </a:r>
            <a:r>
              <a:rPr lang="es" sz="1300" u="sng">
                <a:solidFill>
                  <a:schemeClr val="accent4"/>
                </a:solidFill>
                <a:latin typeface="Roboto Mono"/>
                <a:ea typeface="Roboto Mono"/>
                <a:cs typeface="Roboto Mono"/>
                <a:sym typeface="Roboto Mono"/>
                <a:hlinkClick r:id="rId3">
                  <a:extLst>
                    <a:ext uri="{A12FA001-AC4F-418D-AE19-62706E023703}">
                      <ahyp:hlinkClr val="tx"/>
                    </a:ext>
                  </a:extLst>
                </a:hlinkClick>
              </a:rPr>
              <a:t>https://cloud.hacktricks.xyz/pentesting-cloud/aws-pentesting/aws-post-exploitation/aws-lightsail-post-exploitation</a:t>
            </a:r>
            <a:endParaRPr sz="1300">
              <a:solidFill>
                <a:schemeClr val="accent4"/>
              </a:solidFill>
              <a:latin typeface="Roboto Mono"/>
              <a:ea typeface="Roboto Mono"/>
              <a:cs typeface="Roboto Mono"/>
              <a:sym typeface="Roboto Mono"/>
            </a:endParaRPr>
          </a:p>
          <a:p>
            <a:pPr marL="0" lvl="0" indent="0" algn="l" rtl="0">
              <a:lnSpc>
                <a:spcPct val="115000"/>
              </a:lnSpc>
              <a:spcBef>
                <a:spcPts val="0"/>
              </a:spcBef>
              <a:spcAft>
                <a:spcPts val="0"/>
              </a:spcAft>
              <a:buNone/>
            </a:pPr>
            <a:r>
              <a:t/>
            </a:r>
            <a:endParaRPr sz="1300">
              <a:solidFill>
                <a:schemeClr val="lt2"/>
              </a:solidFill>
              <a:latin typeface="Roboto Mono"/>
              <a:ea typeface="Roboto Mono"/>
              <a:cs typeface="Roboto Mono"/>
              <a:sym typeface="Roboto Mono"/>
            </a:endParaRPr>
          </a:p>
        </p:txBody>
      </p:sp>
      <p:sp xmlns:a="http://schemas.openxmlformats.org/drawingml/2006/main" xmlns:p="http://schemas.openxmlformats.org/presentationml/2006/main">
        <p:nvSpPr>
          <p:cNvPr id="82" name="Rectangle">
            <a:extLst>
              <a:ext uri="{FF2B5EF4-FFF2-40B4-BE49-F238E27FC236}">
                <a16:creationId xmlns:a16="http://schemas.microsoft.com/office/drawing/2014/main" id="{A0C957D4-E4F1-4D51-EC0C-C161461E948E}"/>
              </a:ext>
            </a:extLst>
          </p:cNvPr>
          <p:cNvSpPr/>
          <p:nvPr/>
        </p:nvSpPr>
        <p:spPr>
          <a:xfrm rot="0">
            <a:off x="2066925" y="2276475"/>
            <a:ext cx="6324600" cy="571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en-US" sz="2900" b="1" dirty="0">
                <a:solidFill>
                  <a:srgbClr val="f01316">
                    <a:alpha val="40000"/>
                  </a:srgbClr>
                </a:solidFill>
              </a:rPr>
              <a:t>https://t.me/CyberFreeCourses</a:t>
            </a:r>
            <a:endParaRPr lang="en-US"/>
          </a:p>
        </p:txBody>
      </p:sp>
    </p:spTree>
  </p:cSld>
  <p:clrMapOvr>
    <a:masterClrMapping/>
  </p:clrMapOvr>
</p:sld>
</file>

<file path=ppt/slides/slide8.xml><?xml version="1.0" encoding="utf-8"?>
<p:sld xmlns:a16="http://schemas.microsoft.com/office/drawing/2014/mai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marR="0" lvl="0" indent="0" algn="l" rtl="0">
              <a:lnSpc>
                <a:spcPct val="100000"/>
              </a:lnSpc>
              <a:spcBef>
                <a:spcPts val="0"/>
              </a:spcBef>
              <a:spcAft>
                <a:spcPts val="0"/>
              </a:spcAft>
              <a:buNone/>
            </a:pPr>
            <a:r>
              <a:rPr lang="es">
                <a:latin typeface="Raleway ExtraBold"/>
                <a:ea typeface="Raleway ExtraBold"/>
                <a:cs typeface="Raleway ExtraBold"/>
                <a:sym typeface="Raleway ExtraBold"/>
              </a:rPr>
              <a:t>Persistence</a:t>
            </a:r>
            <a:endParaRPr/>
          </a:p>
        </p:txBody>
      </p:sp>
      <p:sp>
        <p:nvSpPr>
          <p:cNvPr id="87" name="Google Shape;87;p13"/>
          <p:cNvSpPr txBox="1"/>
          <p:nvPr/>
        </p:nvSpPr>
        <p:spPr>
          <a:xfrm>
            <a:off x="475800" y="1099250"/>
            <a:ext cx="3625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t/>
            </a:r>
            <a:endParaRPr/>
          </a:p>
        </p:txBody>
      </p:sp>
      <p:sp>
        <p:nvSpPr>
          <p:cNvPr id="88" name="Google Shape;88;p13"/>
          <p:cNvSpPr txBox="1"/>
          <p:nvPr/>
        </p:nvSpPr>
        <p:spPr>
          <a:xfrm>
            <a:off x="344550" y="1041825"/>
            <a:ext cx="8170500" cy="1305300"/>
          </a:xfrm>
          <a:prstGeom prst="rect">
            <a:avLst/>
          </a:prstGeom>
          <a:noFill/>
          <a:ln>
            <a:noFill/>
          </a:ln>
        </p:spPr>
        <p:txBody>
          <a:bodyPr spcFirstLastPara="1" wrap="square" lIns="91425" tIns="91425" rIns="91425" bIns="91425" anchor="t" anchorCtr="0">
            <a:spAutoFit/>
          </a:bodyPr>
          <a:lstStyle/>
          <a:p>
            <a:pPr marL="457200" lvl="0" indent="-311150" algn="l" rtl="0">
              <a:lnSpc>
                <a:spcPct val="115000"/>
              </a:lnSpc>
              <a:spcBef>
                <a:spcPts val="0"/>
              </a:spcBef>
              <a:spcAft>
                <a:spcPts val="0"/>
              </a:spcAft>
              <a:buClr>
                <a:schemeClr val="lt2"/>
              </a:buClr>
              <a:buSzPts val="1300"/>
              <a:buFont typeface="Roboto Mono"/>
              <a:buChar char="●"/>
            </a:pPr>
            <a:r>
              <a:rPr lang="es" sz="1300">
                <a:solidFill>
                  <a:schemeClr val="lt2"/>
                </a:solidFill>
                <a:latin typeface="Roboto Mono"/>
                <a:ea typeface="Roboto Mono"/>
                <a:cs typeface="Roboto Mono"/>
                <a:sym typeface="Roboto Mono"/>
              </a:rPr>
              <a:t>Persistence in running instances/containers</a:t>
            </a:r>
            <a:endParaRPr sz="1300">
              <a:solidFill>
                <a:schemeClr val="lt2"/>
              </a:solidFill>
              <a:latin typeface="Roboto Mono"/>
              <a:ea typeface="Roboto Mono"/>
              <a:cs typeface="Roboto Mono"/>
              <a:sym typeface="Roboto Mono"/>
            </a:endParaRPr>
          </a:p>
          <a:p>
            <a:pPr marL="457200" lvl="0" indent="-311150" algn="l" rtl="0">
              <a:lnSpc>
                <a:spcPct val="115000"/>
              </a:lnSpc>
              <a:spcBef>
                <a:spcPts val="0"/>
              </a:spcBef>
              <a:spcAft>
                <a:spcPts val="0"/>
              </a:spcAft>
              <a:buClr>
                <a:schemeClr val="lt2"/>
              </a:buClr>
              <a:buSzPts val="1300"/>
              <a:buFont typeface="Roboto Mono"/>
              <a:buChar char="●"/>
            </a:pPr>
            <a:r>
              <a:rPr lang="es" sz="1300" b="1">
                <a:solidFill>
                  <a:schemeClr val="dk1"/>
                </a:solidFill>
                <a:latin typeface="Roboto Mono"/>
                <a:ea typeface="Roboto Mono"/>
                <a:cs typeface="Roboto Mono"/>
                <a:sym typeface="Roboto Mono"/>
              </a:rPr>
              <a:t>DNS</a:t>
            </a:r>
            <a:r>
              <a:rPr lang="es" sz="1300">
                <a:solidFill>
                  <a:schemeClr val="lt2"/>
                </a:solidFill>
                <a:latin typeface="Roboto Mono"/>
                <a:ea typeface="Roboto Mono"/>
                <a:cs typeface="Roboto Mono"/>
                <a:sym typeface="Roboto Mono"/>
              </a:rPr>
              <a:t> persistence</a:t>
            </a:r>
            <a:endParaRPr sz="1300">
              <a:solidFill>
                <a:schemeClr val="lt2"/>
              </a:solidFill>
              <a:latin typeface="Roboto Mono"/>
              <a:ea typeface="Roboto Mono"/>
              <a:cs typeface="Roboto Mono"/>
              <a:sym typeface="Roboto Mono"/>
            </a:endParaRPr>
          </a:p>
          <a:p>
            <a:pPr marL="457200" lvl="0" indent="-311150" algn="l" rtl="0">
              <a:lnSpc>
                <a:spcPct val="115000"/>
              </a:lnSpc>
              <a:spcBef>
                <a:spcPts val="0"/>
              </a:spcBef>
              <a:spcAft>
                <a:spcPts val="0"/>
              </a:spcAft>
              <a:buClr>
                <a:schemeClr val="lt2"/>
              </a:buClr>
              <a:buSzPts val="1300"/>
              <a:buFont typeface="Roboto Mono"/>
              <a:buChar char="●"/>
            </a:pPr>
            <a:r>
              <a:rPr lang="es" sz="1300">
                <a:solidFill>
                  <a:schemeClr val="lt2"/>
                </a:solidFill>
                <a:latin typeface="Roboto Mono"/>
                <a:ea typeface="Roboto Mono"/>
                <a:cs typeface="Roboto Mono"/>
                <a:sym typeface="Roboto Mono"/>
              </a:rPr>
              <a:t>For more information check </a:t>
            </a:r>
            <a:r>
              <a:rPr lang="es" sz="1300" u="sng">
                <a:solidFill>
                  <a:schemeClr val="accent4"/>
                </a:solidFill>
                <a:latin typeface="Roboto Mono"/>
                <a:ea typeface="Roboto Mono"/>
                <a:cs typeface="Roboto Mono"/>
                <a:sym typeface="Roboto Mono"/>
                <a:hlinkClick r:id="rId3">
                  <a:extLst>
                    <a:ext uri="{A12FA001-AC4F-418D-AE19-62706E023703}">
                      <ahyp:hlinkClr val="tx"/>
                    </a:ext>
                  </a:extLst>
                </a:hlinkClick>
              </a:rPr>
              <a:t>https://cloud.hacktricks.xyz/pentesting-cloud/aws-pentesting/aws-persistence/aws-lightsail-persistence</a:t>
            </a:r>
            <a:endParaRPr sz="1300">
              <a:solidFill>
                <a:schemeClr val="accent4"/>
              </a:solidFill>
              <a:latin typeface="Roboto Mono"/>
              <a:ea typeface="Roboto Mono"/>
              <a:cs typeface="Roboto Mono"/>
              <a:sym typeface="Roboto Mono"/>
            </a:endParaRPr>
          </a:p>
        </p:txBody>
      </p:sp>
      <p:sp xmlns:a="http://schemas.openxmlformats.org/drawingml/2006/main" xmlns:p="http://schemas.openxmlformats.org/presentationml/2006/main">
        <p:nvSpPr>
          <p:cNvPr id="89" name="Rectangle">
            <a:extLst>
              <a:ext uri="{FF2B5EF4-FFF2-40B4-BE49-F238E27FC236}">
                <a16:creationId xmlns:a16="http://schemas.microsoft.com/office/drawing/2014/main" id="{A0C957D4-E4F1-4D51-EC0C-C161461E948E}"/>
              </a:ext>
            </a:extLst>
          </p:cNvPr>
          <p:cNvSpPr/>
          <p:nvPr/>
        </p:nvSpPr>
        <p:spPr>
          <a:xfrm rot="0">
            <a:off x="2066925" y="2276475"/>
            <a:ext cx="6324600" cy="571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en-US" sz="2900" b="1" dirty="0">
                <a:solidFill>
                  <a:srgbClr val="f01316">
                    <a:alpha val="40000"/>
                  </a:srgbClr>
                </a:solidFill>
              </a:rPr>
              <a:t>https://t.me/CyberFreeCourses</a:t>
            </a:r>
            <a:endParaRPr lang="en-US"/>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