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/>
  <p:notesSz cx="6858000" cy="9144000"/>
  <p:embeddedFontLst>
    <p:embeddedFont>
      <p:font typeface="Roboto Mono Medium"/>
      <p:regular r:id="rId12"/>
      <p:bold r:id="rId13"/>
      <p:italic r:id="rId14"/>
      <p:boldItalic r:id="rId15"/>
    </p:embeddedFont>
    <p:embeddedFont>
      <p:font typeface="Roboto Mono SemiBold"/>
      <p:regular r:id="rId16"/>
      <p:bold r:id="rId17"/>
      <p:italic r:id="rId18"/>
      <p:boldItalic r:id="rId19"/>
    </p:embeddedFont>
    <p:embeddedFont>
      <p:font typeface="Raleway ExtraBold"/>
      <p:bold r:id="rId20"/>
      <p:boldItalic r:id="rId21"/>
    </p:embeddedFont>
    <p:embeddedFont>
      <p:font typeface="Roboto Mono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alewayExtraBold-bold.fntdata" Id="rId20" /><Relationship Type="http://schemas.openxmlformats.org/officeDocument/2006/relationships/font" Target="/ppt/fonts/RobotoMono-regular.fntdata" Id="rId22" /><Relationship Type="http://schemas.openxmlformats.org/officeDocument/2006/relationships/font" Target="/ppt/fonts/RalewayExtraBold-boldItalic.fntdata" Id="rId21" /><Relationship Type="http://schemas.openxmlformats.org/officeDocument/2006/relationships/font" Target="/ppt/fonts/RobotoMono-italic.fntdata" Id="rId24" /><Relationship Type="http://schemas.openxmlformats.org/officeDocument/2006/relationships/font" Target="/ppt/fonts/RobotoMono-bold.fntdata" Id="rId23" /><Relationship Type="http://schemas.openxmlformats.org/officeDocument/2006/relationships/theme" Target="/ppt/theme/theme1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4.xml" Id="rId9" /><Relationship Type="http://schemas.openxmlformats.org/officeDocument/2006/relationships/font" Target="/ppt/fonts/RobotoMono-boldItalic.fntdata" Id="rId25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6.xml" Id="rId11" /><Relationship Type="http://schemas.openxmlformats.org/officeDocument/2006/relationships/slide" Target="/ppt/slides/slide5.xml" Id="rId10" /><Relationship Type="http://schemas.openxmlformats.org/officeDocument/2006/relationships/font" Target="/ppt/fonts/RobotoMonoMedium-bold.fntdata" Id="rId13" /><Relationship Type="http://schemas.openxmlformats.org/officeDocument/2006/relationships/font" Target="/ppt/fonts/RobotoMonoMedium-regular.fntdata" Id="rId12" /><Relationship Type="http://schemas.openxmlformats.org/officeDocument/2006/relationships/font" Target="/ppt/fonts/RobotoMonoMedium-boldItalic.fntdata" Id="rId15" /><Relationship Type="http://schemas.openxmlformats.org/officeDocument/2006/relationships/font" Target="/ppt/fonts/RobotoMonoMedium-italic.fntdata" Id="rId14" /><Relationship Type="http://schemas.openxmlformats.org/officeDocument/2006/relationships/font" Target="/ppt/fonts/RobotoMonoSemiBold-bold.fntdata" Id="rId17" /><Relationship Type="http://schemas.openxmlformats.org/officeDocument/2006/relationships/font" Target="/ppt/fonts/RobotoMonoSemiBold-regular.fntdata" Id="rId16" /><Relationship Type="http://schemas.openxmlformats.org/officeDocument/2006/relationships/font" Target="/ppt/fonts/RobotoMonoSemiBold-boldItalic.fntdata" Id="rId19" /><Relationship Type="http://schemas.openxmlformats.org/officeDocument/2006/relationships/font" Target="/ppt/fonts/RobotoMonoSemiBold-italic.fntdata" Id="rId1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3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4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5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6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54aa4226b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254aa4226b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8934322d1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18934322d1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074ea0e84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074ea0e84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074ea0e84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074ea0e84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074ea0e84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2074ea0e84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074ea0e84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074ea0e84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2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2.png" Id="rId3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2.xml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3.xml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4.xml" Id="rId2" /><Relationship Type="http://schemas.openxmlformats.org/officeDocument/2006/relationships/hyperlink" Target="https://cloud.hacktricks.xyz/pentesting-cloud/aws-pentesting/aws-privilege-escalation/aws-secrets-manager-privesc" TargetMode="External" Id="rId3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5.xml" Id="rId2" /><Relationship Type="http://schemas.openxmlformats.org/officeDocument/2006/relationships/hyperlink" Target="https://cloud.hacktricks.xyz/pentesting-cloud/aws-pentesting/aws-post-exploitation/aws-secrets-manager-post-exploitation" TargetMode="External" Id="rId3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6.xml" Id="rId2" /><Relationship Type="http://schemas.openxmlformats.org/officeDocument/2006/relationships/hyperlink" Target="https://cloud.hacktricks.xyz/pentesting-cloud/aws-pentesting/aws-persistence/aws-secrets-manager-persistence" TargetMode="External" Id="rId3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598350" y="9715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/>
              <a:t>Secrets Manager</a:t>
            </a:r>
            <a:endParaRPr sz="385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Basic Information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/>
        </p:nvSpPr>
        <p:spPr>
          <a:xfrm>
            <a:off x="344550" y="1041825"/>
            <a:ext cx="8170500" cy="22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Roboto Mono Medium"/>
              <a:buChar char="●"/>
            </a:pPr>
            <a:r>
              <a:rPr lang="es" sz="1500">
                <a:solidFill>
                  <a:schemeClr val="lt2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R</a:t>
            </a:r>
            <a:r>
              <a:rPr lang="es" sz="1500">
                <a:solidFill>
                  <a:schemeClr val="lt2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emove any hard-coded secrets within your application and replacing them with a simple API call.</a:t>
            </a:r>
            <a:endParaRPr sz="1500">
              <a:solidFill>
                <a:schemeClr val="lt2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Roboto Mono Medium"/>
              <a:buChar char="●"/>
            </a:pPr>
            <a:r>
              <a:rPr lang="es" sz="1500">
                <a:solidFill>
                  <a:schemeClr val="lt2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Allows rotating secrets easier, therefore enhancing the security of that secret.</a:t>
            </a:r>
            <a:endParaRPr sz="1500">
              <a:solidFill>
                <a:schemeClr val="lt2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Roboto Mono Medium"/>
              <a:buChar char="●"/>
            </a:pPr>
            <a:r>
              <a:rPr lang="es" sz="1500">
                <a:solidFill>
                  <a:schemeClr val="lt2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To grant access to secrets it’s possible to use IAM but also to use a resource policy (like in KMS).</a:t>
            </a:r>
            <a:endParaRPr sz="1500">
              <a:solidFill>
                <a:schemeClr val="lt2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Roboto Mono Medium"/>
              <a:buChar char="○"/>
            </a:pPr>
            <a:r>
              <a:rPr lang="es" sz="1500">
                <a:solidFill>
                  <a:schemeClr val="lt2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However, in this case you don’t need to specifically grant permission to the current account (not like in KMS)</a:t>
            </a:r>
            <a:endParaRPr sz="1500">
              <a:solidFill>
                <a:schemeClr val="lt2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1066800" y="4690800"/>
            <a:ext cx="70104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https://cloud.hacktricks.xyz/pentesting-cloud/aws-pentesting/aws-services/aws-secrets-manager-enum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Manual Enumeration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45" name="Google Shape;45;p8"/>
          <p:cNvSpPr txBox="1"/>
          <p:nvPr>
            <p:ph type="body" idx="1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ws secretsmanager list-secrets #Get metadata of all secrets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aws secretsmanager list-secret-version-ids --secret-id &lt;secret_name&gt;</a:t>
            </a: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# Get versions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aws secretsmanager describe-secret --secret-id &lt;secret_name&gt; </a:t>
            </a: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Get metadata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aws secretsmanager get-secret-value --secret-id &lt;secret_name&gt; </a:t>
            </a: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Get value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aws secretsmanager get-secret-value --secret-id &lt;secret_name&gt; --version-id &lt;version-id&gt; </a:t>
            </a: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Get value of a different version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aws secretsmanager get-resource-policy --secret-id --secret-id &lt;secret_name&gt;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" name="Google Shape;46;p8"/>
          <p:cNvSpPr txBox="1"/>
          <p:nvPr/>
        </p:nvSpPr>
        <p:spPr>
          <a:xfrm>
            <a:off x="1066800" y="4690800"/>
            <a:ext cx="70104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https://cloud.hacktricks.xyz/pentesting-cloud/aws-pentesting/aws-services/aws-secrets-manager-enum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7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Privilege Escalation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2" name="Google Shape;52;p9"/>
          <p:cNvSpPr txBox="1"/>
          <p:nvPr>
            <p:ph type="body" idx="1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secretsmanager:GetSecretValue</a:t>
            </a:r>
            <a:endParaRPr sz="13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s" sz="1300">
                <a:latin typeface="Roboto Mono Medium"/>
                <a:ea typeface="Roboto Mono Medium"/>
                <a:cs typeface="Roboto Mono Medium"/>
                <a:sym typeface="Roboto Mono Medium"/>
              </a:rPr>
              <a:t>In several cases just by reading a secret you will be able to privesc or move laterally</a:t>
            </a:r>
            <a:endParaRPr sz="130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secretsmanager:GetResourcePolicy, secretsmanager:PutResourcePolicy</a:t>
            </a:r>
            <a:endParaRPr sz="13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 Mono Medium"/>
              <a:buChar char="○"/>
            </a:pPr>
            <a:r>
              <a:rPr lang="es" sz="1300">
                <a:latin typeface="Roboto Mono Medium"/>
                <a:ea typeface="Roboto Mono Medium"/>
                <a:cs typeface="Roboto Mono Medium"/>
                <a:sym typeface="Roboto Mono Medium"/>
              </a:rPr>
              <a:t>Give yourself more access over the secret</a:t>
            </a:r>
            <a:endParaRPr sz="130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 Mono Medium"/>
              <a:buChar char="●"/>
            </a:pPr>
            <a:r>
              <a:rPr lang="es" sz="1300">
                <a:latin typeface="Roboto Mono Medium"/>
                <a:ea typeface="Roboto Mono Medium"/>
                <a:cs typeface="Roboto Mono Medium"/>
                <a:sym typeface="Roboto Mono Medium"/>
              </a:rPr>
              <a:t>For more information check </a:t>
            </a:r>
            <a:r>
              <a:rPr lang="es" sz="1300" u="sng">
                <a:solidFill>
                  <a:schemeClr val="accent4"/>
                </a:solidFill>
                <a:latin typeface="Roboto Mono Medium"/>
                <a:ea typeface="Roboto Mono Medium"/>
                <a:cs typeface="Roboto Mono Medium"/>
                <a:sym typeface="Roboto Mono Medium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https://cloud.hacktricks.xyz/pentesting-cloud/aws-pentesting/aws-privilege-escalation/aws-secrets-manager-privesc</a:t>
            </a:r>
            <a:endParaRPr sz="1300">
              <a:solidFill>
                <a:schemeClr val="accent4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53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Post Exploitation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8" name="Google Shape;58;p10"/>
          <p:cNvSpPr txBox="1"/>
          <p:nvPr>
            <p:ph type="body" idx="1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es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secretsmanager:GetSecretValue</a:t>
            </a:r>
            <a:endParaRPr sz="1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 Mono Medium"/>
              <a:buChar char="○"/>
            </a:pPr>
            <a:r>
              <a:rPr lang="es" sz="1300">
                <a:latin typeface="Roboto Mono Medium"/>
                <a:ea typeface="Roboto Mono Medium"/>
                <a:cs typeface="Roboto Mono Medium"/>
                <a:sym typeface="Roboto Mono Medium"/>
              </a:rPr>
              <a:t>In several cases just by reading a secret you will be able to privesc or move laterally</a:t>
            </a:r>
            <a:endParaRPr sz="130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s" sz="1300"/>
              <a:t>Change the value of the secret to potentially cause a DoS to all the systems that </a:t>
            </a:r>
            <a:r>
              <a:rPr lang="es" sz="1300"/>
              <a:t>depend</a:t>
            </a:r>
            <a:r>
              <a:rPr lang="es" sz="1300"/>
              <a:t> on that secret</a:t>
            </a:r>
            <a:endParaRPr sz="1300"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s" sz="1300"/>
              <a:t>For more information check: </a:t>
            </a:r>
            <a:r>
              <a:rPr lang="es" sz="1300" u="sng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https://cloud.hacktricks.xyz/pentesting-cloud/aws-pentesting/aws-post-exploitation/aws-secrets-manager-post-exploitation</a:t>
            </a:r>
            <a:endParaRPr sz="13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59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Persistence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4" name="Google Shape;64;p11"/>
          <p:cNvSpPr txBox="1"/>
          <p:nvPr>
            <p:ph type="body" idx="1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It's possible to grant access to secrets to external accounts via resource policies.</a:t>
            </a:r>
            <a:endParaRPr sz="1500"/>
          </a:p>
          <a:p>
            <a:pPr marL="914400" lvl="1" indent="-3238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Note that to access a secret, the external account will also need access to the KMS key encrypting the secret.</a:t>
            </a:r>
            <a:endParaRPr sz="1500"/>
          </a:p>
          <a:p>
            <a:pPr marL="457200" lvl="0" indent="-3238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Modify Lambda code to automatically exfiltrate new secrets</a:t>
            </a:r>
            <a:endParaRPr sz="1500"/>
          </a:p>
          <a:p>
            <a:pPr marL="457200" lvl="0" indent="-3238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For more information check: </a:t>
            </a:r>
            <a:r>
              <a:rPr lang="es" sz="1500" u="sng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https://cloud.hacktricks.xyz/pentesting-cloud/aws-pentesting/aws-persistence/aws-secrets-manager-persistence</a:t>
            </a:r>
            <a:endParaRPr sz="150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000"/>
          </a:p>
        </p:txBody>
      </p:sp>
      <p:sp xmlns:a="http://schemas.openxmlformats.org/drawingml/2006/main" xmlns:p="http://schemas.openxmlformats.org/presentationml/2006/main">
        <p:nvSpPr>
          <p:cNvPr id="65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