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6858000" cy="9144000"/>
  <p:embeddedFontLst>
    <p:embeddedFont>
      <p:font typeface="Roboto Mono Medium"/>
      <p:regular r:id="rId13"/>
      <p:bold r:id="rId14"/>
      <p:italic r:id="rId15"/>
      <p:boldItalic r:id="rId16"/>
    </p:embeddedFont>
    <p:embeddedFont>
      <p:font typeface="Roboto Mono SemiBold"/>
      <p:regular r:id="rId17"/>
      <p:bold r:id="rId18"/>
      <p:italic r:id="rId19"/>
      <p:boldItalic r:id="rId20"/>
    </p:embeddedFont>
    <p:embeddedFont>
      <p:font typeface="Raleway ExtraBold"/>
      <p:bold r:id="rId21"/>
      <p:boldItalic r:id="rId22"/>
    </p:embeddedFont>
    <p:embeddedFont>
      <p:font typeface="Roboto Mono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boldItalic.fntdata" Id="rId20" /><Relationship Type="http://schemas.openxmlformats.org/officeDocument/2006/relationships/font" Target="/ppt/fonts/RalewayExtraBold-boldItalic.fntdata" Id="rId22" /><Relationship Type="http://schemas.openxmlformats.org/officeDocument/2006/relationships/font" Target="/ppt/fonts/RalewayExtraBold-bold.fntdata" Id="rId21" /><Relationship Type="http://schemas.openxmlformats.org/officeDocument/2006/relationships/font" Target="/ppt/fonts/RobotoMono-bold.fntdata" Id="rId24" /><Relationship Type="http://schemas.openxmlformats.org/officeDocument/2006/relationships/font" Target="/ppt/fonts/RobotoMono-regular.fntdata" Id="rId23" /><Relationship Type="http://schemas.openxmlformats.org/officeDocument/2006/relationships/theme" Target="/ppt/theme/theme1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obotoMono-boldItalic.fntdata" Id="rId26" /><Relationship Type="http://schemas.openxmlformats.org/officeDocument/2006/relationships/font" Target="/ppt/fonts/RobotoMono-italic.fntdata" Id="rId25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6.xml" Id="rId11" /><Relationship Type="http://schemas.openxmlformats.org/officeDocument/2006/relationships/slide" Target="/ppt/slides/slide5.xml" Id="rId10" /><Relationship Type="http://schemas.openxmlformats.org/officeDocument/2006/relationships/font" Target="/ppt/fonts/RobotoMonoMedium-regular.fntdata" Id="rId13" /><Relationship Type="http://schemas.openxmlformats.org/officeDocument/2006/relationships/slide" Target="/ppt/slides/slide7.xml" Id="rId12" /><Relationship Type="http://schemas.openxmlformats.org/officeDocument/2006/relationships/font" Target="/ppt/fonts/RobotoMonoMedium-italic.fntdata" Id="rId15" /><Relationship Type="http://schemas.openxmlformats.org/officeDocument/2006/relationships/font" Target="/ppt/fonts/RobotoMonoMedium-bold.fntdata" Id="rId14" /><Relationship Type="http://schemas.openxmlformats.org/officeDocument/2006/relationships/font" Target="/ppt/fonts/RobotoMonoSemiBold-regular.fntdata" Id="rId17" /><Relationship Type="http://schemas.openxmlformats.org/officeDocument/2006/relationships/font" Target="/ppt/fonts/RobotoMonoMedium-boldItalic.fntdata" Id="rId16" /><Relationship Type="http://schemas.openxmlformats.org/officeDocument/2006/relationships/font" Target="/ppt/fonts/RobotoMonoSemiBold-italic.fntdata" Id="rId19" /><Relationship Type="http://schemas.openxmlformats.org/officeDocument/2006/relationships/font" Target="/ppt/fonts/RobotoMonoSemiBold-bold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Relationship Type="http://schemas.openxmlformats.org/officeDocument/2006/relationships/hyperlink" Target="https://www.loom.com/share/a5459e36919d4808bbfd97b444bd2a83" TargetMode="External" Id="rId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Relationship Type="http://schemas.openxmlformats.org/officeDocument/2006/relationships/hyperlink" Target="https://www.loom.com/share/a5459e36919d4808bbfd97b444bd2a83" TargetMode="External" Id="rId2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9472e2a5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9472e2a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803820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803820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08038207c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08038207c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08038207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08038207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d99f2072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d99f2072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300"/>
              <a:buFont typeface="Roboto Mono"/>
              <a:buChar char="○"/>
            </a:pPr>
            <a:r>
              <a:rPr lang="es" sz="1300" u="sng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https://www.loom.com/share/a5459e36919d4808bbfd97b444bd2a83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bae6604f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bae6604f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300"/>
              <a:buFont typeface="Roboto Mono"/>
              <a:buChar char="○"/>
            </a:pPr>
            <a:r>
              <a:rPr lang="es" sz="1300" u="sng">
                <a:solidFill>
                  <a:srgbClr val="ADADAD"/>
                </a:solid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https://www.loom.com/share/a5459e36919d4808bbfd97b444bd2a83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bae6604f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bae6604f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300"/>
              <a:buFont typeface="Roboto Mono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1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1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2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Relationship Type="http://schemas.openxmlformats.org/officeDocument/2006/relationships/image" Target="/ppt/media/image4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Relationship Type="http://schemas.openxmlformats.org/officeDocument/2006/relationships/hyperlink" Target="https://cloud.hacktricks.xyz/pentesting-cloud/aws-security/aws-post-exploitation/aws-codebuild-post-exploitation/aws-codebuild-token-leakage" TargetMode="External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3.png" Id="rId4" /><Relationship Type="http://schemas.openxmlformats.org/officeDocument/2006/relationships/hyperlink" Target="https://www.youtube.com/watch?v=saVx9rShKvA" TargetMode="External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Relationship Type="http://schemas.openxmlformats.org/officeDocument/2006/relationships/hyperlink" Target="https://www.youtube.com/watch?v=IzdWk6nA_Ho" TargetMode="External" Id="rId3" /><Relationship Type="http://schemas.openxmlformats.org/officeDocument/2006/relationships/hyperlink" Target="https://www.youtube.com/watch?v=UbfhVXJn6fk" TargetMode="External" Id="rId4" /><Relationship Type="http://schemas.openxmlformats.org/officeDocument/2006/relationships/hyperlink" Target="https://www.youtube.com/watch?v=lTVY01pbMvM" TargetMode="External" Id="rId9" /><Relationship Type="http://schemas.openxmlformats.org/officeDocument/2006/relationships/hyperlink" Target="https://www.youtube.com/watch?v=saVx9rShKvA" TargetMode="External" Id="rId5" /><Relationship Type="http://schemas.openxmlformats.org/officeDocument/2006/relationships/hyperlink" Target="https://www.youtube.com/watch?v=FBWpX8icMMo" TargetMode="External" Id="rId6" /><Relationship Type="http://schemas.openxmlformats.org/officeDocument/2006/relationships/hyperlink" Target="https://www.youtube.com/watch?v=S1-vGf_ao1s" TargetMode="External" Id="rId7" /><Relationship Type="http://schemas.openxmlformats.org/officeDocument/2006/relationships/hyperlink" Target="https://www.youtube.com/watch?v=IyLWAZlzPNM" TargetMode="External" Id="rId8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278400" y="1200175"/>
            <a:ext cx="57825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CodeBuild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344550" y="1041825"/>
            <a:ext cx="81705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CodeBuild is a fully managed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continuous integration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service that compiles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source code, runs tests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and produces software packages that are ready to deploy. With CodeBuild, you don’t need to provision, manage, and scale your own build servers.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1214250" y="4820400"/>
            <a:ext cx="643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https://cloud.hacktricks.xyz/pentesting-cloud/aws-security/aws-services/aws-codebuild-enum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925" y="1935025"/>
            <a:ext cx="3899750" cy="2303475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41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Manual Enumeration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47" name="Google Shape;47;p8"/>
          <p:cNvSpPr txBox="1"/>
          <p:nvPr/>
        </p:nvSpPr>
        <p:spPr>
          <a:xfrm>
            <a:off x="311700" y="941525"/>
            <a:ext cx="86649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List external repo creds (such as github tokens)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It doesn't return the token but just the ARN where it's located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list-source-credentials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Projects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list-shared-projects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list-projects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batch-get-projects --names &lt;project_name&gt; # Check for creds in env vars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Builds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list-builds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list-builds-for-project --project-name &lt;p_name&gt;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list-build-batches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list-build-batches-for-project --project-name &lt;p_name&gt;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Reports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list-reports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codebuild describe-test-cases --report-arn &lt;ARN&gt;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421400" y="4835900"/>
            <a:ext cx="6445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https://cloud.hacktricks.xyz/pentesting-cloud/aws-security/aws-services/aws-codebuild-enum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Privilege Escalation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239550" y="932150"/>
            <a:ext cx="86649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iam:PassRole, codebuild:CreateProject, (codebuild:StartBuild | codebuild:StartBuildBatch)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Compromise any codebuild IAM role.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iam:PassRole, codebuild:UpdateProject, (codebuild:StartBuild | codebuild:StartBuildBatch)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Compromise any codebuild IAM role.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844200" y="4820400"/>
            <a:ext cx="745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pentesting-cloud/aws-security/aws-privilege-escalation/aws-codebuild-privesc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Post Exploitation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239550" y="932150"/>
            <a:ext cx="8664900" cy="27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Abuse CodeBuild Repo Access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Dump all the code of the accessible private repos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Leaking Access Tokens from AWS CodeBuild (fixed, but… new method!)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Roboto Mono"/>
              <a:buChar char="○"/>
            </a:pPr>
            <a:r>
              <a:rPr lang="es" sz="13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https://cloud.hacktricks.xyz/pentesting-cloud/aws-security/aws-post-exploitation/aws-codebuild-post-exploitation/aws-codebuild-token-leakage</a:t>
            </a:r>
            <a:endParaRPr sz="13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codebuild:DeleteProject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Delete the project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codebuild:TagResource , codebuild:UntagResource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Affect the tags of the resources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codebuild:DeleteSourceCredentials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Deleted configured credentials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630750" y="4820400"/>
            <a:ext cx="788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pentesting-cloud/aws-security/aws-post-exploitation/aws-codebuild-post-exploitation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6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Post Exploitation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630750" y="4820400"/>
            <a:ext cx="788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https://cloud.hacktricks.xyz/pentesting-cloud/aws-security/aws-post-exploitation/aws-codebuild-post-exploitation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2357775" y="1017725"/>
            <a:ext cx="4513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https://www.youtube.com/watch?v=saVx9rShKvA</a:t>
            </a:r>
            <a:endParaRPr sz="1300" u="sng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9300" y="1469450"/>
            <a:ext cx="4285400" cy="32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7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Extra Resources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695325" y="1228725"/>
            <a:ext cx="6029400" cy="26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Mono"/>
              <a:buChar char="●"/>
            </a:pPr>
            <a:r>
              <a:rPr lang="es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https://www.youtube.com/watch?v=IzdWk6nA_Ho</a:t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Mono"/>
              <a:buChar char="●"/>
            </a:pPr>
            <a:r>
              <a:rPr lang="es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https://www.youtube.com/watch?v=UbfhVXJn6fk</a:t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Mono"/>
              <a:buChar char="●"/>
            </a:pPr>
            <a:r>
              <a:rPr lang="es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https://www.youtube.com/watch?v=saVx9rShKvA</a:t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Mono"/>
              <a:buChar char="●"/>
            </a:pPr>
            <a:r>
              <a:rPr lang="es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https://www.youtube.com/watch?v=FBWpX8icMMo</a:t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Mono"/>
              <a:buChar char="●"/>
            </a:pPr>
            <a:r>
              <a:rPr lang="es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https://www.youtube.com/watch?v=S1-vGf_ao1s</a:t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Mono"/>
              <a:buChar char="●"/>
            </a:pPr>
            <a:r>
              <a:rPr lang="es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https://www.youtube.com/watch?v=IyLWAZlzPNM</a:t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Mono"/>
              <a:buChar char="●"/>
            </a:pPr>
            <a:r>
              <a:rPr lang="es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https://www.youtube.com/watch?v=lTVY01pbMvM</a:t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7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