
<file path=[Content_Types].xml><?xml version="1.0" encoding="utf-8"?>
<Types xmlns="http://schemas.openxmlformats.org/package/2006/content-types">
  <Default Extension="xml" ContentType="application/vnd.openxmlformats-officedocument.presentationml.presentation.main+xml"/>
  <Default Extension="fntdata" ContentType="application/x-fontdata"/>
  <Default Extension="png" ContentType="image/png"/>
  <Default Extension="rels" ContentType="application/vnd.openxmlformats-package.relationships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</Types>
</file>

<file path=_rels/.rels>&#65279;<?xml version="1.0" encoding="utf-8"?><Relationships xmlns="http://schemas.openxmlformats.org/package/2006/relationships"><Relationship Type="http://schemas.openxmlformats.org/officeDocument/2006/relationships/officeDocument" Target="/ppt/presentation.xml" Id="rId1" 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trictFirstAndLastChars="0" embedTrueTypeFonts="1" saveSubsetFonts="1" autoCompressPictures="0">
  <p:sldMasterIdLst>
    <p:sldMasterId id="214748365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9144000" cy="5143500"/>
  <p:notesSz cx="6858000" cy="9144000"/>
  <p:embeddedFontLst>
    <p:embeddedFont>
      <p:font typeface="Roboto Mono Medium"/>
      <p:regular r:id="rId16"/>
      <p:bold r:id="rId17"/>
      <p:italic r:id="rId18"/>
      <p:boldItalic r:id="rId19"/>
    </p:embeddedFont>
    <p:embeddedFont>
      <p:font typeface="Roboto Mono SemiBold"/>
      <p:regular r:id="rId20"/>
      <p:bold r:id="rId21"/>
      <p:italic r:id="rId22"/>
      <p:boldItalic r:id="rId23"/>
    </p:embeddedFont>
    <p:embeddedFont>
      <p:font typeface="Raleway ExtraBold"/>
      <p:bold r:id="rId24"/>
      <p:boldItalic r:id="rId25"/>
    </p:embeddedFont>
    <p:embeddedFont>
      <p:font typeface="Roboto Mono"/>
      <p:regular r:id="rId26"/>
      <p:bold r:id="rId27"/>
      <p:italic r:id="rId28"/>
      <p:boldItalic r:id="rId2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font" Target="/ppt/fonts/RobotoMonoSemiBold-regular.fntdata" Id="rId20" /><Relationship Type="http://schemas.openxmlformats.org/officeDocument/2006/relationships/font" Target="/ppt/fonts/RobotoMonoSemiBold-italic.fntdata" Id="rId22" /><Relationship Type="http://schemas.openxmlformats.org/officeDocument/2006/relationships/font" Target="/ppt/fonts/RobotoMonoSemiBold-bold.fntdata" Id="rId21" /><Relationship Type="http://schemas.openxmlformats.org/officeDocument/2006/relationships/font" Target="/ppt/fonts/RalewayExtraBold-bold.fntdata" Id="rId24" /><Relationship Type="http://schemas.openxmlformats.org/officeDocument/2006/relationships/font" Target="/ppt/fonts/RobotoMonoSemiBold-boldItalic.fntdata" Id="rId23" /><Relationship Type="http://schemas.openxmlformats.org/officeDocument/2006/relationships/theme" Target="/ppt/theme/theme2.xml" Id="rId1" /><Relationship Type="http://schemas.openxmlformats.org/officeDocument/2006/relationships/viewProps" Target="/ppt/viewProps.xml" Id="rId2" /><Relationship Type="http://schemas.openxmlformats.org/officeDocument/2006/relationships/presProps" Target="/ppt/presProps.xml" Id="rId3" /><Relationship Type="http://schemas.openxmlformats.org/officeDocument/2006/relationships/slideMaster" Target="/ppt/slideMasters/slideMaster1.xml" Id="rId4" /><Relationship Type="http://schemas.openxmlformats.org/officeDocument/2006/relationships/slide" Target="/ppt/slides/slide4.xml" Id="rId9" /><Relationship Type="http://schemas.openxmlformats.org/officeDocument/2006/relationships/font" Target="/ppt/fonts/RobotoMono-regular.fntdata" Id="rId26" /><Relationship Type="http://schemas.openxmlformats.org/officeDocument/2006/relationships/font" Target="/ppt/fonts/RalewayExtraBold-boldItalic.fntdata" Id="rId25" /><Relationship Type="http://schemas.openxmlformats.org/officeDocument/2006/relationships/font" Target="/ppt/fonts/RobotoMono-italic.fntdata" Id="rId28" /><Relationship Type="http://schemas.openxmlformats.org/officeDocument/2006/relationships/font" Target="/ppt/fonts/RobotoMono-bold.fntdata" Id="rId27" /><Relationship Type="http://schemas.openxmlformats.org/officeDocument/2006/relationships/notesMaster" Target="/ppt/notesMasters/notesMaster1.xml" Id="rId5" /><Relationship Type="http://schemas.openxmlformats.org/officeDocument/2006/relationships/slide" Target="/ppt/slides/slide1.xml" Id="rId6" /><Relationship Type="http://schemas.openxmlformats.org/officeDocument/2006/relationships/font" Target="/ppt/fonts/RobotoMono-boldItalic.fntdata" Id="rId29" /><Relationship Type="http://schemas.openxmlformats.org/officeDocument/2006/relationships/slide" Target="/ppt/slides/slide2.xml" Id="rId7" /><Relationship Type="http://schemas.openxmlformats.org/officeDocument/2006/relationships/slide" Target="/ppt/slides/slide3.xml" Id="rId8" /><Relationship Type="http://schemas.openxmlformats.org/officeDocument/2006/relationships/slide" Target="/ppt/slides/slide6.xml" Id="rId11" /><Relationship Type="http://schemas.openxmlformats.org/officeDocument/2006/relationships/slide" Target="/ppt/slides/slide5.xml" Id="rId10" /><Relationship Type="http://schemas.openxmlformats.org/officeDocument/2006/relationships/slide" Target="/ppt/slides/slide8.xml" Id="rId13" /><Relationship Type="http://schemas.openxmlformats.org/officeDocument/2006/relationships/slide" Target="/ppt/slides/slide7.xml" Id="rId12" /><Relationship Type="http://schemas.openxmlformats.org/officeDocument/2006/relationships/slide" Target="/ppt/slides/slide10.xml" Id="rId15" /><Relationship Type="http://schemas.openxmlformats.org/officeDocument/2006/relationships/slide" Target="/ppt/slides/slide9.xml" Id="rId14" /><Relationship Type="http://schemas.openxmlformats.org/officeDocument/2006/relationships/font" Target="/ppt/fonts/RobotoMonoMedium-bold.fntdata" Id="rId17" /><Relationship Type="http://schemas.openxmlformats.org/officeDocument/2006/relationships/font" Target="/ppt/fonts/RobotoMonoMedium-regular.fntdata" Id="rId16" /><Relationship Type="http://schemas.openxmlformats.org/officeDocument/2006/relationships/font" Target="/ppt/fonts/RobotoMonoMedium-boldItalic.fntdata" Id="rId19" /><Relationship Type="http://schemas.openxmlformats.org/officeDocument/2006/relationships/font" Target="/ppt/fonts/RobotoMonoMedium-italic.fntdata" Id="rId18" /></Relationships>
</file>

<file path=ppt/notesMasters/_rels/notesMaster1.xml.rels>&#65279;<?xml version="1.0" encoding="utf-8"?><Relationships xmlns="http://schemas.openxmlformats.org/package/2006/relationships"><Relationship Type="http://schemas.openxmlformats.org/officeDocument/2006/relationships/theme" Target="/ppt/theme/theme1.xml" Id="rId1" 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_rels/notesSlide10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_rels/notesSlide2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_rels/notesSlide3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_rels/notesSlide4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_rels/notesSlide5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_rels/notesSlide6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_rels/notesSlide7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_rels/notesSlide8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_rels/notesSlide9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g276341ba4fd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" name="Google Shape;27;g276341ba4fd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1d99f20729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21d99f20729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# Enumeration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aws --profile myadmin elasticbeanstalk describe-applications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aws </a:t>
            </a:r>
            <a:r>
              <a:rPr lang="es">
                <a:solidFill>
                  <a:schemeClr val="dk1"/>
                </a:solidFill>
              </a:rPr>
              <a:t>--profile myadmin </a:t>
            </a:r>
            <a:r>
              <a:rPr lang="es"/>
              <a:t>elasticbeanstalk describe-application-versions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aws </a:t>
            </a:r>
            <a:r>
              <a:rPr lang="es">
                <a:solidFill>
                  <a:schemeClr val="dk1"/>
                </a:solidFill>
              </a:rPr>
              <a:t>--profile myadmin </a:t>
            </a:r>
            <a:r>
              <a:rPr lang="es"/>
              <a:t>elasticbeanstalk describe-environments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aws --profile myadmin elasticbeanstalk describe-environment-resources --environment-name HacktricksTraining-env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aws --profile myadmin elasticbeanstalk describe-environment-resources --environment-name HacktricksTrainingDocker-env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dk1"/>
                </a:solidFill>
              </a:rPr>
              <a:t>aws --profile myadmin elasticbeanstalk describe-configuration-settings --application-name HacktricksTraining --environment-name HacktricksTraining-env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aws --profile myadmin elasticbeanstalk describe-configuration-settings --application-name HacktricksTrainingDocker --environment-name HacktricksTrainingDocker-env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for r in us-east-1 us-east-2 us-west-1 us-west-2 ap-south-1 ap-south-2 ap-northeast-1 ap-northeast-2 ap-northeast-3 ap-southeast-1 ap-southeast-2 ap-southeast-3 ca-central-1 eu-central-1 eu-central-2 eu-west-1 eu-west-2 eu-west-3 eu-north-1 sa-east-1 af-south-1 ap-east-1 eu-south-1 eu-south-2 me-south-1 me-central-1; do aws --profile myadmin s3 ls "elasticbeanstalk-$r-947247140022" 2&gt;/dev/null &amp;&amp; echo "Found in: elasticbeanstalk-$r-947247140022"; done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# Metadata EC2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ssh -i beanstalk.pem ec2-user@</a:t>
            </a:r>
            <a:r>
              <a:rPr lang="es" sz="1050">
                <a:solidFill>
                  <a:schemeClr val="dk1"/>
                </a:solidFill>
              </a:rPr>
              <a:t>54.72.245.197</a:t>
            </a:r>
            <a:endParaRPr sz="105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050">
                <a:solidFill>
                  <a:schemeClr val="dk1"/>
                </a:solidFill>
              </a:rPr>
              <a:t>cd /tmp</a:t>
            </a:r>
            <a:endParaRPr sz="105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050">
                <a:solidFill>
                  <a:schemeClr val="dk1"/>
                </a:solidFill>
              </a:rPr>
              <a:t>./linpeas.sh -o cloud</a:t>
            </a:r>
            <a:endParaRPr sz="105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050">
                <a:solidFill>
                  <a:schemeClr val="dk1"/>
                </a:solidFill>
              </a:rPr>
              <a:t>docker ps</a:t>
            </a:r>
            <a:endParaRPr sz="105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5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050">
                <a:solidFill>
                  <a:schemeClr val="dk1"/>
                </a:solidFill>
              </a:rPr>
              <a:t># Metadata EC2 + ECS</a:t>
            </a:r>
            <a:endParaRPr sz="105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050">
                <a:solidFill>
                  <a:schemeClr val="dk1"/>
                </a:solidFill>
              </a:rPr>
              <a:t>ssh -i beanstalk.pem ec2-user@54.228.214.155</a:t>
            </a:r>
            <a:endParaRPr sz="105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050">
                <a:solidFill>
                  <a:schemeClr val="dk1"/>
                </a:solidFill>
              </a:rPr>
              <a:t>cd /tmp</a:t>
            </a:r>
            <a:endParaRPr sz="105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050">
                <a:solidFill>
                  <a:schemeClr val="dk1"/>
                </a:solidFill>
              </a:rPr>
              <a:t>./linpeas.sh -o cloud</a:t>
            </a:r>
            <a:endParaRPr sz="105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050">
                <a:solidFill>
                  <a:schemeClr val="dk1"/>
                </a:solidFill>
              </a:rPr>
              <a:t>sudo su</a:t>
            </a:r>
            <a:endParaRPr sz="105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050">
                <a:solidFill>
                  <a:schemeClr val="dk1"/>
                </a:solidFill>
              </a:rPr>
              <a:t>docker ps</a:t>
            </a:r>
            <a:endParaRPr sz="105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050">
                <a:solidFill>
                  <a:schemeClr val="dk1"/>
                </a:solidFill>
              </a:rPr>
              <a:t>docker exec -it 2c5ceb510fc7 bash</a:t>
            </a:r>
            <a:endParaRPr sz="105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050">
                <a:solidFill>
                  <a:schemeClr val="dk1"/>
                </a:solidFill>
              </a:rPr>
              <a:t>cd /tmp</a:t>
            </a:r>
            <a:endParaRPr sz="105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050">
                <a:solidFill>
                  <a:schemeClr val="dk1"/>
                </a:solidFill>
              </a:rPr>
              <a:t>./linpeas.sh -o cloud</a:t>
            </a:r>
            <a:endParaRPr sz="105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050">
                <a:solidFill>
                  <a:schemeClr val="dk1"/>
                </a:solidFill>
              </a:rPr>
              <a:t>env</a:t>
            </a:r>
            <a:endParaRPr sz="105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5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050">
                <a:solidFill>
                  <a:schemeClr val="dk1"/>
                </a:solidFill>
              </a:rPr>
              <a:t># Inject in elasticbeanstalk</a:t>
            </a:r>
            <a:endParaRPr sz="105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050">
                <a:solidFill>
                  <a:schemeClr val="dk1"/>
                </a:solidFill>
              </a:rPr>
              <a:t>mkdir elasticbeanstalk-eu-west-1-947247140022</a:t>
            </a:r>
            <a:endParaRPr sz="105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050">
                <a:solidFill>
                  <a:schemeClr val="dk1"/>
                </a:solidFill>
              </a:rPr>
              <a:t>cd elasticbeanstalk-eu-west-1-947247140022</a:t>
            </a:r>
            <a:endParaRPr sz="105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050">
                <a:solidFill>
                  <a:schemeClr val="dk1"/>
                </a:solidFill>
              </a:rPr>
              <a:t>aws --profile myadmin s3 sync s3://elasticbeanstalk-eu-west-1-947247140022 .</a:t>
            </a:r>
            <a:endParaRPr sz="105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050">
                <a:solidFill>
                  <a:schemeClr val="dk1"/>
                </a:solidFill>
              </a:rPr>
              <a:t>### change code</a:t>
            </a:r>
            <a:endParaRPr sz="105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050">
                <a:solidFill>
                  <a:schemeClr val="dk1"/>
                </a:solidFill>
              </a:rPr>
              <a:t>aws --profile myadmin s3 cp 1692777270420-aws-flask-app.zip s3://elasticbeanstalk-eu-west-1-947247140022/1692777270420-aws-flask-app.zip</a:t>
            </a:r>
            <a:endParaRPr sz="105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050">
                <a:solidFill>
                  <a:schemeClr val="dk1"/>
                </a:solidFill>
              </a:rPr>
              <a:t>aws --profile myadmin elasticbeanstalk rebuild-environment --environment-name "FlaskTest-env"</a:t>
            </a:r>
            <a:endParaRPr sz="105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g208038207cd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" name="Google Shape;34;g208038207cd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g23c7e6e185d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" name="Google Shape;42;g23c7e6e185d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276341ba4fd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Google Shape;50;g276341ba4fd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3c7e6e185d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3c7e6e185d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3c7e6e185d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3c7e6e185d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08038207cd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08038207cd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3c7e6e185d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3c7e6e185d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08038207cd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08038207cd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slideLayouts/_rels/slideLayout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34733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Font typeface="Roboto Mono Medium"/>
              <a:buNone/>
              <a:defRPr sz="3600"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34733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oboto Mono Medium"/>
              <a:buNone/>
              <a:defRPr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Font typeface="Roboto Mono"/>
              <a:buChar char="●"/>
              <a:defRPr>
                <a:latin typeface="Roboto Mono"/>
                <a:ea typeface="Roboto Mono"/>
                <a:cs typeface="Roboto Mono"/>
                <a:sym typeface="Roboto Mono"/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  <a:defRPr>
                <a:latin typeface="Roboto Mono"/>
                <a:ea typeface="Roboto Mono"/>
                <a:cs typeface="Roboto Mono"/>
                <a:sym typeface="Roboto Mono"/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■"/>
              <a:defRPr>
                <a:latin typeface="Roboto Mono"/>
                <a:ea typeface="Roboto Mono"/>
                <a:cs typeface="Roboto Mono"/>
                <a:sym typeface="Roboto Mono"/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  <a:defRPr>
                <a:latin typeface="Roboto Mono"/>
                <a:ea typeface="Roboto Mono"/>
                <a:cs typeface="Roboto Mono"/>
                <a:sym typeface="Roboto Mono"/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  <a:defRPr>
                <a:latin typeface="Roboto Mono"/>
                <a:ea typeface="Roboto Mono"/>
                <a:cs typeface="Roboto Mono"/>
                <a:sym typeface="Roboto Mono"/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■"/>
              <a:defRPr>
                <a:latin typeface="Roboto Mono"/>
                <a:ea typeface="Roboto Mono"/>
                <a:cs typeface="Roboto Mono"/>
                <a:sym typeface="Roboto Mono"/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  <a:defRPr>
                <a:latin typeface="Roboto Mono"/>
                <a:ea typeface="Roboto Mono"/>
                <a:cs typeface="Roboto Mono"/>
                <a:sym typeface="Roboto Mono"/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  <a:defRPr>
                <a:latin typeface="Roboto Mono"/>
                <a:ea typeface="Roboto Mono"/>
                <a:cs typeface="Roboto Mono"/>
                <a:sym typeface="Roboto Mono"/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■"/>
              <a:defRPr>
                <a:latin typeface="Roboto Mono"/>
                <a:ea typeface="Roboto Mono"/>
                <a:cs typeface="Roboto Mono"/>
                <a:sym typeface="Roboto Mono"/>
              </a:defRPr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534733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seño personalizado 1">
  <p:cSld name="CUSTOM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9pPr>
          </a:lstStyle>
          <a:p/>
        </p:txBody>
      </p:sp>
      <p:sp>
        <p:nvSpPr>
          <p:cNvPr id="24" name="Google Shape;24;p5"/>
          <p:cNvSpPr txBox="1"/>
          <p:nvPr/>
        </p:nvSpPr>
        <p:spPr>
          <a:xfrm>
            <a:off x="539525" y="1654550"/>
            <a:ext cx="8012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Lalalalalalalala</a:t>
            </a:r>
            <a:endParaRPr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Layout>
</file>

<file path=ppt/slideMasters/_rels/slideMaster1.xml.rels>&#65279;<?xml version="1.0" encoding="utf-8"?><Relationships xmlns="http://schemas.openxmlformats.org/package/2006/relationships"><Relationship Type="http://schemas.openxmlformats.org/officeDocument/2006/relationships/image" Target="/ppt/media/image1.png" Id="rId1" /><Relationship Type="http://schemas.openxmlformats.org/officeDocument/2006/relationships/image" Target="/ppt/media/image3.png" Id="rId2" /><Relationship Type="http://schemas.openxmlformats.org/officeDocument/2006/relationships/slideLayout" Target="/ppt/slideLayouts/slideLayout1.xml" Id="rId3" /><Relationship Type="http://schemas.openxmlformats.org/officeDocument/2006/relationships/slideLayout" Target="/ppt/slideLayouts/slideLayout2.xml" Id="rId4" /><Relationship Type="http://schemas.openxmlformats.org/officeDocument/2006/relationships/slideLayout" Target="/ppt/slideLayouts/slideLayout3.xml" Id="rId5" /><Relationship Type="http://schemas.openxmlformats.org/officeDocument/2006/relationships/slideLayout" Target="/ppt/slideLayouts/slideLayout4.xml" Id="rId6" /><Relationship Type="http://schemas.openxmlformats.org/officeDocument/2006/relationships/theme" Target="/ppt/theme/theme2.xml" Id="rId7" 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boto Mono Medium"/>
              <a:buNone/>
              <a:defRPr sz="2800">
                <a:solidFill>
                  <a:schemeClr val="dk1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Mono"/>
              <a:buChar char="●"/>
              <a:defRPr sz="18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○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■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●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○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■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●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○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■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4733" y="514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8033125" y="4032625"/>
            <a:ext cx="1110876" cy="111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4084300"/>
            <a:ext cx="1007524" cy="1007524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Id1" /><Relationship Type="http://schemas.openxmlformats.org/officeDocument/2006/relationships/notesSlide" Target="/ppt/notesSlides/notesSlide1.xml" Id="rId2" /><Relationship Type="http://schemas.openxmlformats.org/officeDocument/2006/relationships/image" Target="/ppt/media/image1.png" Id="rId3" /></Relationships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notesSlide" Target="/ppt/notesSlides/notesSlide10.xml" Id="rId2" /></Relationships>
</file>

<file path=ppt/slides/_rels/slide2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notesSlide" Target="/ppt/notesSlides/notesSlide2.xml" Id="rId2" /></Relationships>
</file>

<file path=ppt/slides/_rels/slide3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notesSlide" Target="/ppt/notesSlides/notesSlide3.xml" Id="rId2" /></Relationships>
</file>

<file path=ppt/slides/_rels/slide4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notesSlide" Target="/ppt/notesSlides/notesSlide4.xml" Id="rId2" /></Relationships>
</file>

<file path=ppt/slides/_rels/slide5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notesSlide" Target="/ppt/notesSlides/notesSlide5.xml" Id="rId2" /></Relationships>
</file>

<file path=ppt/slides/_rels/slide6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notesSlide" Target="/ppt/notesSlides/notesSlide6.xml" Id="rId2" /><Relationship Type="http://schemas.openxmlformats.org/officeDocument/2006/relationships/hyperlink" Target="https://us-east-1.console.aws.amazon.com/iam/home#/policies/arn:aws:iam::aws:policy/AWSElasticBeanstalkWebTier" TargetMode="External" Id="rId3" /><Relationship Type="http://schemas.openxmlformats.org/officeDocument/2006/relationships/hyperlink" Target="https://us-east-1.console.aws.amazon.com/iam/home#/policies/arn:aws:iam::aws:policy/AWSElasticBeanstalkWebTier" TargetMode="External" Id="rId4" /><Relationship Type="http://schemas.openxmlformats.org/officeDocument/2006/relationships/hyperlink" Target="https://us-east-1.console.aws.amazon.com/iamv2/home?region=us-east-1#/roles/details/aws-elasticbeanstalk-service-role?section=permissions" TargetMode="External" Id="rId11" /><Relationship Type="http://schemas.openxmlformats.org/officeDocument/2006/relationships/hyperlink" Target="https://us-east-1.console.aws.amazon.com/iam/home#/policies/arn:aws:iam::aws:policy/service-role/AWSElasticBeanstalkEnhancedHealth" TargetMode="External" Id="rId10" /><Relationship Type="http://schemas.openxmlformats.org/officeDocument/2006/relationships/hyperlink" Target="https://us-east-1.console.aws.amazon.com/iamv2/home?region=us-east-1#/roles/details/aws-elasticbeanstalk-service-role?section=permissions" TargetMode="External" Id="rId12" /><Relationship Type="http://schemas.openxmlformats.org/officeDocument/2006/relationships/hyperlink" Target="https://us-east-1.console.aws.amazon.com/iam/home#/policies/arn:aws:iam::aws:policy/service-role/AWSElasticBeanstalkEnhancedHealth" TargetMode="External" Id="rId9" /><Relationship Type="http://schemas.openxmlformats.org/officeDocument/2006/relationships/hyperlink" Target="https://us-east-1.console.aws.amazon.com/iam/home#/policies/arn:aws:iam::aws:policy/AWSElasticBeanstalkMulticontainerDocker" TargetMode="External" Id="rId5" /><Relationship Type="http://schemas.openxmlformats.org/officeDocument/2006/relationships/hyperlink" Target="https://us-east-1.console.aws.amazon.com/iam/home#/policies/arn:aws:iam::aws:policy/AWSElasticBeanstalkMulticontainerDocker" TargetMode="External" Id="rId6" /><Relationship Type="http://schemas.openxmlformats.org/officeDocument/2006/relationships/hyperlink" Target="https://us-east-1.console.aws.amazon.com/iam/home#/policies/arn:aws:iam::aws:policy/AWSElasticBeanstalkWorkerTier" TargetMode="External" Id="rId7" /><Relationship Type="http://schemas.openxmlformats.org/officeDocument/2006/relationships/hyperlink" Target="https://us-east-1.console.aws.amazon.com/iam/home#/policies/arn:aws:iam::aws:policy/AWSElasticBeanstalkWorkerTier" TargetMode="External" Id="rId8" /></Relationships>
</file>

<file path=ppt/slides/_rels/slide7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notesSlide" Target="/ppt/notesSlides/notesSlide7.xml" Id="rId2" /></Relationships>
</file>

<file path=ppt/slides/_rels/slide8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notesSlide" Target="/ppt/notesSlides/notesSlide8.xml" Id="rId2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notesSlide" Target="/ppt/notesSlides/notesSlide9.xml" Id="rId2" /></Relationships>
</file>

<file path=ppt/slides/slide1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ctrTitle"/>
          </p:nvPr>
        </p:nvSpPr>
        <p:spPr>
          <a:xfrm>
            <a:off x="3278400" y="1200175"/>
            <a:ext cx="5782500" cy="169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3850"/>
              <a:t>Elastic Beanstalk</a:t>
            </a:r>
            <a:endParaRPr sz="3850"/>
          </a:p>
        </p:txBody>
      </p:sp>
      <p:pic>
        <p:nvPicPr>
          <p:cNvPr id="30" name="Google Shape;30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55150" y="458550"/>
            <a:ext cx="4226401" cy="4226401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6"/>
          <p:cNvSpPr txBox="1"/>
          <p:nvPr>
            <p:ph type="ctrTitle"/>
          </p:nvPr>
        </p:nvSpPr>
        <p:spPr>
          <a:xfrm>
            <a:off x="3598350" y="1912975"/>
            <a:ext cx="5462400" cy="169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780">
              <a:solidFill>
                <a:srgbClr val="72110C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2670">
                <a:solidFill>
                  <a:srgbClr val="72110C"/>
                </a:solidFill>
              </a:rPr>
              <a:t>HackTricks Training</a:t>
            </a:r>
            <a:endParaRPr sz="2670">
              <a:solidFill>
                <a:srgbClr val="72110C"/>
              </a:solidFill>
            </a:endParaRPr>
          </a:p>
        </p:txBody>
      </p:sp>
      <p:sp xmlns:a="http://schemas.openxmlformats.org/drawingml/2006/main" xmlns:p="http://schemas.openxmlformats.org/presentationml/2006/main">
        <p:nvSpPr>
          <p:cNvPr id="32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 ExtraBold"/>
                <a:ea typeface="Raleway ExtraBold"/>
                <a:cs typeface="Raleway ExtraBold"/>
                <a:sym typeface="Raleway ExtraBold"/>
              </a:rPr>
              <a:t>Post Exploitation</a:t>
            </a:r>
            <a:endParaRPr>
              <a:latin typeface="Raleway ExtraBold"/>
              <a:ea typeface="Raleway ExtraBold"/>
              <a:cs typeface="Raleway ExtraBold"/>
              <a:sym typeface="Raleway ExtraBold"/>
            </a:endParaRPr>
          </a:p>
        </p:txBody>
      </p:sp>
      <p:sp>
        <p:nvSpPr>
          <p:cNvPr id="99" name="Google Shape;99;p15"/>
          <p:cNvSpPr txBox="1"/>
          <p:nvPr/>
        </p:nvSpPr>
        <p:spPr>
          <a:xfrm>
            <a:off x="239550" y="932150"/>
            <a:ext cx="8664900" cy="15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urier New"/>
              <a:buChar char="●"/>
            </a:pPr>
            <a:r>
              <a:rPr lang="es" sz="13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elasticbeanstalk:DeleteApplicationVersion | elasticbeanstalk:TerminateEnvironment | elasticbeanstalk:DeleteApplication | elasticbeanstalk:SwapEnvironmentCNAMEs</a:t>
            </a:r>
            <a:endParaRPr sz="13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lvl="1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00"/>
              <a:buFont typeface="Roboto Mono"/>
              <a:buChar char="○"/>
            </a:pPr>
            <a:r>
              <a:rPr lang="es" sz="13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Cause some kind of DoS </a:t>
            </a:r>
            <a:endParaRPr sz="13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 Mono"/>
              <a:buChar char="●"/>
            </a:pPr>
            <a:r>
              <a:rPr lang="es" sz="13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Find sensitive information in the source code</a:t>
            </a:r>
            <a:endParaRPr sz="13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 Mono"/>
              <a:buChar char="●"/>
            </a:pPr>
            <a:r>
              <a:rPr lang="es" sz="13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Modify elastic beanstalk source code in S3 bucket to compromise it</a:t>
            </a:r>
            <a:endParaRPr sz="13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00" name="Google Shape;100;p15"/>
          <p:cNvSpPr txBox="1"/>
          <p:nvPr/>
        </p:nvSpPr>
        <p:spPr>
          <a:xfrm>
            <a:off x="348000" y="4820400"/>
            <a:ext cx="84480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https://cloud.hacktricks.xyz</a:t>
            </a: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/pentesting-cloud/aws-security/aws-post-exploitation/aws-elastic-beanstalk-post-exploitation</a:t>
            </a:r>
            <a:endParaRPr sz="9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01" name="Google Shape;101;p15"/>
          <p:cNvSpPr txBox="1"/>
          <p:nvPr/>
        </p:nvSpPr>
        <p:spPr>
          <a:xfrm>
            <a:off x="7803800" y="191025"/>
            <a:ext cx="1190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2800">
                <a:solidFill>
                  <a:srgbClr val="FF9900"/>
                </a:solidFill>
                <a:latin typeface="Raleway ExtraBold"/>
                <a:ea typeface="Raleway ExtraBold"/>
                <a:cs typeface="Raleway ExtraBold"/>
                <a:sym typeface="Raleway ExtraBold"/>
              </a:rPr>
              <a:t>DEMO</a:t>
            </a:r>
            <a:endParaRPr sz="2800">
              <a:solidFill>
                <a:srgbClr val="FF9900"/>
              </a:solidFill>
              <a:latin typeface="Raleway ExtraBold"/>
              <a:ea typeface="Raleway ExtraBold"/>
              <a:cs typeface="Raleway ExtraBold"/>
              <a:sym typeface="Raleway ExtraBold"/>
            </a:endParaRPr>
          </a:p>
        </p:txBody>
      </p:sp>
      <p:sp xmlns:a="http://schemas.openxmlformats.org/drawingml/2006/main" xmlns:p="http://schemas.openxmlformats.org/presentationml/2006/main">
        <p:nvSpPr>
          <p:cNvPr id="102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 ExtraBold"/>
                <a:ea typeface="Raleway ExtraBold"/>
                <a:cs typeface="Raleway ExtraBold"/>
                <a:sym typeface="Raleway ExtraBold"/>
              </a:rPr>
              <a:t>Basic Information</a:t>
            </a:r>
            <a:endParaRPr>
              <a:latin typeface="Raleway ExtraBold"/>
              <a:ea typeface="Raleway ExtraBold"/>
              <a:cs typeface="Raleway ExtraBold"/>
              <a:sym typeface="Raleway ExtraBold"/>
            </a:endParaRPr>
          </a:p>
        </p:txBody>
      </p:sp>
      <p:sp>
        <p:nvSpPr>
          <p:cNvPr id="37" name="Google Shape;37;p7"/>
          <p:cNvSpPr txBox="1"/>
          <p:nvPr/>
        </p:nvSpPr>
        <p:spPr>
          <a:xfrm>
            <a:off x="475800" y="1099250"/>
            <a:ext cx="3625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 txBox="1"/>
          <p:nvPr/>
        </p:nvSpPr>
        <p:spPr>
          <a:xfrm>
            <a:off x="344550" y="1041825"/>
            <a:ext cx="8170500" cy="288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Amazon Elastic Beanstalk is a fully managed service that makes it easy to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deploy, run, and scale web applications and services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developed with Java, .NET, PHP, Node.js, Python, Ruby, Go, Docker, Tomcat on familiar servers such as Apache, Nginx, Passenger, and IIS.</a:t>
            </a:r>
            <a:endParaRPr sz="11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Elastic Beanstalk provides a simple and flexible way to deploy your applications to the AWS cloud,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without the need to worry about the underlying infrastructure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. It automatically handles the details of capacity provisioning, load balancing, scaling, and application health monitoring, allowing you to focus on writing and deploying your code.</a:t>
            </a:r>
            <a:endParaRPr sz="11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The infrastructure created by Elastic Beanstalk is managed by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Autoscaling Groups in EC2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(with a load balancer). Which means that at the end of the day, if you compromise the host, you should know about about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EC2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.</a:t>
            </a:r>
            <a:endParaRPr sz="11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Moreover, if Docker is used, it’s possible to use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ECS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.</a:t>
            </a:r>
            <a:endParaRPr sz="11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9" name="Google Shape;39;p7"/>
          <p:cNvSpPr txBox="1"/>
          <p:nvPr/>
        </p:nvSpPr>
        <p:spPr>
          <a:xfrm>
            <a:off x="1089600" y="4820400"/>
            <a:ext cx="6964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https://cloud.hacktricks.xyz/pentesting-cloud/aws-security/aws-services/aws-elastic-beanstalk-enum</a:t>
            </a:r>
            <a:endParaRPr sz="900">
              <a:latin typeface="Roboto Mono"/>
              <a:ea typeface="Roboto Mono"/>
              <a:cs typeface="Roboto Mono"/>
              <a:sym typeface="Roboto Mono"/>
            </a:endParaRPr>
          </a:p>
        </p:txBody>
      </p:sp>
      <p:sp xmlns:a="http://schemas.openxmlformats.org/drawingml/2006/main" xmlns:p="http://schemas.openxmlformats.org/presentationml/2006/main">
        <p:nvSpPr>
          <p:cNvPr id="40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 ExtraBold"/>
                <a:ea typeface="Raleway ExtraBold"/>
                <a:cs typeface="Raleway ExtraBold"/>
                <a:sym typeface="Raleway ExtraBold"/>
              </a:rPr>
              <a:t>Application </a:t>
            </a:r>
            <a:endParaRPr>
              <a:latin typeface="Raleway ExtraBold"/>
              <a:ea typeface="Raleway ExtraBold"/>
              <a:cs typeface="Raleway ExtraBold"/>
              <a:sym typeface="Raleway ExtraBold"/>
            </a:endParaRPr>
          </a:p>
        </p:txBody>
      </p:sp>
      <p:sp>
        <p:nvSpPr>
          <p:cNvPr id="45" name="Google Shape;45;p8"/>
          <p:cNvSpPr txBox="1"/>
          <p:nvPr/>
        </p:nvSpPr>
        <p:spPr>
          <a:xfrm>
            <a:off x="475800" y="1099250"/>
            <a:ext cx="3625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8"/>
          <p:cNvSpPr txBox="1"/>
          <p:nvPr/>
        </p:nvSpPr>
        <p:spPr>
          <a:xfrm>
            <a:off x="344550" y="1041825"/>
            <a:ext cx="8170500" cy="191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2984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ts val="1100"/>
              <a:buFont typeface="Roboto Mono"/>
              <a:buChar char="●"/>
            </a:pP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An application in Elastic Beanstalk is a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logical container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for your application's source code, environments, and configurations. It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groups together different versions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of your application code and allows you to manage them as a single entity.</a:t>
            </a:r>
            <a:endParaRPr sz="11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00"/>
              <a:buChar char="●"/>
            </a:pP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When you create an application, you provide a name and description, but no resources are provisioned at this stage. It is simply a way to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organize and manage your code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and related resources.</a:t>
            </a:r>
            <a:endParaRPr sz="11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00"/>
              <a:buChar char="●"/>
            </a:pP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You can have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multiple application versions within an application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. Each version corresponds to a specific release of your code, which can be deployed to one or more environments.</a:t>
            </a:r>
            <a:endParaRPr sz="11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47" name="Google Shape;47;p8"/>
          <p:cNvSpPr txBox="1"/>
          <p:nvPr/>
        </p:nvSpPr>
        <p:spPr>
          <a:xfrm>
            <a:off x="1089600" y="4820400"/>
            <a:ext cx="6964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https://cloud.hacktricks.xyz/pentesting-cloud/aws-security/aws-services/aws-elastic-beanstalk-enum</a:t>
            </a:r>
            <a:endParaRPr sz="900">
              <a:latin typeface="Roboto Mono"/>
              <a:ea typeface="Roboto Mono"/>
              <a:cs typeface="Roboto Mono"/>
              <a:sym typeface="Roboto Mono"/>
            </a:endParaRPr>
          </a:p>
        </p:txBody>
      </p:sp>
      <p:sp xmlns:a="http://schemas.openxmlformats.org/drawingml/2006/main" xmlns:p="http://schemas.openxmlformats.org/presentationml/2006/main">
        <p:nvSpPr>
          <p:cNvPr id="48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 ExtraBold"/>
                <a:ea typeface="Raleway ExtraBold"/>
                <a:cs typeface="Raleway ExtraBold"/>
                <a:sym typeface="Raleway ExtraBold"/>
              </a:rPr>
              <a:t>Environment</a:t>
            </a:r>
            <a:endParaRPr>
              <a:latin typeface="Raleway ExtraBold"/>
              <a:ea typeface="Raleway ExtraBold"/>
              <a:cs typeface="Raleway ExtraBold"/>
              <a:sym typeface="Raleway ExtraBold"/>
            </a:endParaRPr>
          </a:p>
        </p:txBody>
      </p:sp>
      <p:sp>
        <p:nvSpPr>
          <p:cNvPr id="53" name="Google Shape;53;p9"/>
          <p:cNvSpPr txBox="1"/>
          <p:nvPr/>
        </p:nvSpPr>
        <p:spPr>
          <a:xfrm>
            <a:off x="475800" y="1099250"/>
            <a:ext cx="3625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9"/>
          <p:cNvSpPr txBox="1"/>
          <p:nvPr/>
        </p:nvSpPr>
        <p:spPr>
          <a:xfrm>
            <a:off x="344550" y="1041825"/>
            <a:ext cx="8170500" cy="23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2984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ts val="1100"/>
              <a:buChar char="●"/>
            </a:pP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An environment is a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provisioned instance of your application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running on AWS infrastructure. It is where your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application code is deployed and executed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. Elastic Beanstalk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provisions the necessary resources 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(e.g., EC2 instances, load balancers, auto-scaling groups, databases) based on the environment configuration.</a:t>
            </a:r>
            <a:endParaRPr sz="11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00"/>
              <a:buChar char="●"/>
            </a:pP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Each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environment runs a single version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of your application, and you can have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multiple environments for different purposes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, such as development, testing, staging, and production.</a:t>
            </a:r>
            <a:endParaRPr sz="11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00"/>
              <a:buFont typeface="Roboto Mono"/>
              <a:buChar char="●"/>
            </a:pP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When you create an environment, you choose a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platform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(e.g., Java, .NET, Node.js, etc.) and an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environment type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(e.g., web server or worker). You can also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customize the environment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configuration to control various aspects of the infrastructure and application settings.</a:t>
            </a:r>
            <a:endParaRPr sz="11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55" name="Google Shape;55;p9"/>
          <p:cNvSpPr txBox="1"/>
          <p:nvPr/>
        </p:nvSpPr>
        <p:spPr>
          <a:xfrm>
            <a:off x="1089600" y="4820400"/>
            <a:ext cx="6964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https://cloud.hacktricks.xyz/pentesting-cloud/aws-security/aws-services/aws-elastic-beanstalk-enum</a:t>
            </a:r>
            <a:endParaRPr sz="900">
              <a:latin typeface="Roboto Mono"/>
              <a:ea typeface="Roboto Mono"/>
              <a:cs typeface="Roboto Mono"/>
              <a:sym typeface="Roboto Mono"/>
            </a:endParaRPr>
          </a:p>
        </p:txBody>
      </p:sp>
      <p:sp xmlns:a="http://schemas.openxmlformats.org/drawingml/2006/main" xmlns:p="http://schemas.openxmlformats.org/presentationml/2006/main">
        <p:nvSpPr>
          <p:cNvPr id="56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 ExtraBold"/>
                <a:ea typeface="Raleway ExtraBold"/>
                <a:cs typeface="Raleway ExtraBold"/>
                <a:sym typeface="Raleway ExtraBold"/>
              </a:rPr>
              <a:t>Beanstalk environments</a:t>
            </a:r>
            <a:endParaRPr>
              <a:latin typeface="Raleway ExtraBold"/>
              <a:ea typeface="Raleway ExtraBold"/>
              <a:cs typeface="Raleway ExtraBold"/>
              <a:sym typeface="Raleway ExtraBold"/>
            </a:endParaRPr>
          </a:p>
        </p:txBody>
      </p:sp>
      <p:sp>
        <p:nvSpPr>
          <p:cNvPr id="61" name="Google Shape;61;p10"/>
          <p:cNvSpPr txBox="1"/>
          <p:nvPr/>
        </p:nvSpPr>
        <p:spPr>
          <a:xfrm>
            <a:off x="475800" y="1099250"/>
            <a:ext cx="3625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0"/>
          <p:cNvSpPr txBox="1"/>
          <p:nvPr/>
        </p:nvSpPr>
        <p:spPr>
          <a:xfrm>
            <a:off x="344550" y="1041825"/>
            <a:ext cx="8170500" cy="308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There are 2 types of Beanstalk environment:</a:t>
            </a:r>
            <a:endParaRPr sz="11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00"/>
              <a:buChar char="●"/>
            </a:pP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Web Server Environment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: It is designed to host and serve web applications and APIs. These applications typically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handle incoming HTTP/HTTPS requests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. The web server environment provisions resources such as EC2 instances, load balancers, and auto-scaling groups to handle incoming traffic, manage capacity, and ensure the application's high availability.</a:t>
            </a:r>
            <a:endParaRPr sz="11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00"/>
              <a:buChar char="●"/>
            </a:pP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Worker Environment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: It is designed to process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background tasks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, which are often time-consuming or resource-intensive operations that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don't require immediate responses to clients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. The worker environment provisions resources like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EC2 instances and auto-scaling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groups, but it doesn't have a load balancer since it doesn't handle HTTP/HTTPS requests directly. Instead, it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consumes tasks from an Amazon Simple Queue Service (SQS) queue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, which acts as a buffer between the worker environment and the tasks it processes.</a:t>
            </a:r>
            <a:endParaRPr sz="11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63" name="Google Shape;63;p10"/>
          <p:cNvSpPr txBox="1"/>
          <p:nvPr/>
        </p:nvSpPr>
        <p:spPr>
          <a:xfrm>
            <a:off x="1089600" y="4820400"/>
            <a:ext cx="6964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https://cloud.hacktricks.xyz/pentesting-cloud/aws-security/aws-services/aws-elastic-beanstalk-enum</a:t>
            </a:r>
            <a:endParaRPr sz="900">
              <a:latin typeface="Roboto Mono"/>
              <a:ea typeface="Roboto Mono"/>
              <a:cs typeface="Roboto Mono"/>
              <a:sym typeface="Roboto Mono"/>
            </a:endParaRPr>
          </a:p>
        </p:txBody>
      </p:sp>
      <p:sp xmlns:a="http://schemas.openxmlformats.org/drawingml/2006/main" xmlns:p="http://schemas.openxmlformats.org/presentationml/2006/main">
        <p:nvSpPr>
          <p:cNvPr id="64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 ExtraBold"/>
                <a:ea typeface="Raleway ExtraBold"/>
                <a:cs typeface="Raleway ExtraBold"/>
                <a:sym typeface="Raleway ExtraBold"/>
              </a:rPr>
              <a:t>Security</a:t>
            </a:r>
            <a:endParaRPr>
              <a:latin typeface="Raleway ExtraBold"/>
              <a:ea typeface="Raleway ExtraBold"/>
              <a:cs typeface="Raleway ExtraBold"/>
              <a:sym typeface="Raleway ExtraBold"/>
            </a:endParaRPr>
          </a:p>
        </p:txBody>
      </p:sp>
      <p:sp>
        <p:nvSpPr>
          <p:cNvPr id="69" name="Google Shape;69;p11"/>
          <p:cNvSpPr txBox="1"/>
          <p:nvPr/>
        </p:nvSpPr>
        <p:spPr>
          <a:xfrm>
            <a:off x="475800" y="1099250"/>
            <a:ext cx="3625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1"/>
          <p:cNvSpPr txBox="1"/>
          <p:nvPr/>
        </p:nvSpPr>
        <p:spPr>
          <a:xfrm>
            <a:off x="219975" y="1041825"/>
            <a:ext cx="8295000" cy="370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285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00"/>
              <a:buChar char="●"/>
            </a:pPr>
            <a:r>
              <a:rPr lang="es" sz="9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In case of compromising the a Beanstalk environment you will probably be compromising the </a:t>
            </a: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web environment via a web vulnerability</a:t>
            </a:r>
            <a:r>
              <a:rPr lang="es" sz="9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. However, if could also be possible to compromise a </a:t>
            </a: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worker</a:t>
            </a:r>
            <a:r>
              <a:rPr lang="es" sz="9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environment exploiting an </a:t>
            </a: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injection</a:t>
            </a: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 via a SQS message</a:t>
            </a:r>
            <a:r>
              <a:rPr lang="es" sz="9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.</a:t>
            </a:r>
            <a:endParaRPr sz="9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285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00"/>
              <a:buChar char="●"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EC2 key pair</a:t>
            </a:r>
            <a:r>
              <a:rPr lang="es" sz="9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: This will be the SSH key that will be able to access the EC2 instances running the app</a:t>
            </a:r>
            <a:endParaRPr sz="9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285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00"/>
              <a:buChar char="●"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IAM instance profile</a:t>
            </a:r>
            <a:r>
              <a:rPr lang="es" sz="9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: This is the </a:t>
            </a: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instance profile that the instances</a:t>
            </a:r>
            <a:r>
              <a:rPr lang="es" sz="9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will have (IAM privileges)</a:t>
            </a:r>
            <a:endParaRPr sz="9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914400" lvl="0" indent="-285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00"/>
              <a:buChar char="●"/>
            </a:pPr>
            <a:r>
              <a:rPr lang="es" sz="9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The autogenerated role is called </a:t>
            </a: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aws-elasticbeanstalk-ec2-role</a:t>
            </a:r>
            <a:r>
              <a:rPr lang="es" sz="9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and has some </a:t>
            </a: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interesting access</a:t>
            </a:r>
            <a:r>
              <a:rPr lang="es" sz="9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over all ECS, all SQS, </a:t>
            </a:r>
            <a:r>
              <a:rPr lang="es" sz="9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elasticbeanstalk </a:t>
            </a:r>
            <a:r>
              <a:rPr lang="es" sz="9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DynamoDB tables and elasticbeanstalk S3 buckets using the AWS managed policies:</a:t>
            </a:r>
            <a:r>
              <a:rPr lang="es" sz="900">
                <a:solidFill>
                  <a:schemeClr val="lt2"/>
                </a:solidFill>
                <a:uFill>
                  <a:noFill/>
                </a:uFill>
                <a:latin typeface="Roboto Mono"/>
                <a:ea typeface="Roboto Mono"/>
                <a:cs typeface="Roboto Mono"/>
                <a:sym typeface="Roboto Mono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es" sz="900" u="sng">
                <a:solidFill>
                  <a:schemeClr val="accent4"/>
                </a:solidFill>
                <a:latin typeface="Roboto Mono"/>
                <a:ea typeface="Roboto Mono"/>
                <a:cs typeface="Roboto Mono"/>
                <a:sym typeface="Roboto Mono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AWSElasticBeanstalkWebTier</a:t>
            </a:r>
            <a:r>
              <a:rPr lang="es" sz="9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,</a:t>
            </a:r>
            <a:r>
              <a:rPr lang="es" sz="900">
                <a:solidFill>
                  <a:schemeClr val="lt2"/>
                </a:solidFill>
                <a:uFill>
                  <a:noFill/>
                </a:uFill>
                <a:latin typeface="Roboto Mono"/>
                <a:ea typeface="Roboto Mono"/>
                <a:cs typeface="Roboto Mono"/>
                <a:sym typeface="Roboto Mono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es" sz="900" u="sng">
                <a:solidFill>
                  <a:schemeClr val="accent4"/>
                </a:solidFill>
                <a:latin typeface="Roboto Mono"/>
                <a:ea typeface="Roboto Mono"/>
                <a:cs typeface="Roboto Mono"/>
                <a:sym typeface="Roboto Mono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AWSElasticBeanstalkMulticontainerDocker</a:t>
            </a:r>
            <a:r>
              <a:rPr lang="es" sz="9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,</a:t>
            </a:r>
            <a:r>
              <a:rPr lang="es" sz="900">
                <a:solidFill>
                  <a:schemeClr val="lt2"/>
                </a:solidFill>
                <a:uFill>
                  <a:noFill/>
                </a:uFill>
                <a:latin typeface="Roboto Mono"/>
                <a:ea typeface="Roboto Mono"/>
                <a:cs typeface="Roboto Mono"/>
                <a:sym typeface="Roboto Mono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es" sz="900" u="sng">
                <a:solidFill>
                  <a:schemeClr val="accent4"/>
                </a:solidFill>
                <a:latin typeface="Roboto Mono"/>
                <a:ea typeface="Roboto Mono"/>
                <a:cs typeface="Roboto Mono"/>
                <a:sym typeface="Roboto Mono"/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AWSElasticBeanstalkWorkerTier</a:t>
            </a:r>
            <a:r>
              <a:rPr lang="es" sz="9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.</a:t>
            </a:r>
            <a:endParaRPr sz="9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285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00"/>
              <a:buChar char="●"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Service role</a:t>
            </a:r>
            <a:r>
              <a:rPr lang="es" sz="9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: This is the role that the AWS service will use to perform all the needed actions. Afaik, we </a:t>
            </a: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cannot access this role</a:t>
            </a:r>
            <a:r>
              <a:rPr lang="es" sz="9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.</a:t>
            </a:r>
            <a:endParaRPr sz="9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914400" lvl="1" indent="-285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00"/>
              <a:buAutoNum type="alphaLcPeriod"/>
            </a:pPr>
            <a:r>
              <a:rPr lang="es" sz="9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This role generated by AWS is called aws-elasticbeanstalk-service-role and uses the AWS managed policies</a:t>
            </a:r>
            <a:r>
              <a:rPr lang="es" sz="900">
                <a:solidFill>
                  <a:schemeClr val="lt2"/>
                </a:solidFill>
                <a:uFill>
                  <a:noFill/>
                </a:uFill>
                <a:latin typeface="Roboto Mono"/>
                <a:ea typeface="Roboto Mono"/>
                <a:cs typeface="Roboto Mono"/>
                <a:sym typeface="Roboto Mono"/>
                <a:hlinkClick r:id="rId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es" sz="900" u="sng">
                <a:solidFill>
                  <a:schemeClr val="accent4"/>
                </a:solidFill>
                <a:latin typeface="Roboto Mono"/>
                <a:ea typeface="Roboto Mono"/>
                <a:cs typeface="Roboto Mono"/>
                <a:sym typeface="Roboto Mono"/>
                <a:hlinkClick r:id="rId10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AWSElasticBeanstalkEnhancedHealth</a:t>
            </a:r>
            <a:r>
              <a:rPr lang="es" sz="9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and</a:t>
            </a:r>
            <a:r>
              <a:rPr lang="es" sz="900">
                <a:solidFill>
                  <a:schemeClr val="lt2"/>
                </a:solidFill>
                <a:uFill>
                  <a:noFill/>
                </a:uFill>
                <a:latin typeface="Roboto Mono"/>
                <a:ea typeface="Roboto Mono"/>
                <a:cs typeface="Roboto Mono"/>
                <a:sym typeface="Roboto Mono"/>
                <a:hlinkClick r:id="rId11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es" sz="900" u="sng">
                <a:solidFill>
                  <a:schemeClr val="accent4"/>
                </a:solidFill>
                <a:latin typeface="Roboto Mono"/>
                <a:ea typeface="Roboto Mono"/>
                <a:cs typeface="Roboto Mono"/>
                <a:sym typeface="Roboto Mono"/>
                <a:hlinkClick r:id="rId1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AWSElasticBeanstalkManagedUpdatesCustomerRolePolicy</a:t>
            </a: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.</a:t>
            </a:r>
            <a:endParaRPr sz="9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285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00"/>
              <a:buChar char="●"/>
            </a:pPr>
            <a:r>
              <a:rPr lang="es" sz="9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Beanstalk data is stored in a </a:t>
            </a: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S3 bucket</a:t>
            </a:r>
            <a:r>
              <a:rPr lang="es" sz="9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with the following name: </a:t>
            </a: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elasticbeanstalk-&lt;region&gt;-&lt;acc-id&gt; </a:t>
            </a:r>
            <a:r>
              <a:rPr lang="es" sz="9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(if it was created in the AWS console). Inside this bucket you will find the </a:t>
            </a: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uploaded source code</a:t>
            </a:r>
            <a:r>
              <a:rPr lang="es" sz="9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of the application.</a:t>
            </a:r>
            <a:endParaRPr sz="9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285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00"/>
              <a:buChar char="●"/>
            </a:pPr>
            <a:r>
              <a:rPr lang="es" sz="9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The URL of the created webpage is </a:t>
            </a: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https://&lt;webapp-name&gt;-env.&lt;region&gt;.elasticbeanstalk.com/</a:t>
            </a:r>
            <a:endParaRPr sz="9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71" name="Google Shape;71;p11"/>
          <p:cNvSpPr txBox="1"/>
          <p:nvPr/>
        </p:nvSpPr>
        <p:spPr>
          <a:xfrm>
            <a:off x="1089600" y="4820400"/>
            <a:ext cx="6964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https://cloud.hacktricks.xyz/pentesting-cloud/aws-security/aws-services/aws-elastic-beanstalk-enum</a:t>
            </a:r>
            <a:endParaRPr sz="900">
              <a:latin typeface="Roboto Mono"/>
              <a:ea typeface="Roboto Mono"/>
              <a:cs typeface="Roboto Mono"/>
              <a:sym typeface="Roboto Mono"/>
            </a:endParaRPr>
          </a:p>
        </p:txBody>
      </p:sp>
      <p:sp xmlns:a="http://schemas.openxmlformats.org/drawingml/2006/main" xmlns:p="http://schemas.openxmlformats.org/presentationml/2006/main">
        <p:nvSpPr>
          <p:cNvPr id="72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 ExtraBold"/>
                <a:ea typeface="Raleway ExtraBold"/>
                <a:cs typeface="Raleway ExtraBold"/>
                <a:sym typeface="Raleway ExtraBold"/>
              </a:rPr>
              <a:t>Manual Enumeration</a:t>
            </a:r>
            <a:endParaRPr>
              <a:latin typeface="Raleway ExtraBold"/>
              <a:ea typeface="Raleway ExtraBold"/>
              <a:cs typeface="Raleway ExtraBold"/>
              <a:sym typeface="Raleway ExtraBold"/>
            </a:endParaRPr>
          </a:p>
        </p:txBody>
      </p:sp>
      <p:sp>
        <p:nvSpPr>
          <p:cNvPr id="77" name="Google Shape;77;p12"/>
          <p:cNvSpPr txBox="1"/>
          <p:nvPr/>
        </p:nvSpPr>
        <p:spPr>
          <a:xfrm>
            <a:off x="0" y="4835900"/>
            <a:ext cx="91929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  <p:sp>
        <p:nvSpPr>
          <p:cNvPr id="78" name="Google Shape;78;p12"/>
          <p:cNvSpPr txBox="1"/>
          <p:nvPr/>
        </p:nvSpPr>
        <p:spPr>
          <a:xfrm>
            <a:off x="311700" y="941525"/>
            <a:ext cx="8664900" cy="264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0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# Find S3 bucket</a:t>
            </a:r>
            <a:endParaRPr sz="10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00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for r in us-east-1 us-east-2 us-west-1 us-west-2 ap-south-1 ap-south-2 ap-northeast-1 ap-northeast-2 ap-northeast-3 ap-southeast-1 ap-southeast-2 ap-southeast-3 ca-central-1 eu-central-1 eu-central-2 eu-west-1 eu-west-2 eu-west-3 eu-north-1 sa-east-1 af-south-1 ap-east-1 eu-south-1 eu-south-2 me-south-1 me-central-1; do aws s3 ls elasticbeanstalk-$r-&lt;account_number&gt; 2&gt;/dev/null; done</a:t>
            </a:r>
            <a:endParaRPr sz="10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0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# Get apps and URLs</a:t>
            </a:r>
            <a:endParaRPr sz="10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00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aws elasticbeanstalk describe-applications # List apps</a:t>
            </a:r>
            <a:endParaRPr sz="10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00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aws elasticbeanstalk describe-application-versions # Get apps &amp; bucket name with source code</a:t>
            </a:r>
            <a:endParaRPr sz="10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00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aws elasticbeanstalk describe-environments # List envs</a:t>
            </a:r>
            <a:endParaRPr sz="10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00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aws elasticbeanstalk describe-environments | grep -E "EndpointURL|CNAME"</a:t>
            </a:r>
            <a:endParaRPr sz="10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00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aws elasticbeanstalk describe-environment-resources --environment-name &lt;name&gt;</a:t>
            </a:r>
            <a:endParaRPr sz="10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0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# Get events</a:t>
            </a:r>
            <a:endParaRPr sz="10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00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aws elasticbeanstalk describe-events</a:t>
            </a:r>
            <a:endParaRPr sz="10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9" name="Google Shape;79;p12"/>
          <p:cNvSpPr txBox="1"/>
          <p:nvPr/>
        </p:nvSpPr>
        <p:spPr>
          <a:xfrm>
            <a:off x="1089600" y="4820400"/>
            <a:ext cx="6964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https://cloud.hacktricks.xyz/pentesting-cloud/aws-security/aws-services/aws-elastic-beanstalk-enum</a:t>
            </a:r>
            <a:endParaRPr sz="900">
              <a:latin typeface="Roboto Mono"/>
              <a:ea typeface="Roboto Mono"/>
              <a:cs typeface="Roboto Mono"/>
              <a:sym typeface="Roboto Mono"/>
            </a:endParaRPr>
          </a:p>
        </p:txBody>
      </p:sp>
      <p:sp xmlns:a="http://schemas.openxmlformats.org/drawingml/2006/main" xmlns:p="http://schemas.openxmlformats.org/presentationml/2006/main">
        <p:nvSpPr>
          <p:cNvPr id="80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 ExtraBold"/>
                <a:ea typeface="Raleway ExtraBold"/>
                <a:cs typeface="Raleway ExtraBold"/>
                <a:sym typeface="Raleway ExtraBold"/>
              </a:rPr>
              <a:t>Unauth Access</a:t>
            </a:r>
            <a:endParaRPr>
              <a:latin typeface="Raleway ExtraBold"/>
              <a:ea typeface="Raleway ExtraBold"/>
              <a:cs typeface="Raleway ExtraBold"/>
              <a:sym typeface="Raleway ExtraBold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239550" y="932150"/>
            <a:ext cx="8664900" cy="107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00"/>
              <a:buFont typeface="Roboto Mono"/>
              <a:buChar char="●"/>
            </a:pPr>
            <a:r>
              <a:rPr lang="es" sz="13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Open EC2 instance via Security Groups</a:t>
            </a:r>
            <a:endParaRPr sz="13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00"/>
              <a:buFont typeface="Roboto Mono"/>
              <a:buChar char="●"/>
            </a:pPr>
            <a:r>
              <a:rPr lang="es" sz="13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Publicly accessible Load balancer (web environments) or SQS queue (Worker environments)</a:t>
            </a:r>
            <a:endParaRPr sz="13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00"/>
              <a:buFont typeface="Roboto Mono"/>
              <a:buChar char="●"/>
            </a:pPr>
            <a:r>
              <a:rPr lang="es" sz="13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Publicly accessible S3 bucket with source code</a:t>
            </a:r>
            <a:endParaRPr sz="13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417300" y="4835700"/>
            <a:ext cx="83094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https://cloud.hacktricks.xyz</a:t>
            </a:r>
            <a:r>
              <a:rPr lang="es" sz="8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/pentesting-cloud/aws-security/aws-unauthenticated-enum-access/aws-elastic-beanstalk-unauthenticated-enum</a:t>
            </a:r>
            <a:endParaRPr sz="8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 xmlns:a="http://schemas.openxmlformats.org/drawingml/2006/main" xmlns:p="http://schemas.openxmlformats.org/presentationml/2006/main">
        <p:nvSpPr>
          <p:cNvPr id="87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 ExtraBold"/>
                <a:ea typeface="Raleway ExtraBold"/>
                <a:cs typeface="Raleway ExtraBold"/>
                <a:sym typeface="Raleway ExtraBold"/>
              </a:rPr>
              <a:t>Privilege Escalation</a:t>
            </a:r>
            <a:endParaRPr>
              <a:latin typeface="Raleway ExtraBold"/>
              <a:ea typeface="Raleway ExtraBold"/>
              <a:cs typeface="Raleway ExtraBold"/>
              <a:sym typeface="Raleway ExtraBold"/>
            </a:endParaRPr>
          </a:p>
        </p:txBody>
      </p:sp>
      <p:sp>
        <p:nvSpPr>
          <p:cNvPr id="92" name="Google Shape;92;p14"/>
          <p:cNvSpPr txBox="1"/>
          <p:nvPr/>
        </p:nvSpPr>
        <p:spPr>
          <a:xfrm>
            <a:off x="239550" y="932150"/>
            <a:ext cx="8664900" cy="29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urier New"/>
              <a:buChar char="●"/>
            </a:pPr>
            <a:r>
              <a:rPr lang="es" sz="13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elasticbeanstalk:CreateApplication,  elasticbeanstalk:CreateEnvironment, elasticbeanstalk:CreateApplicationVersion, elasticbeanstalk:UpdateEnvironment, iam:PassRole, and more...</a:t>
            </a:r>
            <a:endParaRPr sz="13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lvl="1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00"/>
              <a:buFont typeface="Roboto Mono"/>
              <a:buChar char="○"/>
            </a:pPr>
            <a:r>
              <a:rPr lang="es" sz="13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The mentioned plus several S3, EC2, cloudformation,autoscaling and elasticloadbalancing permissions are the necessary to create an Elastic Beanstalk application.</a:t>
            </a:r>
            <a:endParaRPr sz="13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urier New"/>
              <a:buChar char="●"/>
            </a:pPr>
            <a:r>
              <a:rPr lang="es" sz="13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elasticbeanstalk:CreateApplicationVersion, elasticbeanstalk:UpdateEnvironment, cloudformation:GetTemplate, cloudformation:DescribeStackResources, cloudformation:DescribeStackResource, autoscaling:DescribeAutoScalingGroups, autoscaling:SuspendProcesses, autoscaling:SuspendProcesses</a:t>
            </a:r>
            <a:endParaRPr sz="13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lvl="1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00"/>
              <a:buFont typeface="Roboto Mono"/>
              <a:buChar char="○"/>
            </a:pPr>
            <a:r>
              <a:rPr lang="es" sz="13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Update and environment to compromise it</a:t>
            </a:r>
            <a:endParaRPr sz="13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93" name="Google Shape;93;p14"/>
          <p:cNvSpPr txBox="1"/>
          <p:nvPr/>
        </p:nvSpPr>
        <p:spPr>
          <a:xfrm>
            <a:off x="872700" y="4820400"/>
            <a:ext cx="73986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https://cloud.hacktricks.xyz/</a:t>
            </a: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pentesting-cloud/aws-security/aws-privilege-escalation/aws-codebuild-privesc</a:t>
            </a:r>
            <a:endParaRPr sz="9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 xmlns:a="http://schemas.openxmlformats.org/drawingml/2006/main" xmlns:p="http://schemas.openxmlformats.org/presentationml/2006/main">
        <p:nvSpPr>
          <p:cNvPr id="94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