
<file path=[Content_Types].xml><?xml version="1.0" encoding="utf-8"?>
<Types xmlns="http://schemas.openxmlformats.org/package/2006/content-types">
  <Default Extension="xml" ContentType="application/vnd.openxmlformats-officedocument.presentationml.presentation.main+xml"/>
  <Default Extension="fntdata" ContentType="application/x-fontdata"/>
  <Default Extension="png" ContentType="image/png"/>
  <Default Extension="rels" ContentType="application/vnd.openxmlformats-package.relationships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slideMasters/slideMaster1.xml" ContentType="application/vnd.openxmlformats-officedocument.presentationml.slideMaster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s/slide4.xml" ContentType="application/vnd.openxmlformats-officedocument.presentationml.slide+xml"/>
  <Override PartName="/ppt/notesSlides/notesSlide4.xml" ContentType="application/vnd.openxmlformats-officedocument.presentationml.notesSlide+xml"/>
  <Override PartName="/ppt/notesMasters/notesMaster1.xml" ContentType="application/vnd.openxmlformats-officedocument.presentationml.notesMaster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notesSlides/notesSlide1.xml" ContentType="application/vnd.openxmlformats-officedocument.presentationml.notesSlide+xml"/>
  <Override PartName="/ppt/slides/slide2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3.xml" ContentType="application/vnd.openxmlformats-officedocument.presentationml.slide+xml"/>
  <Override PartName="/ppt/notesSlides/notesSlide3.xml" ContentType="application/vnd.openxmlformats-officedocument.presentationml.notesSlide+xml"/>
  <Override PartName="/ppt/slides/slide6.xml" ContentType="application/vnd.openxmlformats-officedocument.presentationml.slide+xml"/>
  <Override PartName="/ppt/notesSlides/notesSlide6.xml" ContentType="application/vnd.openxmlformats-officedocument.presentationml.notesSlide+xml"/>
  <Override PartName="/ppt/slides/slide5.xml" ContentType="application/vnd.openxmlformats-officedocument.presentationml.slide+xml"/>
  <Override PartName="/ppt/notesSlides/notesSlide5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8.xml" ContentType="application/vnd.openxmlformats-officedocument.presentationml.notesSlide+xml"/>
  <Override PartName="/ppt/slides/slide7.xml" ContentType="application/vnd.openxmlformats-officedocument.presentationml.slide+xml"/>
  <Override PartName="/ppt/notesSlides/notesSlide7.xml" ContentType="application/vnd.openxmlformats-officedocument.presentationml.notesSlide+xml"/>
  <Override PartName="/ppt/slides/slide10.xml" ContentType="application/vnd.openxmlformats-officedocument.presentationml.slide+xml"/>
  <Override PartName="/ppt/notesSlides/notesSlide10.xml" ContentType="application/vnd.openxmlformats-officedocument.presentationml.notesSlide+xml"/>
  <Override PartName="/ppt/slides/slide9.xml" ContentType="application/vnd.openxmlformats-officedocument.presentationml.slide+xml"/>
  <Override PartName="/ppt/notesSlides/notesSlide9.xml" ContentType="application/vnd.openxmlformats-officedocument.presentationml.notesSlide+xml"/>
</Types>
</file>

<file path=_rels/.rels>&#65279;<?xml version="1.0" encoding="utf-8"?><Relationships xmlns="http://schemas.openxmlformats.org/package/2006/relationships"><Relationship Type="http://schemas.openxmlformats.org/officeDocument/2006/relationships/officeDocument" Target="/ppt/presentation.xml" Id="rId1" 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trictFirstAndLastChars="0" embedTrueTypeFonts="1" saveSubsetFonts="1" autoCompressPictures="0">
  <p:sldMasterIdLst>
    <p:sldMasterId id="2147483652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</p:sldIdLst>
  <p:sldSz cx="9144000" cy="5143500"/>
  <p:notesSz cx="6858000" cy="9144000"/>
  <p:embeddedFontLst>
    <p:embeddedFont>
      <p:font typeface="Roboto Mono Medium"/>
      <p:regular r:id="rId16"/>
      <p:bold r:id="rId17"/>
      <p:italic r:id="rId18"/>
      <p:boldItalic r:id="rId19"/>
    </p:embeddedFont>
    <p:embeddedFont>
      <p:font typeface="Roboto Mono SemiBold"/>
      <p:regular r:id="rId20"/>
      <p:bold r:id="rId21"/>
      <p:italic r:id="rId22"/>
      <p:boldItalic r:id="rId23"/>
    </p:embeddedFont>
    <p:embeddedFont>
      <p:font typeface="Raleway ExtraBold"/>
      <p:bold r:id="rId24"/>
      <p:boldItalic r:id="rId25"/>
    </p:embeddedFont>
    <p:embeddedFont>
      <p:font typeface="Raleway Medium"/>
      <p:regular r:id="rId26"/>
      <p:bold r:id="rId27"/>
      <p:italic r:id="rId28"/>
      <p:boldItalic r:id="rId29"/>
    </p:embeddedFont>
    <p:embeddedFont>
      <p:font typeface="Roboto Mono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&#65279;<?xml version="1.0" encoding="utf-8"?><Relationships xmlns="http://schemas.openxmlformats.org/package/2006/relationships"><Relationship Type="http://schemas.openxmlformats.org/officeDocument/2006/relationships/font" Target="/ppt/fonts/RobotoMonoSemiBold-regular.fntdata" Id="rId20" /><Relationship Type="http://schemas.openxmlformats.org/officeDocument/2006/relationships/font" Target="/ppt/fonts/RobotoMonoSemiBold-italic.fntdata" Id="rId22" /><Relationship Type="http://schemas.openxmlformats.org/officeDocument/2006/relationships/font" Target="/ppt/fonts/RobotoMonoSemiBold-bold.fntdata" Id="rId21" /><Relationship Type="http://schemas.openxmlformats.org/officeDocument/2006/relationships/font" Target="/ppt/fonts/RalewayExtraBold-bold.fntdata" Id="rId24" /><Relationship Type="http://schemas.openxmlformats.org/officeDocument/2006/relationships/font" Target="/ppt/fonts/RobotoMonoSemiBold-boldItalic.fntdata" Id="rId23" /><Relationship Type="http://schemas.openxmlformats.org/officeDocument/2006/relationships/theme" Target="/ppt/theme/theme1.xml" Id="rId1" /><Relationship Type="http://schemas.openxmlformats.org/officeDocument/2006/relationships/viewProps" Target="/ppt/viewProps.xml" Id="rId2" /><Relationship Type="http://schemas.openxmlformats.org/officeDocument/2006/relationships/presProps" Target="/ppt/presProps.xml" Id="rId3" /><Relationship Type="http://schemas.openxmlformats.org/officeDocument/2006/relationships/slideMaster" Target="/ppt/slideMasters/slideMaster1.xml" Id="rId4" /><Relationship Type="http://schemas.openxmlformats.org/officeDocument/2006/relationships/slide" Target="/ppt/slides/slide4.xml" Id="rId9" /><Relationship Type="http://schemas.openxmlformats.org/officeDocument/2006/relationships/font" Target="/ppt/fonts/RalewayMedium-regular.fntdata" Id="rId26" /><Relationship Type="http://schemas.openxmlformats.org/officeDocument/2006/relationships/font" Target="/ppt/fonts/RalewayExtraBold-boldItalic.fntdata" Id="rId25" /><Relationship Type="http://schemas.openxmlformats.org/officeDocument/2006/relationships/font" Target="/ppt/fonts/RalewayMedium-italic.fntdata" Id="rId28" /><Relationship Type="http://schemas.openxmlformats.org/officeDocument/2006/relationships/font" Target="/ppt/fonts/RalewayMedium-bold.fntdata" Id="rId27" /><Relationship Type="http://schemas.openxmlformats.org/officeDocument/2006/relationships/notesMaster" Target="/ppt/notesMasters/notesMaster1.xml" Id="rId5" /><Relationship Type="http://schemas.openxmlformats.org/officeDocument/2006/relationships/slide" Target="/ppt/slides/slide1.xml" Id="rId6" /><Relationship Type="http://schemas.openxmlformats.org/officeDocument/2006/relationships/font" Target="/ppt/fonts/RalewayMedium-boldItalic.fntdata" Id="rId29" /><Relationship Type="http://schemas.openxmlformats.org/officeDocument/2006/relationships/slide" Target="/ppt/slides/slide2.xml" Id="rId7" /><Relationship Type="http://schemas.openxmlformats.org/officeDocument/2006/relationships/slide" Target="/ppt/slides/slide3.xml" Id="rId8" /><Relationship Type="http://schemas.openxmlformats.org/officeDocument/2006/relationships/font" Target="/ppt/fonts/RobotoMono-bold.fntdata" Id="rId31" /><Relationship Type="http://schemas.openxmlformats.org/officeDocument/2006/relationships/font" Target="/ppt/fonts/RobotoMono-regular.fntdata" Id="rId30" /><Relationship Type="http://schemas.openxmlformats.org/officeDocument/2006/relationships/slide" Target="/ppt/slides/slide6.xml" Id="rId11" /><Relationship Type="http://schemas.openxmlformats.org/officeDocument/2006/relationships/font" Target="/ppt/fonts/RobotoMono-boldItalic.fntdata" Id="rId33" /><Relationship Type="http://schemas.openxmlformats.org/officeDocument/2006/relationships/slide" Target="/ppt/slides/slide5.xml" Id="rId10" /><Relationship Type="http://schemas.openxmlformats.org/officeDocument/2006/relationships/font" Target="/ppt/fonts/RobotoMono-italic.fntdata" Id="rId32" /><Relationship Type="http://schemas.openxmlformats.org/officeDocument/2006/relationships/slide" Target="/ppt/slides/slide8.xml" Id="rId13" /><Relationship Type="http://schemas.openxmlformats.org/officeDocument/2006/relationships/slide" Target="/ppt/slides/slide7.xml" Id="rId12" /><Relationship Type="http://schemas.openxmlformats.org/officeDocument/2006/relationships/slide" Target="/ppt/slides/slide10.xml" Id="rId15" /><Relationship Type="http://schemas.openxmlformats.org/officeDocument/2006/relationships/slide" Target="/ppt/slides/slide9.xml" Id="rId14" /><Relationship Type="http://schemas.openxmlformats.org/officeDocument/2006/relationships/font" Target="/ppt/fonts/RobotoMonoMedium-bold.fntdata" Id="rId17" /><Relationship Type="http://schemas.openxmlformats.org/officeDocument/2006/relationships/font" Target="/ppt/fonts/RobotoMonoMedium-regular.fntdata" Id="rId16" /><Relationship Type="http://schemas.openxmlformats.org/officeDocument/2006/relationships/font" Target="/ppt/fonts/RobotoMonoMedium-boldItalic.fntdata" Id="rId19" /><Relationship Type="http://schemas.openxmlformats.org/officeDocument/2006/relationships/font" Target="/ppt/fonts/RobotoMonoMedium-italic.fntdata" Id="rId18" /></Relationships>
</file>

<file path=ppt/notesMasters/_rels/notesMaster1.xml.rels>&#65279;<?xml version="1.0" encoding="utf-8"?><Relationships xmlns="http://schemas.openxmlformats.org/package/2006/relationships"><Relationship Type="http://schemas.openxmlformats.org/officeDocument/2006/relationships/theme" Target="/ppt/theme/theme2.xml" Id="rId1" 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10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2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3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4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5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6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7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8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_rels/notesSlide9.xml.rels>&#65279;<?xml version="1.0" encoding="utf-8"?><Relationships xmlns="http://schemas.openxmlformats.org/package/2006/relationships"><Relationship Type="http://schemas.openxmlformats.org/officeDocument/2006/relationships/notesMaster" Target="/ppt/notesMasters/notesMaster1.xml" Id="rId1" 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g257fec9268e_0_2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" name="Google Shape;27;g257fec9268e_0_2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4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2755c132fc4_1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2755c132fc4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# Public Enumeration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aws ecr-public describe-repositories --region us-east-1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# Private Enumeration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aws </a:t>
            </a:r>
            <a:r>
              <a:rPr lang="es">
                <a:solidFill>
                  <a:schemeClr val="dk1"/>
                </a:solidFill>
              </a:rPr>
              <a:t>--region eu-central-1 </a:t>
            </a:r>
            <a:r>
              <a:rPr lang="es">
                <a:solidFill>
                  <a:schemeClr val="dk1"/>
                </a:solidFill>
              </a:rPr>
              <a:t>ecr describe-repositories 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aws ecr describe-registry --region eu-central-1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aws </a:t>
            </a:r>
            <a:r>
              <a:rPr lang="es">
                <a:solidFill>
                  <a:schemeClr val="dk1"/>
                </a:solidFill>
              </a:rPr>
              <a:t>--region eu-central-1 </a:t>
            </a:r>
            <a:r>
              <a:rPr lang="es">
                <a:solidFill>
                  <a:schemeClr val="dk1"/>
                </a:solidFill>
              </a:rPr>
              <a:t>ecr describe-images --repository-name </a:t>
            </a:r>
            <a:r>
              <a:rPr lang="es">
                <a:solidFill>
                  <a:schemeClr val="dk1"/>
                </a:solidFill>
              </a:rPr>
              <a:t>docker-ps-spy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aws --region eu-central-1 ecr get-repository-policy --repository-name docker-ps-spy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# Public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s="-H unix:///Users/lowuser/.docker/run/docker.sock"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aws ecr-public get-login-password --region us-east-1 | docker $s login --username AWS --password-stdin public.ecr.aws/u9e0j0r8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docker $s images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### Overwrite docker-ps-spy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docker $s build -t docker-ps-spy .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docker $s tag docker-ps-spy:latest public.ecr.aws/u9e0j0r8/docker-ps-spy:latest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docker $s push public.ecr.aws/u9e0j0r8/docker-ps-spy:latest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# Private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aws ecr get-login-password --region eu-central-1 | docker $s login --username AWS --password-stdin 947247140022.dkr.ecr.eu-central-1.amazonaws.com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docker $s images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# From repository policy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aws --profile nopriv ecr get-login-password --region eu-central-1 | docker $s login --username AWS --password-stdin 947247140022.dkr.ecr.eu-central-1.amazonaws.com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dk1"/>
                </a:solidFill>
              </a:rPr>
              <a:t>docker $s pull 947247140022.dkr.ecr.eu-central-1.amazonaws.com/docker-ps-spy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aws --region eu-central-1 ecr get-repository-policy --repository-name docker-ps-spy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aws ecr set-repository-policy \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    --repository-name docker-ps-spy \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    --policy-text file:///tmp/my-policy.json \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    --region eu-central-1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aws --profile nopriv ecr get-login-password --region eu-central-1 | docker $s login --username AWS --password-stdin 947247140022.dkr.ecr.eu-central-1.amazonaws.com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>
                <a:solidFill>
                  <a:schemeClr val="dk1"/>
                </a:solidFill>
              </a:rPr>
              <a:t>docker $s pull 947247140022.dkr.ecr.eu-central-1.amazonaws.com/docker-ps-spy</a:t>
            </a:r>
            <a:endParaRPr>
              <a:solidFill>
                <a:schemeClr val="dk1"/>
              </a:solidFill>
            </a:endParaRPr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g208038207c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" name="Google Shape;34;g208038207c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0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g23c7e6e185d_0_3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2" name="Google Shape;42;g23c7e6e185d_0_3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g257fec9268e_0_5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" name="Google Shape;50;g257fec9268e_0_5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g23c7e6e185d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8" name="Google Shape;58;g23c7e6e185d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208038207cd_0_6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208038207cd_0_6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g23c7e6e185d_0_4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Google Shape;75;g23c7e6e185d_0_4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208038207cd_0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208038207cd_0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dk1"/>
              </a:solidFill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g21d99f20729_0_4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9" name="Google Shape;89;g21d99f20729_0_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2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3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_rels/slideLayout4.xml.rels>&#65279;<?xml version="1.0" encoding="utf-8"?><Relationships xmlns="http://schemas.openxmlformats.org/package/2006/relationships"><Relationship Type="http://schemas.openxmlformats.org/officeDocument/2006/relationships/slideMaster" Target="/ppt/slideMasters/slideMaster1.xml" Id="rId1" 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1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Font typeface="Roboto Mono SemiBold"/>
              <a:buNone/>
              <a:defRPr sz="5200">
                <a:latin typeface="Roboto Mono SemiBold"/>
                <a:ea typeface="Roboto Mono SemiBold"/>
                <a:cs typeface="Roboto Mono SemiBold"/>
                <a:sym typeface="Roboto Mono SemiBold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Font typeface="Roboto Mono Medium"/>
              <a:buNone/>
              <a:defRPr sz="3600"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7" name="Google Shape;17;p3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Font typeface="Roboto Mono Medium"/>
              <a:buNone/>
              <a:defRPr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0" name="Google Shape;20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●"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○"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Font typeface="Roboto Mono"/>
              <a:buChar char="■"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1" name="Google Shape;21;p4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Diseño personalizado 1">
  <p:cSld name="CUSTOM"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24" name="Google Shape;24;p5"/>
          <p:cNvSpPr txBox="1"/>
          <p:nvPr/>
        </p:nvSpPr>
        <p:spPr>
          <a:xfrm>
            <a:off x="539525" y="1654550"/>
            <a:ext cx="8012100" cy="4002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Lalalalalalalala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</p:spTree>
  </p:cSld>
  <p:clrMapOvr>
    <a:masterClrMapping/>
  </p:clrMapOvr>
</p:sldLayout>
</file>

<file path=ppt/slideMasters/_rels/slideMaster1.xml.rels>&#65279;<?xml version="1.0" encoding="utf-8"?><Relationships xmlns="http://schemas.openxmlformats.org/package/2006/relationships"><Relationship Type="http://schemas.openxmlformats.org/officeDocument/2006/relationships/image" Target="/ppt/media/image2.png" Id="rId1" /><Relationship Type="http://schemas.openxmlformats.org/officeDocument/2006/relationships/image" Target="/ppt/media/image4.png" Id="rId2" /><Relationship Type="http://schemas.openxmlformats.org/officeDocument/2006/relationships/slideLayout" Target="/ppt/slideLayouts/slideLayout1.xml" Id="rId3" /><Relationship Type="http://schemas.openxmlformats.org/officeDocument/2006/relationships/slideLayout" Target="/ppt/slideLayouts/slideLayout2.xml" Id="rId4" /><Relationship Type="http://schemas.openxmlformats.org/officeDocument/2006/relationships/slideLayout" Target="/ppt/slideLayouts/slideLayout3.xml" Id="rId5" /><Relationship Type="http://schemas.openxmlformats.org/officeDocument/2006/relationships/slideLayout" Target="/ppt/slideLayouts/slideLayout4.xml" Id="rId6" /><Relationship Type="http://schemas.openxmlformats.org/officeDocument/2006/relationships/theme" Target="/ppt/theme/theme1.xml" Id="rId7" 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dark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Roboto Mono Medium"/>
              <a:buNone/>
              <a:defRPr sz="2800">
                <a:solidFill>
                  <a:schemeClr val="dk1"/>
                </a:solidFill>
                <a:latin typeface="Roboto Mono Medium"/>
                <a:ea typeface="Roboto Mono Medium"/>
                <a:cs typeface="Roboto Mono Medium"/>
                <a:sym typeface="Roboto Mono Medium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800"/>
              <a:buFont typeface="Roboto Mono"/>
              <a:buChar char="●"/>
              <a:defRPr sz="18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●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■"/>
              <a:defRPr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534733" y="514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lt2"/>
                </a:solidFill>
              </a:defRPr>
            </a:lvl1pPr>
            <a:lvl2pPr lvl="1" algn="r">
              <a:buNone/>
              <a:defRPr sz="1000">
                <a:solidFill>
                  <a:schemeClr val="lt2"/>
                </a:solidFill>
              </a:defRPr>
            </a:lvl2pPr>
            <a:lvl3pPr lvl="2" algn="r">
              <a:buNone/>
              <a:defRPr sz="1000">
                <a:solidFill>
                  <a:schemeClr val="lt2"/>
                </a:solidFill>
              </a:defRPr>
            </a:lvl3pPr>
            <a:lvl4pPr lvl="3" algn="r">
              <a:buNone/>
              <a:defRPr sz="1000">
                <a:solidFill>
                  <a:schemeClr val="lt2"/>
                </a:solidFill>
              </a:defRPr>
            </a:lvl4pPr>
            <a:lvl5pPr lvl="4" algn="r">
              <a:buNone/>
              <a:defRPr sz="1000">
                <a:solidFill>
                  <a:schemeClr val="lt2"/>
                </a:solidFill>
              </a:defRPr>
            </a:lvl5pPr>
            <a:lvl6pPr lvl="5" algn="r">
              <a:buNone/>
              <a:defRPr sz="1000">
                <a:solidFill>
                  <a:schemeClr val="lt2"/>
                </a:solidFill>
              </a:defRPr>
            </a:lvl6pPr>
            <a:lvl7pPr lvl="6" algn="r">
              <a:buNone/>
              <a:defRPr sz="1000">
                <a:solidFill>
                  <a:schemeClr val="lt2"/>
                </a:solidFill>
              </a:defRPr>
            </a:lvl7pPr>
            <a:lvl8pPr lvl="7" algn="r">
              <a:buNone/>
              <a:defRPr sz="1000">
                <a:solidFill>
                  <a:schemeClr val="lt2"/>
                </a:solidFill>
              </a:defRPr>
            </a:lvl8pPr>
            <a:lvl9pPr lvl="8" algn="r">
              <a:buNone/>
              <a:defRPr sz="1000">
                <a:solidFill>
                  <a:schemeClr val="lt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>
          <a:blip r:embed="rId1">
            <a:alphaModFix/>
          </a:blip>
          <a:stretch>
            <a:fillRect/>
          </a:stretch>
        </p:blipFill>
        <p:spPr>
          <a:xfrm>
            <a:off x="8033125" y="4032625"/>
            <a:ext cx="1110876" cy="111087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Google Shape;10;p1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4084300"/>
            <a:ext cx="1007524" cy="1007524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3"/>
    <p:sldLayoutId id="2147483649" r:id="rId4"/>
    <p:sldLayoutId id="2147483650" r:id="rId5"/>
    <p:sldLayoutId id="2147483651" r:id="rId6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&#65279;<?xml version="1.0" encoding="utf-8"?><Relationships xmlns="http://schemas.openxmlformats.org/package/2006/relationships"><Relationship Type="http://schemas.openxmlformats.org/officeDocument/2006/relationships/slideLayout" Target="/ppt/slideLayouts/slideLayout1.xml" Id="rId1" /><Relationship Type="http://schemas.openxmlformats.org/officeDocument/2006/relationships/notesSlide" Target="/ppt/notesSlides/notesSlide1.xml" Id="rId2" /><Relationship Type="http://schemas.openxmlformats.org/officeDocument/2006/relationships/image" Target="/ppt/media/image2.png" Id="rId3" /></Relationships>
</file>

<file path=ppt/slides/_rels/slide10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10.xml" Id="rId2" 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3.xml" Id="rId2" /></Relationships>
</file>

<file path=ppt/slides/_rels/slide4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4.xml" Id="rId2" /></Relationships>
</file>

<file path=ppt/slides/_rels/slide5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5.xml" Id="rId2" /><Relationship Type="http://schemas.openxmlformats.org/officeDocument/2006/relationships/image" Target="/ppt/media/image3.png" Id="rId3" 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6.xml" Id="rId2" /></Relationships>
</file>

<file path=ppt/slides/_rels/slide7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7.xml" Id="rId2" /></Relationships>
</file>

<file path=ppt/slides/_rels/slide8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8.xml" Id="rId2" /></Relationships>
</file>

<file path=ppt/slides/_rels/slide9.xml.rels>&#65279;<?xml version="1.0" encoding="utf-8"?><Relationships xmlns="http://schemas.openxmlformats.org/package/2006/relationships"><Relationship Type="http://schemas.openxmlformats.org/officeDocument/2006/relationships/slideLayout" Target="/ppt/slideLayouts/slideLayout3.xml" Id="rId1" /><Relationship Type="http://schemas.openxmlformats.org/officeDocument/2006/relationships/notesSlide" Target="/ppt/notesSlides/notesSlide9.xml" Id="rId2" /></Relationships>
</file>

<file path=ppt/slides/slide1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6"/>
          <p:cNvSpPr txBox="1"/>
          <p:nvPr>
            <p:ph type="ctrTitle"/>
          </p:nvPr>
        </p:nvSpPr>
        <p:spPr>
          <a:xfrm>
            <a:off x="3598350" y="12001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ECR</a:t>
            </a:r>
            <a:endParaRPr sz="385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3850"/>
              <a:t>Elastic Container Registry</a:t>
            </a:r>
            <a:endParaRPr sz="3850"/>
          </a:p>
        </p:txBody>
      </p:sp>
      <p:pic>
        <p:nvPicPr>
          <p:cNvPr id="30" name="Google Shape;30;p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-155150" y="458550"/>
            <a:ext cx="4226401" cy="4226401"/>
          </a:xfrm>
          <a:prstGeom prst="rect">
            <a:avLst/>
          </a:prstGeom>
          <a:noFill/>
          <a:ln>
            <a:noFill/>
          </a:ln>
        </p:spPr>
      </p:pic>
      <p:sp>
        <p:nvSpPr>
          <p:cNvPr id="31" name="Google Shape;31;p6"/>
          <p:cNvSpPr txBox="1"/>
          <p:nvPr>
            <p:ph type="ctrTitle"/>
          </p:nvPr>
        </p:nvSpPr>
        <p:spPr>
          <a:xfrm>
            <a:off x="3598350" y="1912975"/>
            <a:ext cx="5462400" cy="1696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t/>
            </a:r>
            <a:endParaRPr sz="3780">
              <a:solidFill>
                <a:srgbClr val="72110C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SzPts val="990"/>
              <a:buNone/>
            </a:pPr>
            <a:r>
              <a:rPr lang="es" sz="2670">
                <a:solidFill>
                  <a:srgbClr val="72110C"/>
                </a:solidFill>
              </a:rPr>
              <a:t>HackTricks Training</a:t>
            </a:r>
            <a:endParaRPr sz="2670">
              <a:solidFill>
                <a:srgbClr val="72110C"/>
              </a:solidFill>
            </a:endParaRPr>
          </a:p>
        </p:txBody>
      </p:sp>
      <p:sp xmlns:a="http://schemas.openxmlformats.org/drawingml/2006/main" xmlns:p="http://schemas.openxmlformats.org/presentationml/2006/main">
        <p:nvSpPr>
          <p:cNvPr id="3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10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Persistence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9" name="Google Shape;99;p15"/>
          <p:cNvSpPr txBox="1"/>
          <p:nvPr/>
        </p:nvSpPr>
        <p:spPr>
          <a:xfrm>
            <a:off x="239550" y="932150"/>
            <a:ext cx="8664900" cy="114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Backdoor an image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Repository Policy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oboto Mono"/>
              <a:buChar char="●"/>
            </a:pP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Registry Policy + </a:t>
            </a:r>
            <a:r>
              <a:rPr lang="es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Cross-account replication</a:t>
            </a:r>
            <a:endParaRPr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0" name="Google Shape;100;p15"/>
          <p:cNvSpPr txBox="1"/>
          <p:nvPr/>
        </p:nvSpPr>
        <p:spPr>
          <a:xfrm>
            <a:off x="1249500" y="4820400"/>
            <a:ext cx="6645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pentesting-cloud/aws-security/aws-persistence/aws-ecr-persistence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101" name="Google Shape;101;p15"/>
          <p:cNvSpPr txBox="1"/>
          <p:nvPr/>
        </p:nvSpPr>
        <p:spPr>
          <a:xfrm>
            <a:off x="7803800" y="191025"/>
            <a:ext cx="11901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rmAutofit fontScale="92500" lnSpcReduction="1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2800">
                <a:solidFill>
                  <a:srgbClr val="FF9900"/>
                </a:solidFill>
                <a:latin typeface="Raleway ExtraBold"/>
                <a:ea typeface="Raleway ExtraBold"/>
                <a:cs typeface="Raleway ExtraBold"/>
                <a:sym typeface="Raleway ExtraBold"/>
              </a:rPr>
              <a:t>DEMO</a:t>
            </a:r>
            <a:endParaRPr sz="2800">
              <a:solidFill>
                <a:srgbClr val="FF9900"/>
              </a:solidFill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 xmlns:a="http://schemas.openxmlformats.org/drawingml/2006/main" xmlns:p="http://schemas.openxmlformats.org/presentationml/2006/main">
        <p:nvSpPr>
          <p:cNvPr id="102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2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7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Basic Information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37" name="Google Shape;37;p7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8" name="Google Shape;38;p7"/>
          <p:cNvSpPr txBox="1"/>
          <p:nvPr/>
        </p:nvSpPr>
        <p:spPr>
          <a:xfrm>
            <a:off x="344550" y="1041825"/>
            <a:ext cx="8170500" cy="1765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Amazon Elastic Container Registry (Amazon ECR) is a managed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container image registry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service. Customers can use the familiar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Docker CLI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, or their preferred client, to push, pull, and manage images.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ECR is compose by 2 types of objects: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Registries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and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Repositories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39" name="Google Shape;39;p7"/>
          <p:cNvSpPr txBox="1"/>
          <p:nvPr/>
        </p:nvSpPr>
        <p:spPr>
          <a:xfrm>
            <a:off x="1412075" y="4820400"/>
            <a:ext cx="614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https://cloud.hacktricks.xyz/pentesting-cloud/aws-security/aws-services/aws-ecr-enum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Registries &amp; Repositories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45" name="Google Shape;45;p8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6" name="Google Shape;46;p8"/>
          <p:cNvSpPr txBox="1"/>
          <p:nvPr/>
        </p:nvSpPr>
        <p:spPr>
          <a:xfrm>
            <a:off x="344550" y="508425"/>
            <a:ext cx="8170500" cy="40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Registries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b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Every AWS account has 2 registries: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Private &amp; Public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b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b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Private Registries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Private by default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The container images stored in an Amazon ECR private registry are only accessible to authorized users within your AWS account or to those who have been granted permission.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URI of a private repository follows the format </a:t>
            </a: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&lt;account_id&gt;.dkr.ecr.&lt;region&gt;.amazonaws.com/&lt;repo-name&gt;</a:t>
            </a:r>
            <a:endParaRPr sz="13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Access control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You can control access to your private container images using IAM policies, and you can configure fine-grained permissions based on users or roles.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Integration with AWS services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Amazon ECR private registries can be easily integrated with other AWS services, such as EKS, ECS…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More configuration options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47" name="Google Shape;47;p8"/>
          <p:cNvSpPr txBox="1"/>
          <p:nvPr/>
        </p:nvSpPr>
        <p:spPr>
          <a:xfrm>
            <a:off x="1412075" y="4820400"/>
            <a:ext cx="614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https://cloud.hacktricks.xyz/pentesting-cloud/aws-security/aws-services/aws-ecr-enum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48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9"/>
          <p:cNvSpPr txBox="1"/>
          <p:nvPr>
            <p:ph type="title"/>
          </p:nvPr>
        </p:nvSpPr>
        <p:spPr>
          <a:xfrm>
            <a:off x="311700" y="64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Registries &amp; Repositories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53" name="Google Shape;53;p9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4" name="Google Shape;54;p9"/>
          <p:cNvSpPr txBox="1"/>
          <p:nvPr/>
        </p:nvSpPr>
        <p:spPr>
          <a:xfrm>
            <a:off x="344550" y="508425"/>
            <a:ext cx="8170500" cy="342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Registries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b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</a:b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Every AWS account has 2 registries: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Private &amp; Public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Public Registries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lt2"/>
              </a:buClr>
              <a:buSzPts val="1300"/>
              <a:buChar char="●"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Public accessibility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: Container images stored in an ECR Public registry are accessible to anyone on the internet without authentication.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 URI of a public repository is like </a:t>
            </a:r>
            <a:r>
              <a:rPr lang="es" sz="13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public.ecr.aws/&lt;random&gt;/&lt;name&gt;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. Although the &lt;random&gt; part can be changed by the admin to another string easier to remember.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914400" lvl="1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○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Uses region us-east-1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12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Repositories</a:t>
            </a:r>
            <a:endParaRPr sz="13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20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These are the images stored in the private registry or to the public one.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55" name="Google Shape;55;p9"/>
          <p:cNvSpPr txBox="1"/>
          <p:nvPr/>
        </p:nvSpPr>
        <p:spPr>
          <a:xfrm>
            <a:off x="1412075" y="4820400"/>
            <a:ext cx="614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https://cloud.hacktricks.xyz/pentesting-cloud/aws-security/aws-services/aws-ecr-enum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56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5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0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Resource Policies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61" name="Google Shape;61;p10"/>
          <p:cNvSpPr txBox="1"/>
          <p:nvPr/>
        </p:nvSpPr>
        <p:spPr>
          <a:xfrm>
            <a:off x="475800" y="1099250"/>
            <a:ext cx="36258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2" name="Google Shape;62;p10"/>
          <p:cNvSpPr txBox="1"/>
          <p:nvPr/>
        </p:nvSpPr>
        <p:spPr>
          <a:xfrm>
            <a:off x="344550" y="1041825"/>
            <a:ext cx="8170500" cy="107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Registries &amp; repositories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also have policies that can be used to </a:t>
            </a:r>
            <a:r>
              <a:rPr lang="es" sz="13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grant permissions</a:t>
            </a: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 to other principals/accounts. For example, in the following repository policy image you can see how any user from the whole organization will be able to access the image: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pic>
        <p:nvPicPr>
          <p:cNvPr id="63" name="Google Shape;63;p1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746900" y="1846574"/>
            <a:ext cx="2770425" cy="3046825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0"/>
          <p:cNvSpPr txBox="1"/>
          <p:nvPr/>
        </p:nvSpPr>
        <p:spPr>
          <a:xfrm>
            <a:off x="1412075" y="4820400"/>
            <a:ext cx="614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https://cloud.hacktricks.xyz/pentesting-cloud/aws-security/aws-services/aws-ecr-enum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65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Manual Enumeration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0" name="Google Shape;70;p11"/>
          <p:cNvSpPr txBox="1"/>
          <p:nvPr/>
        </p:nvSpPr>
        <p:spPr>
          <a:xfrm>
            <a:off x="0" y="4835900"/>
            <a:ext cx="91929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900"/>
          </a:p>
        </p:txBody>
      </p:sp>
      <p:sp>
        <p:nvSpPr>
          <p:cNvPr id="71" name="Google Shape;71;p11"/>
          <p:cNvSpPr txBox="1"/>
          <p:nvPr/>
        </p:nvSpPr>
        <p:spPr>
          <a:xfrm>
            <a:off x="311700" y="941525"/>
            <a:ext cx="8664900" cy="340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registries &amp; repos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describe-registry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describe-repositories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image metadata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list-images --repository-name &lt;repo_name&gt;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describe-images --repository-name &lt;repo_name&gt;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describe-image-replication-status --repository-name &lt;repo_name&gt; --image-id &lt;image_id&gt;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describe-image-scan-findings --repository-name &lt;repo_name&gt; --image-id &lt;image_id&gt;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describe-pull-through-cache-rules --repository-name &lt;repo_name&gt; --image-id &lt;image_id&gt;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public repositories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ecr-public describe-repositories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# Get policies</a:t>
            </a:r>
            <a:endParaRPr sz="11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get-registry-policy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s" sz="1100">
                <a:solidFill>
                  <a:schemeClr val="lt2"/>
                </a:solidFill>
                <a:latin typeface="Courier New"/>
                <a:ea typeface="Courier New"/>
                <a:cs typeface="Courier New"/>
                <a:sym typeface="Courier New"/>
              </a:rPr>
              <a:t>aws ecr get-repository-policy --repository-name &lt;repo_name&gt;</a:t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sz="1100">
              <a:solidFill>
                <a:schemeClr val="lt2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72" name="Google Shape;72;p11"/>
          <p:cNvSpPr txBox="1"/>
          <p:nvPr/>
        </p:nvSpPr>
        <p:spPr>
          <a:xfrm>
            <a:off x="1412075" y="4820400"/>
            <a:ext cx="61422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https://cloud.hacktricks.xyz/pentesting-cloud/aws-security/aws-services/aws-ecr-enum</a:t>
            </a:r>
            <a:endParaRPr sz="900"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73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7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p12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Unauth Access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78" name="Google Shape;78;p12"/>
          <p:cNvSpPr txBox="1"/>
          <p:nvPr/>
        </p:nvSpPr>
        <p:spPr>
          <a:xfrm>
            <a:off x="239550" y="932150"/>
            <a:ext cx="8664900" cy="6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Repositories in public registry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115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300"/>
              <a:buFont typeface="Roboto Mono"/>
              <a:buChar char="●"/>
            </a:pPr>
            <a:r>
              <a:rPr lang="es" sz="1300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Repositories in private registries with registry or repository policy too open</a:t>
            </a:r>
            <a:endParaRPr sz="1300"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>
        <p:nvSpPr>
          <p:cNvPr id="79" name="Google Shape;79;p12"/>
          <p:cNvSpPr txBox="1"/>
          <p:nvPr/>
        </p:nvSpPr>
        <p:spPr>
          <a:xfrm>
            <a:off x="845850" y="4835700"/>
            <a:ext cx="7452300" cy="30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8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https://cloud.hacktricks.xyz/pentesting-cloud/aws-security/aws-unauthenticated-enum-access/aws-ecr-unauthenticated-enum</a:t>
            </a:r>
            <a:endParaRPr sz="8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0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8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13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Privilege Escalation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85" name="Google Shape;85;p13"/>
          <p:cNvSpPr txBox="1"/>
          <p:nvPr/>
        </p:nvSpPr>
        <p:spPr>
          <a:xfrm>
            <a:off x="239550" y="932150"/>
            <a:ext cx="8664900" cy="2630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ecr:GetAuthorizationToken,ecr:BatchGetImage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Login &amp; download images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ecr:GetAuthorizationToken,ecr:BatchCheckLayerAvailability,ecr:CompleteLayerUpload,ecr:InitiateLayerUpload,ecr:PutImage,ecr:UploadLayerPart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Login &amp; upload images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ecr:SetRepositoryPolicy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Change the repository (image) policy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Raleway Medium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ecr:PutRegistryPolicy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Change the registry policy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aleway Medium"/>
              <a:buChar char="●"/>
            </a:pPr>
            <a:r>
              <a:rPr lang="es">
                <a:solidFill>
                  <a:schemeClr val="lt2"/>
                </a:solidFill>
                <a:latin typeface="Raleway Medium"/>
                <a:ea typeface="Raleway Medium"/>
                <a:cs typeface="Raleway Medium"/>
                <a:sym typeface="Raleway Medium"/>
              </a:rPr>
              <a:t>Their equivalents in </a:t>
            </a: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ecr-public:*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</p:txBody>
      </p:sp>
      <p:sp>
        <p:nvSpPr>
          <p:cNvPr id="86" name="Google Shape;86;p13"/>
          <p:cNvSpPr txBox="1"/>
          <p:nvPr/>
        </p:nvSpPr>
        <p:spPr>
          <a:xfrm>
            <a:off x="1068750" y="4820400"/>
            <a:ext cx="70065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https://cloud.hacktricks.xyz/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pentesting-cloud/aws-security/aws-privilege-escalation/aws-ecr-privesc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87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16="http://schemas.microsoft.com/office/drawing/2014/main"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rmAutofit fontScale="90000"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s">
                <a:latin typeface="Raleway ExtraBold"/>
                <a:ea typeface="Raleway ExtraBold"/>
                <a:cs typeface="Raleway ExtraBold"/>
                <a:sym typeface="Raleway ExtraBold"/>
              </a:rPr>
              <a:t>Post Exploitation</a:t>
            </a:r>
            <a:endParaRPr>
              <a:latin typeface="Raleway ExtraBold"/>
              <a:ea typeface="Raleway ExtraBold"/>
              <a:cs typeface="Raleway ExtraBold"/>
              <a:sym typeface="Raleway ExtraBold"/>
            </a:endParaRPr>
          </a:p>
        </p:txBody>
      </p:sp>
      <p:sp>
        <p:nvSpPr>
          <p:cNvPr id="92" name="Google Shape;92;p14"/>
          <p:cNvSpPr txBox="1"/>
          <p:nvPr/>
        </p:nvSpPr>
        <p:spPr>
          <a:xfrm>
            <a:off x="239550" y="932150"/>
            <a:ext cx="8664900" cy="238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Pull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Search for sensitive information on each repository you have access to 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Push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Compromise repositories that are being used in production inserting a backdoor on them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457200" lvl="0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Courier New"/>
              <a:buChar char="●"/>
            </a:pPr>
            <a:r>
              <a:rPr lang="es">
                <a:solidFill>
                  <a:schemeClr val="dk1"/>
                </a:solidFill>
                <a:latin typeface="Courier New"/>
                <a:ea typeface="Courier New"/>
                <a:cs typeface="Courier New"/>
                <a:sym typeface="Courier New"/>
              </a:rPr>
              <a:t>ecr:PutLifecyclePolicy | ecr:DeleteRepository | ecr-public:DeleteRepository | ecr:BatchDeleteImage | ecr-public:BatchDeleteImage</a:t>
            </a:r>
            <a:endParaRPr>
              <a:solidFill>
                <a:schemeClr val="dk1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914400" lvl="1" indent="-3175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2"/>
              </a:buClr>
              <a:buSzPts val="1400"/>
              <a:buFont typeface="Roboto Mono"/>
              <a:buChar char="○"/>
            </a:pPr>
            <a:r>
              <a:rPr lang="es">
                <a:solidFill>
                  <a:schemeClr val="lt2"/>
                </a:solidFill>
                <a:latin typeface="Roboto Mono"/>
                <a:ea typeface="Roboto Mono"/>
                <a:cs typeface="Roboto Mono"/>
                <a:sym typeface="Roboto Mono"/>
              </a:rPr>
              <a:t>Delete stuff</a:t>
            </a:r>
            <a:endParaRPr>
              <a:solidFill>
                <a:schemeClr val="lt2"/>
              </a:solidFill>
              <a:latin typeface="Roboto Mono"/>
              <a:ea typeface="Roboto Mono"/>
              <a:cs typeface="Roboto Mono"/>
              <a:sym typeface="Roboto Mono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>
              <a:solidFill>
                <a:schemeClr val="lt2"/>
              </a:solidFill>
              <a:latin typeface="Raleway Medium"/>
              <a:ea typeface="Raleway Medium"/>
              <a:cs typeface="Raleway Medium"/>
              <a:sym typeface="Raleway Medium"/>
            </a:endParaRPr>
          </a:p>
        </p:txBody>
      </p:sp>
      <p:sp>
        <p:nvSpPr>
          <p:cNvPr id="93" name="Google Shape;93;p14"/>
          <p:cNvSpPr txBox="1"/>
          <p:nvPr/>
        </p:nvSpPr>
        <p:spPr>
          <a:xfrm>
            <a:off x="826500" y="4820400"/>
            <a:ext cx="7491000" cy="323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https://cloud.hacktricks.xyz</a:t>
            </a:r>
            <a:r>
              <a:rPr lang="es" sz="900">
                <a:solidFill>
                  <a:schemeClr val="dk1"/>
                </a:solidFill>
                <a:latin typeface="Roboto Mono"/>
                <a:ea typeface="Roboto Mono"/>
                <a:cs typeface="Roboto Mono"/>
                <a:sym typeface="Roboto Mono"/>
              </a:rPr>
              <a:t>/pentesting-cloud/aws-security/aws-post-exploitation/aws-ecr-post-exploitation</a:t>
            </a:r>
            <a:endParaRPr sz="900">
              <a:solidFill>
                <a:schemeClr val="dk1"/>
              </a:solidFill>
              <a:latin typeface="Roboto Mono"/>
              <a:ea typeface="Roboto Mono"/>
              <a:cs typeface="Roboto Mono"/>
              <a:sym typeface="Roboto Mono"/>
            </a:endParaRPr>
          </a:p>
        </p:txBody>
      </p:sp>
      <p:sp xmlns:a="http://schemas.openxmlformats.org/drawingml/2006/main" xmlns:p="http://schemas.openxmlformats.org/presentationml/2006/main">
        <p:nvSpPr>
          <p:cNvPr id="94" name="Rectangle">
            <a:extLst>
              <a:ext uri="{FF2B5EF4-FFF2-40B4-BE49-F238E27FC236}">
                <a16:creationId xmlns:a16="http://schemas.microsoft.com/office/drawing/2014/main" id="{A0C957D4-E4F1-4D51-EC0C-C161461E948E}"/>
              </a:ext>
            </a:extLst>
          </p:cNvPr>
          <p:cNvSpPr/>
          <p:nvPr/>
        </p:nvSpPr>
        <p:spPr>
          <a:xfrm rot="0">
            <a:off x="2066925" y="2276475"/>
            <a:ext cx="6324600" cy="5715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>
            <a:normAutofit/>
          </a:bodyPr>
          <a:lstStyle/>
          <a:p>
            <a:pPr algn="ctr"/>
            <a:r>
              <a:rPr lang="en-US" sz="2900" b="1" dirty="0">
                <a:solidFill>
                  <a:srgbClr val="f01316">
                    <a:alpha val="40000"/>
                  </a:srgbClr>
                </a:solidFill>
              </a:rPr>
              <a:t>https://t.me/CyberFreeCourses</a:t>
            </a:r>
            <a:endParaRPr lang="en-US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Dark">
  <a:themeElements>
    <a:clrScheme name="Simple Dark">
      <a:dk1>
        <a:srgbClr val="FFFFFF"/>
      </a:dk1>
      <a:lt1>
        <a:srgbClr val="212121"/>
      </a:lt1>
      <a:dk2>
        <a:srgbClr val="303030"/>
      </a:dk2>
      <a:lt2>
        <a:srgbClr val="ADADAD"/>
      </a:lt2>
      <a:accent1>
        <a:srgbClr val="009688"/>
      </a:accent1>
      <a:accent2>
        <a:srgbClr val="EEEEEE"/>
      </a:accent2>
      <a:accent3>
        <a:srgbClr val="78909C"/>
      </a:accent3>
      <a:accent4>
        <a:srgbClr val="FFAB40"/>
      </a:accent4>
      <a:accent5>
        <a:srgbClr val="4DD0E1"/>
      </a:accent5>
      <a:accent6>
        <a:srgbClr val="EEFF41"/>
      </a:accent6>
      <a:hlink>
        <a:srgbClr val="4DD0E1"/>
      </a:hlink>
      <a:folHlink>
        <a:srgbClr val="4DD0E1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