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7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embeddedFontLst>
    <p:embeddedFont>
      <p:font typeface="Nixie One"/>
      <p:regular r:id="rId19"/>
    </p:embeddedFont>
    <p:embeddedFont>
      <p:font typeface="Helvetica Neue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regular.fntdata"/><Relationship Id="rId11" Type="http://schemas.openxmlformats.org/officeDocument/2006/relationships/slide" Target="slides/slide7.xml"/><Relationship Id="rId22" Type="http://schemas.openxmlformats.org/officeDocument/2006/relationships/font" Target="fonts/HelveticaNeue-italic.fntdata"/><Relationship Id="rId10" Type="http://schemas.openxmlformats.org/officeDocument/2006/relationships/slide" Target="slides/slide6.xml"/><Relationship Id="rId21" Type="http://schemas.openxmlformats.org/officeDocument/2006/relationships/font" Target="fonts/HelveticaNeue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NixieOne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5" name="Google Shape;3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57ada35320_1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0" name="Google Shape;400;g57ada3532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7" name="Google Shape;4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5" name="Google Shape;41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60795d14c3_0_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5" name="Google Shape;425;g60795d14c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3" name="Google Shape;43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0" name="Google Shape;3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8" name="Google Shape;34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5" name="Google Shape;35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1" name="Google Shape;36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8" name="Google Shape;3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6" name="Google Shape;37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57ada35320_1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5" name="Google Shape;385;g57ada35320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57ada35320_1_1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3" name="Google Shape;393;g57ada35320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 rot="10800000">
            <a:off x="3919993" y="3977033"/>
            <a:ext cx="1303500" cy="11283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2"/>
          <p:cNvSpPr/>
          <p:nvPr/>
        </p:nvSpPr>
        <p:spPr>
          <a:xfrm rot="5400000">
            <a:off x="3809057" y="-81000"/>
            <a:ext cx="1525500" cy="1761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 flipH="1" rot="10800000">
            <a:off x="2809875" y="-172875"/>
            <a:ext cx="1111500" cy="962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 flipH="1" rot="10800000">
            <a:off x="3602723" y="1360109"/>
            <a:ext cx="493800" cy="427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 flipH="1" rot="10800000">
            <a:off x="5278915" y="855279"/>
            <a:ext cx="944700" cy="818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 flipH="1" rot="10800000">
            <a:off x="5365799" y="352324"/>
            <a:ext cx="493800" cy="42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" name="Google Shape;17;p2"/>
          <p:cNvGrpSpPr/>
          <p:nvPr/>
        </p:nvGrpSpPr>
        <p:grpSpPr>
          <a:xfrm>
            <a:off x="5549153" y="1029780"/>
            <a:ext cx="404640" cy="374059"/>
            <a:chOff x="5975075" y="2327500"/>
            <a:chExt cx="420100" cy="388350"/>
          </a:xfrm>
        </p:grpSpPr>
        <p:sp>
          <p:nvSpPr>
            <p:cNvPr id="18" name="Google Shape;18;p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3253021" y="113273"/>
            <a:ext cx="225085" cy="38996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" name="Google Shape;21;p2"/>
          <p:cNvGrpSpPr/>
          <p:nvPr/>
        </p:nvGrpSpPr>
        <p:grpSpPr>
          <a:xfrm>
            <a:off x="4380526" y="515192"/>
            <a:ext cx="382958" cy="607111"/>
            <a:chOff x="6718575" y="2318625"/>
            <a:chExt cx="256950" cy="407375"/>
          </a:xfrm>
        </p:grpSpPr>
        <p:sp>
          <p:nvSpPr>
            <p:cNvPr id="22" name="Google Shape;22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3199464" y="902959"/>
            <a:ext cx="395018" cy="403297"/>
            <a:chOff x="3951850" y="2985350"/>
            <a:chExt cx="407950" cy="416500"/>
          </a:xfrm>
        </p:grpSpPr>
        <p:sp>
          <p:nvSpPr>
            <p:cNvPr id="31" name="Google Shape;31;p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2"/>
          <p:cNvSpPr/>
          <p:nvPr/>
        </p:nvSpPr>
        <p:spPr>
          <a:xfrm flipH="1" rot="10800000">
            <a:off x="5010533" y="4576648"/>
            <a:ext cx="1032900" cy="894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"/>
          <p:cNvSpPr/>
          <p:nvPr/>
        </p:nvSpPr>
        <p:spPr>
          <a:xfrm flipH="1" rot="10800000">
            <a:off x="5133679" y="4056450"/>
            <a:ext cx="540000" cy="467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"/>
          <p:cNvSpPr/>
          <p:nvPr/>
        </p:nvSpPr>
        <p:spPr>
          <a:xfrm flipH="1" rot="10800000">
            <a:off x="3101709" y="3629719"/>
            <a:ext cx="1032900" cy="89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"/>
          <p:cNvSpPr/>
          <p:nvPr/>
        </p:nvSpPr>
        <p:spPr>
          <a:xfrm flipH="1" rot="10800000">
            <a:off x="3530384" y="4576662"/>
            <a:ext cx="452100" cy="391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5370705" y="4867761"/>
            <a:ext cx="312503" cy="31248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" name="Google Shape;40;p2"/>
          <p:cNvGrpSpPr/>
          <p:nvPr/>
        </p:nvGrpSpPr>
        <p:grpSpPr>
          <a:xfrm>
            <a:off x="5772009" y="4056440"/>
            <a:ext cx="573943" cy="550550"/>
            <a:chOff x="5241175" y="4959100"/>
            <a:chExt cx="539775" cy="517775"/>
          </a:xfrm>
        </p:grpSpPr>
        <p:sp>
          <p:nvSpPr>
            <p:cNvPr id="41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3429208" y="3904791"/>
            <a:ext cx="377839" cy="343685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Google Shape;50;p3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51" name="Google Shape;51;p3"/>
          <p:cNvSpPr txBox="1"/>
          <p:nvPr>
            <p:ph idx="1" type="body"/>
          </p:nvPr>
        </p:nvSpPr>
        <p:spPr>
          <a:xfrm>
            <a:off x="1732700" y="2380900"/>
            <a:ext cx="2176800" cy="25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3"/>
          <p:cNvSpPr txBox="1"/>
          <p:nvPr>
            <p:ph idx="2" type="body"/>
          </p:nvPr>
        </p:nvSpPr>
        <p:spPr>
          <a:xfrm>
            <a:off x="4020972" y="2380900"/>
            <a:ext cx="2176800" cy="25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3"/>
          <p:cNvSpPr txBox="1"/>
          <p:nvPr>
            <p:ph idx="3" type="body"/>
          </p:nvPr>
        </p:nvSpPr>
        <p:spPr>
          <a:xfrm>
            <a:off x="6309245" y="2380900"/>
            <a:ext cx="2176800" cy="25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4" name="Google Shape;54;p3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3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3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8" name="Google Shape;58;p3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59" name="Google Shape;59;p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" name="Google Shape;61;p3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" name="Google Shape;62;p3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63" name="Google Shape;63;p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" name="Google Shape;71;p3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72" name="Google Shape;72;p3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" name="Google Shape;76;p3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/>
          <p:nvPr/>
        </p:nvSpPr>
        <p:spPr>
          <a:xfrm flipH="1" rot="10800000">
            <a:off x="8218352" y="4121459"/>
            <a:ext cx="685200" cy="593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9" name="Google Shape;79;p4"/>
          <p:cNvSpPr/>
          <p:nvPr/>
        </p:nvSpPr>
        <p:spPr>
          <a:xfrm rot="5400000">
            <a:off x="388487" y="105212"/>
            <a:ext cx="944100" cy="10902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4"/>
          <p:cNvSpPr/>
          <p:nvPr/>
        </p:nvSpPr>
        <p:spPr>
          <a:xfrm flipH="1" rot="10800000">
            <a:off x="-123825" y="847791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4"/>
          <p:cNvSpPr/>
          <p:nvPr/>
        </p:nvSpPr>
        <p:spPr>
          <a:xfrm flipH="1" rot="10800000">
            <a:off x="503116" y="1161450"/>
            <a:ext cx="352800" cy="305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4"/>
          <p:cNvSpPr/>
          <p:nvPr/>
        </p:nvSpPr>
        <p:spPr>
          <a:xfrm flipH="1" rot="10800000">
            <a:off x="1208424" y="-131812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 flipH="1" rot="10800000">
            <a:off x="247753" y="49693"/>
            <a:ext cx="295200" cy="255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"/>
          <p:cNvSpPr/>
          <p:nvPr/>
        </p:nvSpPr>
        <p:spPr>
          <a:xfrm flipH="1" rot="10800000">
            <a:off x="8763568" y="4485979"/>
            <a:ext cx="543000" cy="470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4"/>
          <p:cNvSpPr/>
          <p:nvPr/>
        </p:nvSpPr>
        <p:spPr>
          <a:xfrm flipH="1" rot="10800000">
            <a:off x="8523810" y="4741100"/>
            <a:ext cx="284100" cy="2457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"/>
          <p:cNvSpPr/>
          <p:nvPr/>
        </p:nvSpPr>
        <p:spPr>
          <a:xfrm flipH="1" rot="10800000">
            <a:off x="8322785" y="3628023"/>
            <a:ext cx="543000" cy="470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"/>
          <p:cNvSpPr/>
          <p:nvPr/>
        </p:nvSpPr>
        <p:spPr>
          <a:xfrm flipH="1" rot="10800000">
            <a:off x="8763569" y="4009882"/>
            <a:ext cx="237600" cy="205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/>
        </p:nvSpPr>
        <p:spPr>
          <a:xfrm flipH="1" rot="10800000">
            <a:off x="-94969" y="303826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5"/>
          <p:cNvSpPr/>
          <p:nvPr/>
        </p:nvSpPr>
        <p:spPr>
          <a:xfrm rot="5400000">
            <a:off x="559400" y="1538825"/>
            <a:ext cx="1788000" cy="2064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" name="Google Shape;92;p5"/>
          <p:cNvSpPr txBox="1"/>
          <p:nvPr>
            <p:ph type="ctrTitle"/>
          </p:nvPr>
        </p:nvSpPr>
        <p:spPr>
          <a:xfrm>
            <a:off x="2743200" y="1735750"/>
            <a:ext cx="56388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93" name="Google Shape;93;p5"/>
          <p:cNvSpPr txBox="1"/>
          <p:nvPr>
            <p:ph idx="1" type="subTitle"/>
          </p:nvPr>
        </p:nvSpPr>
        <p:spPr>
          <a:xfrm>
            <a:off x="2743200" y="2821004"/>
            <a:ext cx="56961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"/>
          <p:cNvSpPr/>
          <p:nvPr/>
        </p:nvSpPr>
        <p:spPr>
          <a:xfrm flipH="1" rot="10800000">
            <a:off x="66674" y="31354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"/>
          <p:cNvSpPr/>
          <p:nvPr/>
        </p:nvSpPr>
        <p:spPr>
          <a:xfrm flipH="1" rot="10800000">
            <a:off x="828675" y="35165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"/>
          <p:cNvSpPr/>
          <p:nvPr/>
        </p:nvSpPr>
        <p:spPr>
          <a:xfrm flipH="1" rot="10800000">
            <a:off x="761999" y="8779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/>
          <p:nvPr/>
        </p:nvSpPr>
        <p:spPr>
          <a:xfrm flipH="1" rot="10800000">
            <a:off x="793851" y="4692801"/>
            <a:ext cx="517500" cy="4479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8" name="Google Shape;98;p5"/>
          <p:cNvGrpSpPr/>
          <p:nvPr/>
        </p:nvGrpSpPr>
        <p:grpSpPr>
          <a:xfrm>
            <a:off x="996359" y="1070668"/>
            <a:ext cx="351204" cy="324661"/>
            <a:chOff x="5975075" y="2327500"/>
            <a:chExt cx="420100" cy="388350"/>
          </a:xfrm>
        </p:grpSpPr>
        <p:sp>
          <p:nvSpPr>
            <p:cNvPr id="99" name="Google Shape;99;p5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5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5"/>
          <p:cNvSpPr/>
          <p:nvPr/>
        </p:nvSpPr>
        <p:spPr>
          <a:xfrm>
            <a:off x="393600" y="334662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5"/>
          <p:cNvGrpSpPr/>
          <p:nvPr/>
        </p:nvGrpSpPr>
        <p:grpSpPr>
          <a:xfrm>
            <a:off x="305253" y="553856"/>
            <a:ext cx="247469" cy="392302"/>
            <a:chOff x="6718575" y="2318625"/>
            <a:chExt cx="256950" cy="407375"/>
          </a:xfrm>
        </p:grpSpPr>
        <p:sp>
          <p:nvSpPr>
            <p:cNvPr id="103" name="Google Shape;103;p5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5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5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5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5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5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111;p5"/>
          <p:cNvGrpSpPr/>
          <p:nvPr/>
        </p:nvGrpSpPr>
        <p:grpSpPr>
          <a:xfrm>
            <a:off x="1419984" y="3634331"/>
            <a:ext cx="342882" cy="350068"/>
            <a:chOff x="3951850" y="2985350"/>
            <a:chExt cx="407950" cy="416500"/>
          </a:xfrm>
        </p:grpSpPr>
        <p:sp>
          <p:nvSpPr>
            <p:cNvPr id="112" name="Google Shape;112;p5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6" name="Google Shape;116;p5"/>
          <p:cNvSpPr/>
          <p:nvPr/>
        </p:nvSpPr>
        <p:spPr>
          <a:xfrm flipH="1" rot="10800000">
            <a:off x="733424" y="39360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5"/>
          <p:cNvSpPr/>
          <p:nvPr/>
        </p:nvSpPr>
        <p:spPr>
          <a:xfrm flipH="1" rot="10800000">
            <a:off x="738525" y="1008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5"/>
          <p:cNvSpPr/>
          <p:nvPr/>
        </p:nvSpPr>
        <p:spPr>
          <a:xfrm flipH="1" rot="10800000">
            <a:off x="-291325" y="4148475"/>
            <a:ext cx="1182300" cy="1023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"/>
          <p:cNvSpPr/>
          <p:nvPr/>
        </p:nvSpPr>
        <p:spPr>
          <a:xfrm flipH="1" rot="10800000">
            <a:off x="420725" y="-652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1019338" y="416705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1" name="Google Shape;121;p5"/>
          <p:cNvGrpSpPr/>
          <p:nvPr/>
        </p:nvGrpSpPr>
        <p:grpSpPr>
          <a:xfrm>
            <a:off x="-50285" y="1452794"/>
            <a:ext cx="624844" cy="599376"/>
            <a:chOff x="5241175" y="4959100"/>
            <a:chExt cx="539775" cy="517775"/>
          </a:xfrm>
        </p:grpSpPr>
        <p:sp>
          <p:nvSpPr>
            <p:cNvPr id="122" name="Google Shape;122;p5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8" name="Google Shape;128;p5"/>
          <p:cNvSpPr/>
          <p:nvPr/>
        </p:nvSpPr>
        <p:spPr>
          <a:xfrm>
            <a:off x="47199" y="4430470"/>
            <a:ext cx="505231" cy="459562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/>
          <p:nvPr/>
        </p:nvSpPr>
        <p:spPr>
          <a:xfrm flipH="1" rot="10800000">
            <a:off x="-94969" y="619169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1" name="Google Shape;131;p6"/>
          <p:cNvSpPr/>
          <p:nvPr/>
        </p:nvSpPr>
        <p:spPr>
          <a:xfrm rot="5400000">
            <a:off x="499599" y="1905237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Google Shape;132;p6"/>
          <p:cNvSpPr txBox="1"/>
          <p:nvPr>
            <p:ph idx="1" type="body"/>
          </p:nvPr>
        </p:nvSpPr>
        <p:spPr>
          <a:xfrm>
            <a:off x="2051200" y="2085600"/>
            <a:ext cx="6282300" cy="81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Nixie One"/>
              <a:buChar char="◇"/>
              <a:defRPr sz="2400"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2400">
                <a:latin typeface="Nixie One"/>
                <a:ea typeface="Nixie One"/>
                <a:cs typeface="Nixie One"/>
                <a:sym typeface="Nixie One"/>
              </a:defRPr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2400">
                <a:latin typeface="Nixie One"/>
                <a:ea typeface="Nixie One"/>
                <a:cs typeface="Nixie One"/>
                <a:sym typeface="Nixie One"/>
              </a:defRPr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133" name="Google Shape;133;p6"/>
          <p:cNvSpPr/>
          <p:nvPr/>
        </p:nvSpPr>
        <p:spPr>
          <a:xfrm flipH="1" rot="10800000">
            <a:off x="-123826" y="28115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/>
          <p:nvPr/>
        </p:nvSpPr>
        <p:spPr>
          <a:xfrm flipH="1" rot="10800000">
            <a:off x="638175" y="3192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6"/>
          <p:cNvSpPr/>
          <p:nvPr/>
        </p:nvSpPr>
        <p:spPr>
          <a:xfrm flipH="1" rot="10800000">
            <a:off x="752474" y="120180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"/>
          <p:cNvSpPr/>
          <p:nvPr/>
        </p:nvSpPr>
        <p:spPr>
          <a:xfrm flipH="1" rot="10800000">
            <a:off x="657225" y="4380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" name="Google Shape;137;p6"/>
          <p:cNvGrpSpPr/>
          <p:nvPr/>
        </p:nvGrpSpPr>
        <p:grpSpPr>
          <a:xfrm>
            <a:off x="986834" y="1394518"/>
            <a:ext cx="351204" cy="324661"/>
            <a:chOff x="5975075" y="2327500"/>
            <a:chExt cx="420100" cy="388350"/>
          </a:xfrm>
        </p:grpSpPr>
        <p:sp>
          <p:nvSpPr>
            <p:cNvPr id="138" name="Google Shape;138;p6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6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0" name="Google Shape;140;p6"/>
          <p:cNvSpPr/>
          <p:nvPr/>
        </p:nvSpPr>
        <p:spPr>
          <a:xfrm>
            <a:off x="203100" y="30227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6"/>
          <p:cNvGrpSpPr/>
          <p:nvPr/>
        </p:nvGrpSpPr>
        <p:grpSpPr>
          <a:xfrm>
            <a:off x="295728" y="877706"/>
            <a:ext cx="247469" cy="392302"/>
            <a:chOff x="6718575" y="2318625"/>
            <a:chExt cx="256950" cy="407375"/>
          </a:xfrm>
        </p:grpSpPr>
        <p:sp>
          <p:nvSpPr>
            <p:cNvPr id="142" name="Google Shape;142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6"/>
          <p:cNvGrpSpPr/>
          <p:nvPr/>
        </p:nvGrpSpPr>
        <p:grpSpPr>
          <a:xfrm>
            <a:off x="1229484" y="3310481"/>
            <a:ext cx="342882" cy="350068"/>
            <a:chOff x="3951850" y="2985350"/>
            <a:chExt cx="407950" cy="416500"/>
          </a:xfrm>
        </p:grpSpPr>
        <p:sp>
          <p:nvSpPr>
            <p:cNvPr id="151" name="Google Shape;151;p6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5" name="Google Shape;155;p6"/>
          <p:cNvSpPr/>
          <p:nvPr/>
        </p:nvSpPr>
        <p:spPr>
          <a:xfrm flipH="1" rot="10800000">
            <a:off x="542924" y="36121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/>
          <p:nvPr/>
        </p:nvSpPr>
        <p:spPr>
          <a:xfrm flipH="1" rot="10800000">
            <a:off x="729000" y="424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6"/>
          <p:cNvSpPr/>
          <p:nvPr/>
        </p:nvSpPr>
        <p:spPr>
          <a:xfrm flipH="1" rot="10800000">
            <a:off x="-115052" y="3996025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6"/>
          <p:cNvSpPr/>
          <p:nvPr/>
        </p:nvSpPr>
        <p:spPr>
          <a:xfrm flipH="1" rot="10800000">
            <a:off x="411200" y="2586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828838" y="38432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" name="Google Shape;160;p6"/>
          <p:cNvGrpSpPr/>
          <p:nvPr/>
        </p:nvGrpSpPr>
        <p:grpSpPr>
          <a:xfrm>
            <a:off x="67092" y="1681690"/>
            <a:ext cx="455624" cy="437054"/>
            <a:chOff x="5241175" y="4959100"/>
            <a:chExt cx="539775" cy="517775"/>
          </a:xfrm>
        </p:grpSpPr>
        <p:sp>
          <p:nvSpPr>
            <p:cNvPr id="161" name="Google Shape;161;p6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6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7" name="Google Shape;167;p6"/>
          <p:cNvSpPr/>
          <p:nvPr/>
        </p:nvSpPr>
        <p:spPr>
          <a:xfrm>
            <a:off x="144926" y="4214500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6"/>
          <p:cNvSpPr txBox="1"/>
          <p:nvPr/>
        </p:nvSpPr>
        <p:spPr>
          <a:xfrm>
            <a:off x="94000" y="1929581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None/>
            </a:pPr>
            <a:r>
              <a:rPr b="0" i="0" lang="en" sz="12000" u="none" cap="none" strike="noStrike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b="0" i="0" sz="12000" u="none" cap="none" strike="noStrike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69" name="Google Shape;169;p6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p7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Google Shape;173;p7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4" name="Google Shape;174;p7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Muli"/>
              <a:buChar char="◇"/>
              <a:defRPr>
                <a:latin typeface="Muli"/>
                <a:ea typeface="Muli"/>
                <a:cs typeface="Muli"/>
                <a:sym typeface="Muli"/>
              </a:defRPr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￭"/>
              <a:defRPr>
                <a:latin typeface="Muli"/>
                <a:ea typeface="Muli"/>
                <a:cs typeface="Muli"/>
                <a:sym typeface="Muli"/>
              </a:defRPr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￮"/>
              <a:defRPr>
                <a:latin typeface="Muli"/>
                <a:ea typeface="Muli"/>
                <a:cs typeface="Muli"/>
                <a:sym typeface="Muli"/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175" name="Google Shape;175;p7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7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7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7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7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7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7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3" name="Google Shape;183;p7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84" name="Google Shape;184;p7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6" name="Google Shape;186;p7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8" name="Google Shape;188;p7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189" name="Google Shape;189;p7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Google Shape;195;p7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6" name="Google Shape;196;p7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97" name="Google Shape;197;p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5" name="Google Shape;205;p7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06" name="Google Shape;206;p7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0" name="Google Shape;210;p7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3" name="Google Shape;213;p8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4" name="Google Shape;214;p8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5" name="Google Shape;215;p8"/>
          <p:cNvSpPr txBox="1"/>
          <p:nvPr>
            <p:ph idx="1" type="body"/>
          </p:nvPr>
        </p:nvSpPr>
        <p:spPr>
          <a:xfrm>
            <a:off x="1734000" y="2414450"/>
            <a:ext cx="2667300" cy="26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6" name="Google Shape;216;p8"/>
          <p:cNvSpPr txBox="1"/>
          <p:nvPr>
            <p:ph idx="2" type="body"/>
          </p:nvPr>
        </p:nvSpPr>
        <p:spPr>
          <a:xfrm>
            <a:off x="4562088" y="2414450"/>
            <a:ext cx="2667300" cy="26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7" name="Google Shape;217;p8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8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8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8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1" name="Google Shape;221;p8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22" name="Google Shape;222;p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4" name="Google Shape;224;p8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5" name="Google Shape;225;p8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26" name="Google Shape;226;p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4" name="Google Shape;234;p8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35" name="Google Shape;235;p8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9" name="Google Shape;239;p8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8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8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8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8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4" name="Google Shape;244;p8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45" name="Google Shape;245;p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1" name="Google Shape;251;p8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8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5" name="Google Shape;255;p9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6" name="Google Shape;256;p9"/>
          <p:cNvSpPr txBox="1"/>
          <p:nvPr>
            <p:ph type="title"/>
          </p:nvPr>
        </p:nvSpPr>
        <p:spPr>
          <a:xfrm>
            <a:off x="1732700" y="8212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7" name="Google Shape;257;p9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9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9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9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1" name="Google Shape;261;p9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62" name="Google Shape;262;p9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9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4" name="Google Shape;264;p9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5" name="Google Shape;265;p9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66" name="Google Shape;266;p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4" name="Google Shape;274;p9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75" name="Google Shape;275;p9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9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9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9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9" name="Google Shape;279;p9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9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9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9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4" name="Google Shape;284;p9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85" name="Google Shape;285;p9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9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9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9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9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9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1" name="Google Shape;291;p9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9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0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5" name="Google Shape;295;p10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6" name="Google Shape;296;p10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297" name="Google Shape;297;p10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0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0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0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1" name="Google Shape;301;p10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302" name="Google Shape;302;p10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10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4" name="Google Shape;304;p10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5" name="Google Shape;305;p10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306" name="Google Shape;306;p10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10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10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0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0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0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0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0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4" name="Google Shape;314;p10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315" name="Google Shape;315;p10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0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0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0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9" name="Google Shape;319;p10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0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10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10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4" name="Google Shape;324;p10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325" name="Google Shape;325;p10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0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0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0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0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0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1" name="Google Shape;331;p10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0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0E293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b="0" i="0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efinicion.de/kernel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es.wikipedia.org/wiki/L%C3%ADnea_de_comandos" TargetMode="External"/><Relationship Id="rId4" Type="http://schemas.openxmlformats.org/officeDocument/2006/relationships/hyperlink" Target="https://es.wikipedia.org/wiki/Int%C3%A9rprete_de_comandos" TargetMode="External"/><Relationship Id="rId5" Type="http://schemas.openxmlformats.org/officeDocument/2006/relationships/hyperlink" Target="https://es.wikipedia.org/wiki/Unix" TargetMode="External"/><Relationship Id="rId6" Type="http://schemas.openxmlformats.org/officeDocument/2006/relationships/hyperlink" Target="https://es.wikipedia.org/wiki/Linux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twitter.com/googledocs/status/730087240156643328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 txBox="1"/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Curso de git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0"/>
          <p:cNvSpPr txBox="1"/>
          <p:nvPr>
            <p:ph type="title"/>
          </p:nvPr>
        </p:nvSpPr>
        <p:spPr>
          <a:xfrm>
            <a:off x="3077750" y="253575"/>
            <a:ext cx="55491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¿Qué es Markdown?</a:t>
            </a:r>
            <a:endParaRPr/>
          </a:p>
        </p:txBody>
      </p:sp>
      <p:sp>
        <p:nvSpPr>
          <p:cNvPr id="403" name="Google Shape;403;p20"/>
          <p:cNvSpPr txBox="1"/>
          <p:nvPr>
            <p:ph idx="1" type="body"/>
          </p:nvPr>
        </p:nvSpPr>
        <p:spPr>
          <a:xfrm>
            <a:off x="2293150" y="835375"/>
            <a:ext cx="4944300" cy="38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Working Directory:</a:t>
            </a:r>
            <a:r>
              <a:rPr lang="en" sz="1800"/>
              <a:t> Es el área de trabajo local, es por ello que para guardar los cambios hay que pasarlos al Staging Area.</a:t>
            </a:r>
            <a:endParaRPr sz="1800"/>
          </a:p>
          <a:p>
            <a:pPr indent="0" lvl="0" marL="45720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Staging Area: </a:t>
            </a:r>
            <a:r>
              <a:rPr lang="en" sz="1800"/>
              <a:t>Es el área de preparación, es acá donde se almacena todo antes de hacer un commit (confirma los cambios).</a:t>
            </a:r>
            <a:endParaRPr sz="1800"/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Git Repository:</a:t>
            </a:r>
            <a:r>
              <a:rPr lang="en" sz="1800"/>
              <a:t> Es el repositorio en donde se almacenan los cambios del proyecto.</a:t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4" name="Google Shape;404;p20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1"/>
          <p:cNvSpPr txBox="1"/>
          <p:nvPr>
            <p:ph type="title"/>
          </p:nvPr>
        </p:nvSpPr>
        <p:spPr>
          <a:xfrm>
            <a:off x="1940500" y="635900"/>
            <a:ext cx="69540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Un poco de Gnu/Linux</a:t>
            </a:r>
            <a:endParaRPr/>
          </a:p>
        </p:txBody>
      </p:sp>
      <p:sp>
        <p:nvSpPr>
          <p:cNvPr id="410" name="Google Shape;410;p21"/>
          <p:cNvSpPr txBox="1"/>
          <p:nvPr/>
        </p:nvSpPr>
        <p:spPr>
          <a:xfrm>
            <a:off x="1026100" y="1281200"/>
            <a:ext cx="4316700" cy="35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00E1C6"/>
                </a:solidFill>
                <a:latin typeface="Muli"/>
                <a:ea typeface="Muli"/>
                <a:cs typeface="Muli"/>
                <a:sym typeface="Muli"/>
              </a:rPr>
              <a:t>¿Qué es Linux?</a:t>
            </a:r>
            <a:endParaRPr b="1" i="0" u="none" cap="none" strike="noStrike">
              <a:solidFill>
                <a:srgbClr val="00E1C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Linux es el nombre coloquial de un sistema operativo libre. 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Técnicamente, se llama Linux al núcleo o</a:t>
            </a:r>
            <a:r>
              <a:rPr lang="en" u="sng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  <a:hlinkClick r:id="rId3"/>
              </a:rPr>
              <a:t> kernel</a:t>
            </a: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 del sistema, cuya denominación correcta es GNU/Linux.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Linux es el software necesario para que tu ordenador te permita utilizar programas como: editores de texto, juegos, navegadores de Internet, etc. Linux puede usarse mediante un interfaz gráfico al igual que Windows o MacOS, pero también puede usarse mediante línea de comandos como DOS. </a:t>
            </a:r>
            <a:endParaRPr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11" name="Google Shape;411;p21"/>
          <p:cNvSpPr txBox="1"/>
          <p:nvPr/>
        </p:nvSpPr>
        <p:spPr>
          <a:xfrm>
            <a:off x="5563596" y="1281200"/>
            <a:ext cx="3330900" cy="27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00E1C6"/>
                </a:solidFill>
                <a:latin typeface="Muli"/>
                <a:ea typeface="Muli"/>
                <a:cs typeface="Muli"/>
                <a:sym typeface="Muli"/>
              </a:rPr>
              <a:t>¿Qué es una distribución?</a:t>
            </a:r>
            <a:endParaRPr b="0" i="0" u="none" cap="none" strike="noStrike">
              <a:solidFill>
                <a:srgbClr val="00E1C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EFEFEF"/>
                </a:solidFill>
                <a:latin typeface="Muli"/>
                <a:ea typeface="Muli"/>
                <a:cs typeface="Muli"/>
                <a:sym typeface="Muli"/>
              </a:rPr>
              <a:t>Una distribución Linux es un sistema operativo completo empaquetado y listo para usar, con todo el software necesario incluyendo editores de audio, de video, suite ofimática, y apps de videoconferencia, entre muchas otras, y generalmente orientado a un uso específico, si bien no faltan las distros de propósito general como Ubuntu.</a:t>
            </a:r>
            <a:endParaRPr i="0" sz="1100" u="none" cap="none" strike="noStrike">
              <a:solidFill>
                <a:srgbClr val="EFEFE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12" name="Google Shape;412;p21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2"/>
          <p:cNvSpPr txBox="1"/>
          <p:nvPr>
            <p:ph type="title"/>
          </p:nvPr>
        </p:nvSpPr>
        <p:spPr>
          <a:xfrm>
            <a:off x="2563975" y="77950"/>
            <a:ext cx="4944300" cy="79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Comandos útiles.</a:t>
            </a:r>
            <a:endParaRPr/>
          </a:p>
        </p:txBody>
      </p:sp>
      <p:sp>
        <p:nvSpPr>
          <p:cNvPr id="418" name="Google Shape;418;p22"/>
          <p:cNvSpPr txBox="1"/>
          <p:nvPr>
            <p:ph idx="1" type="body"/>
          </p:nvPr>
        </p:nvSpPr>
        <p:spPr>
          <a:xfrm>
            <a:off x="83125" y="1811925"/>
            <a:ext cx="2176800" cy="32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ls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Lista el contenido del directorio actual.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pwd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Indica el directorio donde estoy ubicado.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/>
              <a:t>cd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/>
              <a:t>Nos permite movernos entre directorios.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9" name="Google Shape;419;p22"/>
          <p:cNvSpPr txBox="1"/>
          <p:nvPr>
            <p:ph idx="2" type="body"/>
          </p:nvPr>
        </p:nvSpPr>
        <p:spPr>
          <a:xfrm>
            <a:off x="1994750" y="1811925"/>
            <a:ext cx="2176800" cy="32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"/>
              <a:t>mkdir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Crea un directorio.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touch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Crea un fichero.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r</a:t>
            </a:r>
            <a:r>
              <a:rPr lang="en"/>
              <a:t>m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Elimina un fichero o directorio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20" name="Google Shape;420;p22"/>
          <p:cNvSpPr txBox="1"/>
          <p:nvPr>
            <p:ph idx="3" type="body"/>
          </p:nvPr>
        </p:nvSpPr>
        <p:spPr>
          <a:xfrm>
            <a:off x="6763850" y="1811925"/>
            <a:ext cx="2176800" cy="30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cat 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Sirve para ver el contenido de un fichero.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v</a:t>
            </a:r>
            <a:r>
              <a:rPr lang="en"/>
              <a:t>i - nano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Editores de texto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f</a:t>
            </a:r>
            <a:r>
              <a:rPr lang="en"/>
              <a:t>ind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Búsqueda de ficheros.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1" name="Google Shape;421;p22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2" name="Google Shape;422;p22"/>
          <p:cNvSpPr txBox="1"/>
          <p:nvPr>
            <p:ph idx="2" type="body"/>
          </p:nvPr>
        </p:nvSpPr>
        <p:spPr>
          <a:xfrm>
            <a:off x="4012675" y="1643075"/>
            <a:ext cx="21768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c</a:t>
            </a:r>
            <a:r>
              <a:rPr b="1" lang="en"/>
              <a:t>p 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Permite copiar archivos o directorio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m</a:t>
            </a:r>
            <a:r>
              <a:rPr b="1" lang="en"/>
              <a:t>v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Permite mover o re-nombrar ficheros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/>
              <a:t>yum - apt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Instala, busca, elimina paquetes.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cd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/>
              <a:t>Nos permite movernos entre directorios.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3"/>
          <p:cNvSpPr txBox="1"/>
          <p:nvPr>
            <p:ph type="title"/>
          </p:nvPr>
        </p:nvSpPr>
        <p:spPr>
          <a:xfrm>
            <a:off x="1940500" y="635900"/>
            <a:ext cx="69540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Más sobre Gnu/Linux</a:t>
            </a:r>
            <a:endParaRPr/>
          </a:p>
        </p:txBody>
      </p:sp>
      <p:sp>
        <p:nvSpPr>
          <p:cNvPr id="428" name="Google Shape;428;p23"/>
          <p:cNvSpPr txBox="1"/>
          <p:nvPr/>
        </p:nvSpPr>
        <p:spPr>
          <a:xfrm>
            <a:off x="1026100" y="1281200"/>
            <a:ext cx="2766600" cy="27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00E1C6"/>
                </a:solidFill>
                <a:latin typeface="Muli"/>
                <a:ea typeface="Muli"/>
                <a:cs typeface="Muli"/>
                <a:sym typeface="Muli"/>
              </a:rPr>
              <a:t>¿Qué es una shell?</a:t>
            </a:r>
            <a:endParaRPr sz="11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En informática, el shell o intérprete de órdenes o intérprete de comandos es el programa informático que provee una interfaz de usuario para acceder a los servicios del sistema operativo. </a:t>
            </a:r>
            <a:endParaRPr b="0" i="0" sz="11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29" name="Google Shape;429;p23"/>
          <p:cNvSpPr txBox="1"/>
          <p:nvPr/>
        </p:nvSpPr>
        <p:spPr>
          <a:xfrm>
            <a:off x="4455100" y="1125325"/>
            <a:ext cx="4439400" cy="38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00E1C6"/>
                </a:solidFill>
                <a:latin typeface="Muli"/>
                <a:ea typeface="Muli"/>
                <a:cs typeface="Muli"/>
                <a:sym typeface="Muli"/>
              </a:rPr>
              <a:t>¿Qué es un promt?</a:t>
            </a:r>
            <a:endParaRPr b="0" i="0" u="none" cap="none" strike="noStrike">
              <a:solidFill>
                <a:srgbClr val="00E1C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Se llama prompt al carácter o conjunto de caracteres que se muestran en una</a:t>
            </a:r>
            <a:r>
              <a:rPr lang="en" u="sng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  <a:hlinkClick r:id="rId3"/>
              </a:rPr>
              <a:t> línea de comandos</a:t>
            </a: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 para indicar que está a la espera de órdenes. Este puede variar dependiendo del</a:t>
            </a:r>
            <a:r>
              <a:rPr lang="en" u="sng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  <a:hlinkClick r:id="rId4"/>
              </a:rPr>
              <a:t> intérprete de comandos</a:t>
            </a: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 y suele ser configurable. 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el prompt, generalmente, contiene el carácter $ para los usuarios sin privilegios y # para el administrador, además de proporcionar más información. Por ejemplo: jou@home-comp:/media/disk$ donde el usuario en uso es jou, el nombre del equipo es home-comp, y el directorio de trabajo es /media/disk.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En sistemas</a:t>
            </a:r>
            <a:r>
              <a:rPr lang="en" u="sng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  <a:hlinkClick r:id="rId5"/>
              </a:rPr>
              <a:t> Unix</a:t>
            </a: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/</a:t>
            </a:r>
            <a:r>
              <a:rPr lang="en" u="sng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  <a:hlinkClick r:id="rId6"/>
              </a:rPr>
              <a:t>Linux</a:t>
            </a: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, el prompt tiene el aspecto de: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400"/>
              <a:buFont typeface="Muli"/>
              <a:buChar char="●"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usuario@máquina:~$</a:t>
            </a:r>
            <a:endParaRPr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400"/>
              <a:buFont typeface="Muli"/>
              <a:buChar char="●"/>
            </a:pPr>
            <a:r>
              <a:rPr lang="en">
                <a:solidFill>
                  <a:srgbClr val="D9D9D9"/>
                </a:solidFill>
                <a:latin typeface="Muli"/>
                <a:ea typeface="Muli"/>
                <a:cs typeface="Muli"/>
                <a:sym typeface="Muli"/>
              </a:rPr>
              <a:t>root@máquina:~#</a:t>
            </a:r>
            <a:endParaRPr sz="1100">
              <a:solidFill>
                <a:srgbClr val="D9D9D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430" name="Google Shape;430;p23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4"/>
          <p:cNvSpPr txBox="1"/>
          <p:nvPr/>
        </p:nvSpPr>
        <p:spPr>
          <a:xfrm>
            <a:off x="2621050" y="990475"/>
            <a:ext cx="56583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Now you can use any emoji as an icon!</a:t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And of course it resizes without losing quality and you can change the color.</a:t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How? Follow Google instructions </a:t>
            </a:r>
            <a:r>
              <a:rPr b="0" i="0" lang="en" sz="1400" u="sng" cap="none" strike="noStrike">
                <a:solidFill>
                  <a:schemeClr val="hlink"/>
                </a:solidFill>
                <a:latin typeface="Muli"/>
                <a:ea typeface="Muli"/>
                <a:cs typeface="Muli"/>
                <a:sym typeface="Muli"/>
                <a:hlinkClick r:id="rId3"/>
              </a:rPr>
              <a:t>https://twitter.com/googledocs/status/730087240156643328</a:t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36" name="Google Shape;436;p24"/>
          <p:cNvSpPr txBox="1"/>
          <p:nvPr/>
        </p:nvSpPr>
        <p:spPr>
          <a:xfrm>
            <a:off x="1265300" y="24504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" sz="3600" u="none" cap="none" strike="noStrik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✋👆👉👍👤👦👧👨👩👪💃🏃💑❤😂😉😋😒😭👶😸🐟🍒🍔💣📌📖🔨🎃🎈🎨🏈🏰🌏🔌🔑</a:t>
            </a:r>
            <a:r>
              <a:rPr b="0" i="0" lang="en" sz="2400" u="none" cap="none" strike="noStrike">
                <a:solidFill>
                  <a:srgbClr val="C6DAEC"/>
                </a:solidFill>
                <a:highlight>
                  <a:srgbClr val="184769"/>
                </a:highlight>
                <a:latin typeface="Muli"/>
                <a:ea typeface="Muli"/>
                <a:cs typeface="Muli"/>
                <a:sym typeface="Muli"/>
              </a:rPr>
              <a:t> and many more...</a:t>
            </a:r>
            <a:endParaRPr b="0" i="0" sz="2400" u="none" cap="none" strike="noStrike">
              <a:solidFill>
                <a:srgbClr val="C6DAEC"/>
              </a:solidFill>
              <a:highlight>
                <a:srgbClr val="184769"/>
              </a:highlight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37" name="Google Shape;437;p24"/>
          <p:cNvSpPr txBox="1"/>
          <p:nvPr/>
        </p:nvSpPr>
        <p:spPr>
          <a:xfrm>
            <a:off x="1106175" y="9326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9600" u="none" cap="none" strike="noStrike">
                <a:solidFill>
                  <a:srgbClr val="00E1C6"/>
                </a:solidFill>
                <a:latin typeface="Arial"/>
                <a:ea typeface="Arial"/>
                <a:cs typeface="Arial"/>
                <a:sym typeface="Arial"/>
              </a:rPr>
              <a:t>😉</a:t>
            </a:r>
            <a:endParaRPr b="0" i="0" sz="9600" u="none" cap="none" strike="noStrike">
              <a:solidFill>
                <a:srgbClr val="00E1C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2"/>
          <p:cNvSpPr txBox="1"/>
          <p:nvPr>
            <p:ph idx="4294967295" type="ctrTitle"/>
          </p:nvPr>
        </p:nvSpPr>
        <p:spPr>
          <a:xfrm>
            <a:off x="3190150" y="379850"/>
            <a:ext cx="4979700" cy="10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lang="en" sz="6000"/>
              <a:t>¿Qué es Git?</a:t>
            </a:r>
            <a:endParaRPr b="0" i="0" sz="6000" u="none" cap="none" strike="noStrike">
              <a:solidFill>
                <a:srgbClr val="19BBD5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343" name="Google Shape;343;p12"/>
          <p:cNvSpPr txBox="1"/>
          <p:nvPr>
            <p:ph idx="4294967295" type="body"/>
          </p:nvPr>
        </p:nvSpPr>
        <p:spPr>
          <a:xfrm>
            <a:off x="3190143" y="1615675"/>
            <a:ext cx="4562100" cy="24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chemeClr val="lt1"/>
                </a:solidFill>
              </a:rPr>
              <a:t>Es un software de control de versiones diseñado por Linus Torvalds, pensando en la eficiencia y la confiabilidad del mantenimiento de versiones de aplicaciones cuando éstas tienen un gran número de archivos de código fuente.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344" name="Google Shape;344;p12"/>
          <p:cNvPicPr preferRelativeResize="0"/>
          <p:nvPr/>
        </p:nvPicPr>
        <p:blipFill rotWithShape="1">
          <a:blip r:embed="rId3">
            <a:alphaModFix/>
          </a:blip>
          <a:srcRect b="5027" l="0" r="0" t="5027"/>
          <a:stretch/>
        </p:blipFill>
        <p:spPr>
          <a:xfrm>
            <a:off x="951000" y="677875"/>
            <a:ext cx="1883100" cy="1693800"/>
          </a:xfrm>
          <a:prstGeom prst="hexagon">
            <a:avLst>
              <a:gd fmla="val 28393" name="adj"/>
              <a:gd fmla="val 115470" name="vf"/>
            </a:avLst>
          </a:prstGeom>
          <a:noFill/>
          <a:ln>
            <a:noFill/>
          </a:ln>
        </p:spPr>
      </p:pic>
      <p:sp>
        <p:nvSpPr>
          <p:cNvPr id="345" name="Google Shape;345;p12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3"/>
          <p:cNvSpPr txBox="1"/>
          <p:nvPr>
            <p:ph type="ctrTitle"/>
          </p:nvPr>
        </p:nvSpPr>
        <p:spPr>
          <a:xfrm>
            <a:off x="2067375" y="179000"/>
            <a:ext cx="70116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/>
              <a:t>¿Cuál es el objetivo de git?</a:t>
            </a:r>
            <a:endParaRPr sz="4000"/>
          </a:p>
        </p:txBody>
      </p:sp>
      <p:sp>
        <p:nvSpPr>
          <p:cNvPr id="351" name="Google Shape;351;p13"/>
          <p:cNvSpPr txBox="1"/>
          <p:nvPr>
            <p:ph idx="1" type="subTitle"/>
          </p:nvPr>
        </p:nvSpPr>
        <p:spPr>
          <a:xfrm>
            <a:off x="2725125" y="1464704"/>
            <a:ext cx="56961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/>
              <a:t>Su propósito es llevar registro de los cambios en archivos de computadora y coordinar el trabajo que varias personas realizan sobre archivos compartidos. </a:t>
            </a:r>
            <a:endParaRPr sz="1800"/>
          </a:p>
        </p:txBody>
      </p:sp>
      <p:sp>
        <p:nvSpPr>
          <p:cNvPr id="352" name="Google Shape;352;p13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" sz="4800" u="none" cap="none" strike="noStrike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1</a:t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8" name="Google Shape;35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8575" y="373625"/>
            <a:ext cx="5861050" cy="441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5"/>
          <p:cNvSpPr txBox="1"/>
          <p:nvPr>
            <p:ph type="title"/>
          </p:nvPr>
        </p:nvSpPr>
        <p:spPr>
          <a:xfrm>
            <a:off x="3077750" y="253575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Estados de git</a:t>
            </a:r>
            <a:endParaRPr/>
          </a:p>
        </p:txBody>
      </p:sp>
      <p:sp>
        <p:nvSpPr>
          <p:cNvPr id="364" name="Google Shape;364;p15"/>
          <p:cNvSpPr txBox="1"/>
          <p:nvPr>
            <p:ph idx="1" type="body"/>
          </p:nvPr>
        </p:nvSpPr>
        <p:spPr>
          <a:xfrm>
            <a:off x="2293150" y="835375"/>
            <a:ext cx="4944300" cy="38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Working Directory:</a:t>
            </a:r>
            <a:r>
              <a:rPr lang="en" sz="1800"/>
              <a:t> Es el área de trabajo local, es por ello que para guardar los cambios hay que pasarlos al Staging Area.</a:t>
            </a:r>
            <a:endParaRPr sz="1800"/>
          </a:p>
          <a:p>
            <a:pPr indent="0" lvl="0" marL="45720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Staging Area: </a:t>
            </a:r>
            <a:r>
              <a:rPr lang="en" sz="1800"/>
              <a:t>Es el área de preparación, es acá donde se almacena todo antes de hacer un commit (confirma los cambios).</a:t>
            </a:r>
            <a:endParaRPr sz="1800"/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◇"/>
            </a:pPr>
            <a:r>
              <a:rPr b="1" lang="en" sz="1800"/>
              <a:t>Git Repository:</a:t>
            </a:r>
            <a:r>
              <a:rPr lang="en" sz="1800"/>
              <a:t> Es el repositorio en donde se almacenan los cambios del proyecto.</a:t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5" name="Google Shape;365;p15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6"/>
          <p:cNvSpPr txBox="1"/>
          <p:nvPr>
            <p:ph idx="1" type="body"/>
          </p:nvPr>
        </p:nvSpPr>
        <p:spPr>
          <a:xfrm>
            <a:off x="1123750" y="1480425"/>
            <a:ext cx="2667300" cy="26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Un branch (rama) es una versión de nuestro código. </a:t>
            </a:r>
            <a:endParaRPr b="1" sz="1800"/>
          </a:p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Git nos permite movernos entre versiones de forma sencilla. </a:t>
            </a:r>
            <a:endParaRPr sz="1800"/>
          </a:p>
        </p:txBody>
      </p:sp>
      <p:sp>
        <p:nvSpPr>
          <p:cNvPr id="371" name="Google Shape;371;p16"/>
          <p:cNvSpPr txBox="1"/>
          <p:nvPr>
            <p:ph type="title"/>
          </p:nvPr>
        </p:nvSpPr>
        <p:spPr>
          <a:xfrm>
            <a:off x="2504850" y="423425"/>
            <a:ext cx="60138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Los branches (ramas)</a:t>
            </a:r>
            <a:endParaRPr/>
          </a:p>
        </p:txBody>
      </p:sp>
      <p:sp>
        <p:nvSpPr>
          <p:cNvPr id="372" name="Google Shape;372;p16"/>
          <p:cNvSpPr txBox="1"/>
          <p:nvPr>
            <p:ph idx="2" type="body"/>
          </p:nvPr>
        </p:nvSpPr>
        <p:spPr>
          <a:xfrm>
            <a:off x="3898075" y="1355875"/>
            <a:ext cx="3636600" cy="3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rgbClr val="C6DAEC"/>
                </a:solidFill>
              </a:rPr>
              <a:t>La creación de ramas nos permite trabajar en diferentes versiones de un mismo archivo y cuando lo consideremos podremos fusionar los cambios.</a:t>
            </a:r>
            <a:endParaRPr b="1" sz="1800">
              <a:solidFill>
                <a:srgbClr val="C6DAEC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rgbClr val="C6DAEC"/>
                </a:solidFill>
              </a:rPr>
              <a:t>Cada vez que creamos una rama, se crea un nuevo puntero a la versión indicada o a la que estamos trabajando. Se van a emplear los comandos git branch y git checkout.</a:t>
            </a:r>
            <a:endParaRPr b="1" sz="1800">
              <a:solidFill>
                <a:srgbClr val="C6DAE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>
              <a:solidFill>
                <a:srgbClr val="C6DAEC"/>
              </a:solidFill>
            </a:endParaRPr>
          </a:p>
        </p:txBody>
      </p:sp>
      <p:sp>
        <p:nvSpPr>
          <p:cNvPr id="373" name="Google Shape;373;p16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7"/>
          <p:cNvSpPr/>
          <p:nvPr/>
        </p:nvSpPr>
        <p:spPr>
          <a:xfrm>
            <a:off x="3147686" y="2137250"/>
            <a:ext cx="2414700" cy="2091900"/>
          </a:xfrm>
          <a:prstGeom prst="hexagon">
            <a:avLst>
              <a:gd fmla="val 29110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8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Lab</a:t>
            </a:r>
            <a:endParaRPr b="1" i="0" sz="18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379" name="Google Shape;379;p17"/>
          <p:cNvSpPr txBox="1"/>
          <p:nvPr>
            <p:ph idx="4294967295" type="title"/>
          </p:nvPr>
        </p:nvSpPr>
        <p:spPr>
          <a:xfrm>
            <a:off x="1732700" y="12022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Ejemplo de ramas</a:t>
            </a:r>
            <a:endParaRPr/>
          </a:p>
        </p:txBody>
      </p:sp>
      <p:sp>
        <p:nvSpPr>
          <p:cNvPr id="380" name="Google Shape;380;p17"/>
          <p:cNvSpPr/>
          <p:nvPr/>
        </p:nvSpPr>
        <p:spPr>
          <a:xfrm>
            <a:off x="1275500" y="2137250"/>
            <a:ext cx="2414700" cy="2091900"/>
          </a:xfrm>
          <a:prstGeom prst="hexagon">
            <a:avLst>
              <a:gd fmla="val 29110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Dev</a:t>
            </a:r>
            <a:endParaRPr b="0" i="0" sz="18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381" name="Google Shape;381;p17"/>
          <p:cNvSpPr/>
          <p:nvPr/>
        </p:nvSpPr>
        <p:spPr>
          <a:xfrm>
            <a:off x="5019872" y="2137250"/>
            <a:ext cx="2414700" cy="2091900"/>
          </a:xfrm>
          <a:prstGeom prst="hexagon">
            <a:avLst>
              <a:gd fmla="val 29110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Prod</a:t>
            </a:r>
            <a:endParaRPr b="0" i="0" sz="1800" u="none" cap="none" strike="noStrike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382" name="Google Shape;382;p17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18"/>
          <p:cNvSpPr txBox="1"/>
          <p:nvPr>
            <p:ph idx="4294967295" type="ctrTitle"/>
          </p:nvPr>
        </p:nvSpPr>
        <p:spPr>
          <a:xfrm>
            <a:off x="1850575" y="379850"/>
            <a:ext cx="7102800" cy="10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lang="en" sz="4800"/>
              <a:t>¿Qué es Markdown?</a:t>
            </a:r>
            <a:endParaRPr b="0" i="0" sz="4800" u="none" cap="none" strike="noStrike">
              <a:solidFill>
                <a:srgbClr val="19BBD5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388" name="Google Shape;388;p18"/>
          <p:cNvSpPr txBox="1"/>
          <p:nvPr>
            <p:ph idx="4294967295" type="body"/>
          </p:nvPr>
        </p:nvSpPr>
        <p:spPr>
          <a:xfrm>
            <a:off x="3190150" y="1615675"/>
            <a:ext cx="4562100" cy="31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rgbClr val="C6DAEC"/>
                </a:solidFill>
              </a:rPr>
              <a:t>Markdown es un lenguaje de marcado ligero creado por John Gruber. El objetivo que busca este lenguaje es mejorar la facilidad de publicación de contenido. </a:t>
            </a:r>
            <a:endParaRPr sz="1800">
              <a:solidFill>
                <a:srgbClr val="C6DAEC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C6DAEC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rgbClr val="C6DAEC"/>
                </a:solidFill>
              </a:rPr>
              <a:t>Es decir, que escribas más rápido y obtengas un resultado final mejor. Con simples comandos mientras estás escribiendo puedes darle formato al texto final que obtendrás.</a:t>
            </a:r>
            <a:endParaRPr sz="1800">
              <a:solidFill>
                <a:srgbClr val="C6DAEC"/>
              </a:solidFill>
            </a:endParaRPr>
          </a:p>
        </p:txBody>
      </p:sp>
      <p:sp>
        <p:nvSpPr>
          <p:cNvPr id="389" name="Google Shape;389;p18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90" name="Google Shape;3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982" y="1861725"/>
            <a:ext cx="2305276" cy="142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9"/>
          <p:cNvSpPr txBox="1"/>
          <p:nvPr>
            <p:ph type="ctrTitle"/>
          </p:nvPr>
        </p:nvSpPr>
        <p:spPr>
          <a:xfrm>
            <a:off x="2067375" y="179000"/>
            <a:ext cx="70116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/>
              <a:t>¿Cuál es el objetivo de git?</a:t>
            </a:r>
            <a:endParaRPr sz="4000"/>
          </a:p>
        </p:txBody>
      </p:sp>
      <p:sp>
        <p:nvSpPr>
          <p:cNvPr id="396" name="Google Shape;396;p19"/>
          <p:cNvSpPr txBox="1"/>
          <p:nvPr>
            <p:ph idx="1" type="subTitle"/>
          </p:nvPr>
        </p:nvSpPr>
        <p:spPr>
          <a:xfrm>
            <a:off x="2725125" y="1464704"/>
            <a:ext cx="56961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/>
              <a:t>Su propósito es llevar registro de los cambios en archivos de computadora y coordinar el trabajo que varias personas realizan sobre archivos compartidos. </a:t>
            </a:r>
            <a:endParaRPr sz="1800"/>
          </a:p>
        </p:txBody>
      </p:sp>
      <p:sp>
        <p:nvSpPr>
          <p:cNvPr id="397" name="Google Shape;397;p19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" sz="4800" u="none" cap="none" strike="noStrike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1</a:t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