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a1dd589e3c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a1dd589e3c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55cfdbd35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55cfdbd35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a1dd589e3c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a1dd589e3c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a1dd589e3c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a1dd589e3c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a1dd589e3c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a1dd589e3c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1dd589e3c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1dd589e3c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1dd589e3c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a1dd589e3c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6bca7a291a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6bca7a291a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6bca7a291a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6bca7a291a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0">
        <p:fade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11150" y="2519425"/>
            <a:ext cx="7989300" cy="86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Replication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2640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Database Replication Explained</a:t>
            </a:r>
            <a:endParaRPr/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2637113" y="3448850"/>
            <a:ext cx="3607500" cy="75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husseinnasser.com</a:t>
            </a:r>
            <a:endParaRPr sz="2100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96126" y="152400"/>
            <a:ext cx="2419350" cy="241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/>
          <p:nvPr>
            <p:ph type="title"/>
          </p:nvPr>
        </p:nvSpPr>
        <p:spPr>
          <a:xfrm>
            <a:off x="311700" y="188816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127" name="Google Shape;127;p22"/>
          <p:cNvSpPr txBox="1"/>
          <p:nvPr>
            <p:ph idx="1" type="body"/>
          </p:nvPr>
        </p:nvSpPr>
        <p:spPr>
          <a:xfrm>
            <a:off x="311700" y="947055"/>
            <a:ext cx="8520600" cy="39909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Master-Backup vs Multi-Master Replication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Synchronous vs ASynchronous Replication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Demo with Postgres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Pros &amp; Cons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Summary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188816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947055"/>
            <a:ext cx="8520600" cy="39909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Master-Backup vs Multi-Master Replication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Synchronous vs ASynchronous Replication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Demo with Postgres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Pros &amp; Cons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Summary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Master/Backup Replication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5427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One Master/Leader node that accepts writes/ddls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One or more backup/standby nodes that receive those writes from the master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Simple to implement no conflicts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Master/Backup Replication</a:t>
            </a: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758825"/>
            <a:ext cx="1625850" cy="162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34200" y="704275"/>
            <a:ext cx="1625850" cy="162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99200" y="1758825"/>
            <a:ext cx="1625850" cy="162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34200" y="2653525"/>
            <a:ext cx="1625850" cy="16258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9" name="Google Shape;79;p16"/>
          <p:cNvCxnSpPr>
            <a:stCxn id="75" idx="3"/>
            <a:endCxn id="77" idx="1"/>
          </p:cNvCxnSpPr>
          <p:nvPr/>
        </p:nvCxnSpPr>
        <p:spPr>
          <a:xfrm>
            <a:off x="1778250" y="2571750"/>
            <a:ext cx="2321100" cy="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0" name="Google Shape;80;p16"/>
          <p:cNvSpPr txBox="1"/>
          <p:nvPr/>
        </p:nvSpPr>
        <p:spPr>
          <a:xfrm>
            <a:off x="1900750" y="1878625"/>
            <a:ext cx="1756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3F3F3"/>
                </a:solidFill>
              </a:rPr>
              <a:t>INSERT/UPDATE/CREATE</a:t>
            </a:r>
            <a:endParaRPr>
              <a:solidFill>
                <a:srgbClr val="F3F3F3"/>
              </a:solidFill>
            </a:endParaRPr>
          </a:p>
        </p:txBody>
      </p:sp>
      <p:cxnSp>
        <p:nvCxnSpPr>
          <p:cNvPr id="81" name="Google Shape;81;p16"/>
          <p:cNvCxnSpPr>
            <a:stCxn id="77" idx="3"/>
          </p:cNvCxnSpPr>
          <p:nvPr/>
        </p:nvCxnSpPr>
        <p:spPr>
          <a:xfrm flipH="1" rot="10800000">
            <a:off x="5725050" y="1646250"/>
            <a:ext cx="1335000" cy="9255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2" name="Google Shape;82;p16"/>
          <p:cNvCxnSpPr>
            <a:stCxn id="77" idx="3"/>
            <a:endCxn id="78" idx="1"/>
          </p:cNvCxnSpPr>
          <p:nvPr/>
        </p:nvCxnSpPr>
        <p:spPr>
          <a:xfrm>
            <a:off x="5725050" y="2571750"/>
            <a:ext cx="1209300" cy="8946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Master/Backup Replication</a:t>
            </a:r>
            <a:endParaRPr/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758825"/>
            <a:ext cx="1625850" cy="162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34200" y="704275"/>
            <a:ext cx="1625850" cy="162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99200" y="1758825"/>
            <a:ext cx="1625850" cy="162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34200" y="2653525"/>
            <a:ext cx="1625850" cy="16258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2" name="Google Shape;92;p17"/>
          <p:cNvCxnSpPr>
            <a:stCxn id="88" idx="3"/>
            <a:endCxn id="90" idx="1"/>
          </p:cNvCxnSpPr>
          <p:nvPr/>
        </p:nvCxnSpPr>
        <p:spPr>
          <a:xfrm>
            <a:off x="1778250" y="2571750"/>
            <a:ext cx="2321100" cy="0"/>
          </a:xfrm>
          <a:prstGeom prst="straightConnector1">
            <a:avLst/>
          </a:prstGeom>
          <a:noFill/>
          <a:ln cap="flat" cmpd="sng" w="76200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3" name="Google Shape;93;p17"/>
          <p:cNvSpPr txBox="1"/>
          <p:nvPr/>
        </p:nvSpPr>
        <p:spPr>
          <a:xfrm>
            <a:off x="1860825" y="2064950"/>
            <a:ext cx="1756500" cy="3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3F3F3"/>
                </a:solidFill>
              </a:rPr>
              <a:t>SELECT</a:t>
            </a:r>
            <a:endParaRPr>
              <a:solidFill>
                <a:srgbClr val="F3F3F3"/>
              </a:solidFill>
            </a:endParaRPr>
          </a:p>
        </p:txBody>
      </p:sp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4150" y="3681475"/>
            <a:ext cx="1625850" cy="16258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5" name="Google Shape;95;p17"/>
          <p:cNvCxnSpPr>
            <a:stCxn id="94" idx="3"/>
            <a:endCxn id="91" idx="1"/>
          </p:cNvCxnSpPr>
          <p:nvPr/>
        </p:nvCxnSpPr>
        <p:spPr>
          <a:xfrm flipH="1" rot="10800000">
            <a:off x="6110000" y="3466600"/>
            <a:ext cx="824100" cy="1027800"/>
          </a:xfrm>
          <a:prstGeom prst="straightConnector1">
            <a:avLst/>
          </a:prstGeom>
          <a:noFill/>
          <a:ln cap="flat" cmpd="sng" w="76200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96" name="Google Shape;9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97450" y="55450"/>
            <a:ext cx="1625850" cy="16258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17"/>
          <p:cNvCxnSpPr>
            <a:stCxn id="96" idx="3"/>
          </p:cNvCxnSpPr>
          <p:nvPr/>
        </p:nvCxnSpPr>
        <p:spPr>
          <a:xfrm>
            <a:off x="6123300" y="868375"/>
            <a:ext cx="731700" cy="929400"/>
          </a:xfrm>
          <a:prstGeom prst="straightConnector1">
            <a:avLst/>
          </a:prstGeom>
          <a:noFill/>
          <a:ln cap="flat" cmpd="sng" w="76200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Multi-Master Replication</a:t>
            </a:r>
            <a:endParaRPr/>
          </a:p>
        </p:txBody>
      </p:sp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311700" y="1152475"/>
            <a:ext cx="8520600" cy="35427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Multiple</a:t>
            </a:r>
            <a:r>
              <a:rPr lang="en" sz="2400"/>
              <a:t> Master/Leader node that accepts writes/ddls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One or more backup/follower nodes that receive those writes from the masters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Need to resolves conflict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Synchronous vs Asynchronous Replication</a:t>
            </a:r>
            <a:endParaRPr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311700" y="1072625"/>
            <a:ext cx="8520600" cy="39909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Synchronous Replication, </a:t>
            </a:r>
            <a:r>
              <a:rPr lang="en" sz="2400"/>
              <a:t>A write transaction to the master will be blocked until it is written to the backup/standby nodes</a:t>
            </a:r>
            <a:endParaRPr sz="2400"/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First 2, First 1 or Any 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</a:t>
            </a:r>
            <a:r>
              <a:rPr lang="en" sz="2400"/>
              <a:t>Synchronous Rep, A write transaction is considered successful if it written to the master, then asynchronously the writes are applied to backup nodes 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 - </a:t>
            </a:r>
            <a:r>
              <a:rPr lang="en"/>
              <a:t>Example with Postgres 13 </a:t>
            </a:r>
            <a:endParaRPr/>
          </a:p>
        </p:txBody>
      </p:sp>
      <p:sp>
        <p:nvSpPr>
          <p:cNvPr id="115" name="Google Shape;115;p20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Spin up two postgres instance with docker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Make one master another one standby 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Connect standby to master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Make master aware of the standby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 &amp; Cons</a:t>
            </a:r>
            <a:r>
              <a:rPr lang="en"/>
              <a:t> of Replication</a:t>
            </a:r>
            <a:endParaRPr/>
          </a:p>
        </p:txBody>
      </p:sp>
      <p:sp>
        <p:nvSpPr>
          <p:cNvPr id="121" name="Google Shape;121;p21"/>
          <p:cNvSpPr txBox="1"/>
          <p:nvPr>
            <p:ph idx="1" type="body"/>
          </p:nvPr>
        </p:nvSpPr>
        <p:spPr>
          <a:xfrm>
            <a:off x="311700" y="1095750"/>
            <a:ext cx="8520600" cy="39015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Pros</a:t>
            </a:r>
            <a:endParaRPr sz="2400"/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Horizontal</a:t>
            </a:r>
            <a:r>
              <a:rPr lang="en" sz="2400"/>
              <a:t> Scaling</a:t>
            </a:r>
            <a:endParaRPr sz="2400"/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Region based queries - DB per region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Cons</a:t>
            </a:r>
            <a:endParaRPr sz="2400"/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Eventual Consistency</a:t>
            </a:r>
            <a:endParaRPr sz="2400"/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Slow Writes (synchronous)  </a:t>
            </a:r>
            <a:endParaRPr sz="2400"/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Complex to Implement (multi-master)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