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08789FA-766C-474D-801A-D7CE455F195C}">
  <a:tblStyle styleId="{A08789FA-766C-474D-801A-D7CE455F195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22" Type="http://schemas.openxmlformats.org/officeDocument/2006/relationships/slide" Target="slides/slide16.xml"/><Relationship Id="rId10" Type="http://schemas.openxmlformats.org/officeDocument/2006/relationships/slide" Target="slides/slide4.xml"/><Relationship Id="rId21" Type="http://schemas.openxmlformats.org/officeDocument/2006/relationships/slide" Target="slides/slide15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a43e4cdbf9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a43e4cdbf9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a43e4cdbf9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a43e4cdbf9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a43e4cdbf9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a43e4cdbf9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a43e4cdbf9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a43e4cdbf9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a43e4cdbf9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a43e4cdbf9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a43e4cdbf9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a43e4cdbf9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a43e4cdbf9_0_1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a43e4cdbf9_0_1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a1dd589e3c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a1dd589e3c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555cfdbd35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555cfdbd35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a43e4cdbf9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a43e4cdbf9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a43e4cdbf9_0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a43e4cdbf9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a1dd589e3c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a1dd589e3c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a43e4cdbf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a43e4cdbf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a43e4cdbf9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a43e4cdbf9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a43e4cdbf9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a43e4cdbf9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a43e4cdbf9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a43e4cdbf9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p14:dur="0">
        <p:fade/>
      </p:transition>
    </mc:Choice>
    <mc:Fallback>
      <p:transition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511150" y="2519425"/>
            <a:ext cx="7989300" cy="1554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700"/>
              <a:t>Row vs Column Oriented Databases</a:t>
            </a:r>
            <a:endParaRPr sz="47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42640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Database Storage</a:t>
            </a:r>
            <a:endParaRPr/>
          </a:p>
        </p:txBody>
      </p:sp>
      <p:sp>
        <p:nvSpPr>
          <p:cNvPr id="56" name="Google Shape;56;p13"/>
          <p:cNvSpPr txBox="1"/>
          <p:nvPr>
            <p:ph idx="1" type="subTitle"/>
          </p:nvPr>
        </p:nvSpPr>
        <p:spPr>
          <a:xfrm>
            <a:off x="3125898" y="4705500"/>
            <a:ext cx="3011100" cy="43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husseinnasser.com</a:t>
            </a:r>
            <a:endParaRPr sz="1700"/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07663" y="129064"/>
            <a:ext cx="2390350" cy="2390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13587" y="240238"/>
            <a:ext cx="2273725" cy="2273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Select sum(salary) from emp </a:t>
            </a:r>
            <a:endParaRPr/>
          </a:p>
        </p:txBody>
      </p:sp>
      <p:sp>
        <p:nvSpPr>
          <p:cNvPr id="121" name="Google Shape;121;p22"/>
          <p:cNvSpPr txBox="1"/>
          <p:nvPr/>
        </p:nvSpPr>
        <p:spPr>
          <a:xfrm>
            <a:off x="311700" y="1137875"/>
            <a:ext cx="6691800" cy="47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22" name="Google Shape;122;p22"/>
          <p:cNvSpPr/>
          <p:nvPr/>
        </p:nvSpPr>
        <p:spPr>
          <a:xfrm>
            <a:off x="1241125" y="1609175"/>
            <a:ext cx="6119400" cy="6108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1001, 1, John, Smith, 111, 101,000, 1/1/1991, eng, 1/1/2011</a:t>
            </a:r>
            <a:r>
              <a:rPr lang="en" sz="1600">
                <a:solidFill>
                  <a:srgbClr val="FF0000"/>
                </a:solidFill>
              </a:rPr>
              <a:t>|||</a:t>
            </a:r>
            <a:endParaRPr sz="16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1002</a:t>
            </a:r>
            <a:r>
              <a:rPr lang="en" sz="1600">
                <a:solidFill>
                  <a:srgbClr val="FF0000"/>
                </a:solidFill>
              </a:rPr>
              <a:t>,</a:t>
            </a:r>
            <a:r>
              <a:rPr lang="en" sz="1600">
                <a:solidFill>
                  <a:srgbClr val="FFFFFF"/>
                </a:solidFill>
              </a:rPr>
              <a:t>2,Kary,White,222,102,000,2/2/1992,mgr,2/1/2012</a:t>
            </a:r>
            <a:endParaRPr sz="1600"/>
          </a:p>
        </p:txBody>
      </p:sp>
      <p:sp>
        <p:nvSpPr>
          <p:cNvPr id="123" name="Google Shape;123;p22"/>
          <p:cNvSpPr/>
          <p:nvPr/>
        </p:nvSpPr>
        <p:spPr>
          <a:xfrm>
            <a:off x="1241125" y="2367897"/>
            <a:ext cx="6119400" cy="623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1003,3,Norman,Freeman,333,103,000,3/3/1993,mkt,3/1/2013</a:t>
            </a:r>
            <a:r>
              <a:rPr lang="en" sz="1600">
                <a:solidFill>
                  <a:srgbClr val="FF0000"/>
                </a:solidFill>
              </a:rPr>
              <a:t>|||</a:t>
            </a:r>
            <a:endParaRPr sz="16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1004,4,Nole,Smith,444,104,000,4/4/1994,adm,4/1/2014</a:t>
            </a:r>
            <a:endParaRPr sz="1600">
              <a:solidFill>
                <a:srgbClr val="FFFFFF"/>
              </a:solidFill>
            </a:endParaRPr>
          </a:p>
        </p:txBody>
      </p:sp>
      <p:sp>
        <p:nvSpPr>
          <p:cNvPr id="124" name="Google Shape;124;p22"/>
          <p:cNvSpPr/>
          <p:nvPr/>
        </p:nvSpPr>
        <p:spPr>
          <a:xfrm>
            <a:off x="1241125" y="3139443"/>
            <a:ext cx="6119400" cy="5841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1005,5,Dar,Sol,555,105,000,5/5/1995,adm,5/1/2015</a:t>
            </a:r>
            <a:r>
              <a:rPr lang="en" sz="1600">
                <a:solidFill>
                  <a:srgbClr val="FF0000"/>
                </a:solidFill>
              </a:rPr>
              <a:t>|||</a:t>
            </a:r>
            <a:endParaRPr sz="16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1006,6,Yan,Thee,666,106,000,6/6/1996,mkt,6/1/2016</a:t>
            </a:r>
            <a:endParaRPr sz="1600"/>
          </a:p>
        </p:txBody>
      </p:sp>
      <p:sp>
        <p:nvSpPr>
          <p:cNvPr id="125" name="Google Shape;125;p22"/>
          <p:cNvSpPr/>
          <p:nvPr/>
        </p:nvSpPr>
        <p:spPr>
          <a:xfrm>
            <a:off x="1241125" y="3871621"/>
            <a:ext cx="6119400" cy="7575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1007,7,Hasan,Ali,777,107,000,7/7/1997,acc,7/1/2017</a:t>
            </a:r>
            <a:r>
              <a:rPr lang="en" sz="1600">
                <a:solidFill>
                  <a:srgbClr val="FF0000"/>
                </a:solidFill>
              </a:rPr>
              <a:t>|||</a:t>
            </a:r>
            <a:endParaRPr sz="16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1008,8,Ali,Bilal,888,108,000,8/8/1998,acc,8/1/2018</a:t>
            </a:r>
            <a:endParaRPr sz="16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Column-Oriented</a:t>
            </a:r>
            <a:r>
              <a:rPr lang="en"/>
              <a:t> Database</a:t>
            </a:r>
            <a:endParaRPr/>
          </a:p>
        </p:txBody>
      </p:sp>
      <p:sp>
        <p:nvSpPr>
          <p:cNvPr id="131" name="Google Shape;131;p23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Tables are stored as columns first in disk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 single block io read to the table fetches multiple columns with all matching rows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Less IOs are required to get more values of a given column. But working with multiple columns require more IOs.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OLAP</a:t>
            </a:r>
            <a:endParaRPr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Column-Oriented</a:t>
            </a:r>
            <a:r>
              <a:rPr lang="en"/>
              <a:t> Database</a:t>
            </a:r>
            <a:endParaRPr/>
          </a:p>
        </p:txBody>
      </p:sp>
      <p:graphicFrame>
        <p:nvGraphicFramePr>
          <p:cNvPr id="137" name="Google Shape;137;p24"/>
          <p:cNvGraphicFramePr/>
          <p:nvPr/>
        </p:nvGraphicFramePr>
        <p:xfrm>
          <a:off x="697975" y="11031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{A08789FA-766C-474D-801A-D7CE455F195C}</a:tableStyleId>
              </a:tblPr>
              <a:tblGrid>
                <a:gridCol w="813400"/>
                <a:gridCol w="414100"/>
                <a:gridCol w="1081925"/>
                <a:gridCol w="1374675"/>
                <a:gridCol w="569200"/>
                <a:gridCol w="893250"/>
                <a:gridCol w="960525"/>
                <a:gridCol w="657400"/>
                <a:gridCol w="12805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rowid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id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first_name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last_name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ssn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salary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dob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title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joined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1001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John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Smith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111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101,000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1/1/1991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eng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1/1/2011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1002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2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Kary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White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222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102,000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2/2/1992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mgr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2/1/2012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1003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3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Norman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Freeman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333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103,000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3/3/1993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mkt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3/1/2013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1004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4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Nole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Smith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444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104,000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4/4/1994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adm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4/1/2014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1005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5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Dar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Sol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555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105,000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5/5/1995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adm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5/1/2015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1006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6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Yan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Thee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666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106,000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6/6/1996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mkt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6/1/2016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1007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7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Hasan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Ali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777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107,000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7/7/1997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acc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7/1/2017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1008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8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Ali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Bilal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888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108,000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8/8/1998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acc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8/1/2018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5"/>
          <p:cNvSpPr txBox="1"/>
          <p:nvPr>
            <p:ph type="title"/>
          </p:nvPr>
        </p:nvSpPr>
        <p:spPr>
          <a:xfrm>
            <a:off x="311700" y="1255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Column-Oriented</a:t>
            </a:r>
            <a:r>
              <a:rPr lang="en"/>
              <a:t> Database</a:t>
            </a:r>
            <a:endParaRPr/>
          </a:p>
        </p:txBody>
      </p:sp>
      <p:sp>
        <p:nvSpPr>
          <p:cNvPr id="143" name="Google Shape;143;p25"/>
          <p:cNvSpPr/>
          <p:nvPr/>
        </p:nvSpPr>
        <p:spPr>
          <a:xfrm>
            <a:off x="429250" y="751525"/>
            <a:ext cx="8115900" cy="467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1:1001, 2:1002, 3:1003, 4:1004, 5:1005, 6:1006, 7:1007, 8:1008 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44" name="Google Shape;144;p25"/>
          <p:cNvSpPr/>
          <p:nvPr/>
        </p:nvSpPr>
        <p:spPr>
          <a:xfrm>
            <a:off x="429250" y="1255650"/>
            <a:ext cx="8115900" cy="467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John:1001, Kary:1002, Norman:1003, Nole:1004,    Dar:1005, Yan:1006, Hasan:1007, Ali:1008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45" name="Google Shape;145;p25"/>
          <p:cNvSpPr/>
          <p:nvPr/>
        </p:nvSpPr>
        <p:spPr>
          <a:xfrm>
            <a:off x="429250" y="1769425"/>
            <a:ext cx="8115900" cy="467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Smith</a:t>
            </a:r>
            <a:r>
              <a:rPr lang="en">
                <a:solidFill>
                  <a:srgbClr val="FFFFFF"/>
                </a:solidFill>
              </a:rPr>
              <a:t>:1001, White:1002, Freeman:1003, Sol:1004    Thee:1005, Ali:1006, Bilal:1007, Ali:1008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46" name="Google Shape;146;p25"/>
          <p:cNvSpPr/>
          <p:nvPr/>
        </p:nvSpPr>
        <p:spPr>
          <a:xfrm>
            <a:off x="429250" y="2313480"/>
            <a:ext cx="8115900" cy="467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111</a:t>
            </a:r>
            <a:r>
              <a:rPr lang="en">
                <a:solidFill>
                  <a:srgbClr val="FFFFFF"/>
                </a:solidFill>
              </a:rPr>
              <a:t>:1001, 222:1002, 333:1003, 444:1004, 555:1005,     666:1006, 777:1007, 888:1008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47" name="Google Shape;147;p25"/>
          <p:cNvSpPr/>
          <p:nvPr/>
        </p:nvSpPr>
        <p:spPr>
          <a:xfrm>
            <a:off x="429250" y="2867185"/>
            <a:ext cx="8115900" cy="467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101000</a:t>
            </a:r>
            <a:r>
              <a:rPr lang="en">
                <a:solidFill>
                  <a:srgbClr val="FFFFFF"/>
                </a:solidFill>
              </a:rPr>
              <a:t>:1001, </a:t>
            </a:r>
            <a:r>
              <a:rPr lang="en">
                <a:solidFill>
                  <a:srgbClr val="FFFFFF"/>
                </a:solidFill>
              </a:rPr>
              <a:t>102000</a:t>
            </a:r>
            <a:r>
              <a:rPr lang="en">
                <a:solidFill>
                  <a:srgbClr val="FFFFFF"/>
                </a:solidFill>
              </a:rPr>
              <a:t>:1002, </a:t>
            </a:r>
            <a:r>
              <a:rPr lang="en">
                <a:solidFill>
                  <a:srgbClr val="FFFFFF"/>
                </a:solidFill>
              </a:rPr>
              <a:t>103000</a:t>
            </a:r>
            <a:r>
              <a:rPr lang="en">
                <a:solidFill>
                  <a:srgbClr val="FFFFFF"/>
                </a:solidFill>
              </a:rPr>
              <a:t>:1003, </a:t>
            </a:r>
            <a:r>
              <a:rPr lang="en">
                <a:solidFill>
                  <a:srgbClr val="FFFFFF"/>
                </a:solidFill>
              </a:rPr>
              <a:t>104000</a:t>
            </a:r>
            <a:r>
              <a:rPr lang="en">
                <a:solidFill>
                  <a:srgbClr val="FFFFFF"/>
                </a:solidFill>
              </a:rPr>
              <a:t>:1004, </a:t>
            </a:r>
            <a:r>
              <a:rPr lang="en">
                <a:solidFill>
                  <a:srgbClr val="FFFFFF"/>
                </a:solidFill>
              </a:rPr>
              <a:t>105000</a:t>
            </a:r>
            <a:r>
              <a:rPr lang="en">
                <a:solidFill>
                  <a:srgbClr val="FFFFFF"/>
                </a:solidFill>
              </a:rPr>
              <a:t>:1005, </a:t>
            </a:r>
            <a:r>
              <a:rPr lang="en">
                <a:solidFill>
                  <a:srgbClr val="FFFFFF"/>
                </a:solidFill>
              </a:rPr>
              <a:t>106000</a:t>
            </a:r>
            <a:r>
              <a:rPr lang="en">
                <a:solidFill>
                  <a:srgbClr val="FFFFFF"/>
                </a:solidFill>
              </a:rPr>
              <a:t>:1006, </a:t>
            </a:r>
            <a:r>
              <a:rPr lang="en">
                <a:solidFill>
                  <a:srgbClr val="FFFFFF"/>
                </a:solidFill>
              </a:rPr>
              <a:t>107000</a:t>
            </a:r>
            <a:r>
              <a:rPr lang="en">
                <a:solidFill>
                  <a:srgbClr val="FFFFFF"/>
                </a:solidFill>
              </a:rPr>
              <a:t>:1007, </a:t>
            </a:r>
            <a:r>
              <a:rPr lang="en">
                <a:solidFill>
                  <a:srgbClr val="FFFFFF"/>
                </a:solidFill>
              </a:rPr>
              <a:t>108000</a:t>
            </a:r>
            <a:r>
              <a:rPr lang="en">
                <a:solidFill>
                  <a:srgbClr val="FFFFFF"/>
                </a:solidFill>
              </a:rPr>
              <a:t>:1008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48" name="Google Shape;148;p25"/>
          <p:cNvSpPr/>
          <p:nvPr/>
        </p:nvSpPr>
        <p:spPr>
          <a:xfrm>
            <a:off x="429250" y="3434200"/>
            <a:ext cx="8115900" cy="467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1/1/1991</a:t>
            </a:r>
            <a:r>
              <a:rPr lang="en">
                <a:solidFill>
                  <a:srgbClr val="FFFFFF"/>
                </a:solidFill>
              </a:rPr>
              <a:t>:1001, 2/</a:t>
            </a:r>
            <a:r>
              <a:rPr lang="en">
                <a:solidFill>
                  <a:srgbClr val="FFFFFF"/>
                </a:solidFill>
              </a:rPr>
              <a:t>2/1992</a:t>
            </a:r>
            <a:r>
              <a:rPr lang="en">
                <a:solidFill>
                  <a:srgbClr val="FFFFFF"/>
                </a:solidFill>
              </a:rPr>
              <a:t>:1002, 3</a:t>
            </a:r>
            <a:r>
              <a:rPr lang="en">
                <a:solidFill>
                  <a:srgbClr val="FFFFFF"/>
                </a:solidFill>
              </a:rPr>
              <a:t>/3/1993</a:t>
            </a:r>
            <a:r>
              <a:rPr lang="en">
                <a:solidFill>
                  <a:srgbClr val="FFFFFF"/>
                </a:solidFill>
              </a:rPr>
              <a:t>:1003, 4</a:t>
            </a:r>
            <a:r>
              <a:rPr lang="en">
                <a:solidFill>
                  <a:srgbClr val="FFFFFF"/>
                </a:solidFill>
              </a:rPr>
              <a:t>/4/1994</a:t>
            </a:r>
            <a:r>
              <a:rPr lang="en">
                <a:solidFill>
                  <a:srgbClr val="FFFFFF"/>
                </a:solidFill>
              </a:rPr>
              <a:t>:1004, 5</a:t>
            </a:r>
            <a:r>
              <a:rPr lang="en">
                <a:solidFill>
                  <a:srgbClr val="FFFFFF"/>
                </a:solidFill>
              </a:rPr>
              <a:t>/5/1995</a:t>
            </a:r>
            <a:r>
              <a:rPr lang="en">
                <a:solidFill>
                  <a:srgbClr val="FFFFFF"/>
                </a:solidFill>
              </a:rPr>
              <a:t>:1005, 6</a:t>
            </a:r>
            <a:r>
              <a:rPr lang="en">
                <a:solidFill>
                  <a:srgbClr val="FFFFFF"/>
                </a:solidFill>
              </a:rPr>
              <a:t>/6/1996</a:t>
            </a:r>
            <a:r>
              <a:rPr lang="en">
                <a:solidFill>
                  <a:srgbClr val="FFFFFF"/>
                </a:solidFill>
              </a:rPr>
              <a:t>:1006, 7</a:t>
            </a:r>
            <a:r>
              <a:rPr lang="en">
                <a:solidFill>
                  <a:srgbClr val="FFFFFF"/>
                </a:solidFill>
              </a:rPr>
              <a:t>/7/1997</a:t>
            </a:r>
            <a:r>
              <a:rPr lang="en">
                <a:solidFill>
                  <a:srgbClr val="FFFFFF"/>
                </a:solidFill>
              </a:rPr>
              <a:t>:1007, 8</a:t>
            </a:r>
            <a:r>
              <a:rPr lang="en">
                <a:solidFill>
                  <a:srgbClr val="FFFFFF"/>
                </a:solidFill>
              </a:rPr>
              <a:t>/8/1998</a:t>
            </a:r>
            <a:r>
              <a:rPr lang="en">
                <a:solidFill>
                  <a:srgbClr val="FFFFFF"/>
                </a:solidFill>
              </a:rPr>
              <a:t>:1008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49" name="Google Shape;149;p25"/>
          <p:cNvSpPr/>
          <p:nvPr/>
        </p:nvSpPr>
        <p:spPr>
          <a:xfrm>
            <a:off x="429250" y="3978255"/>
            <a:ext cx="8115900" cy="467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eng</a:t>
            </a:r>
            <a:r>
              <a:rPr lang="en">
                <a:solidFill>
                  <a:srgbClr val="FFFFFF"/>
                </a:solidFill>
              </a:rPr>
              <a:t>:1001, mgr:1002, mkt:1003, adm:1004, adm:1005, mkt:1006, acc:1007, acc:1008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50" name="Google Shape;150;p25"/>
          <p:cNvSpPr/>
          <p:nvPr/>
        </p:nvSpPr>
        <p:spPr>
          <a:xfrm>
            <a:off x="429250" y="4522165"/>
            <a:ext cx="8115900" cy="467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1/1/2011:1001, 2/1/2012:1002, 3/1/2013:1003, 4/1/2014:1004, 5/1/2015:1005, 6/1/2016:1006, 7/1/2017:1007, 8/1/2018:1008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51" name="Google Shape;151;p25"/>
          <p:cNvSpPr/>
          <p:nvPr/>
        </p:nvSpPr>
        <p:spPr>
          <a:xfrm>
            <a:off x="4415475" y="1265250"/>
            <a:ext cx="133200" cy="4677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25"/>
          <p:cNvSpPr/>
          <p:nvPr/>
        </p:nvSpPr>
        <p:spPr>
          <a:xfrm>
            <a:off x="4496800" y="1784563"/>
            <a:ext cx="133200" cy="4677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25"/>
          <p:cNvSpPr/>
          <p:nvPr/>
        </p:nvSpPr>
        <p:spPr>
          <a:xfrm>
            <a:off x="4652850" y="2236175"/>
            <a:ext cx="133200" cy="5727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6"/>
          <p:cNvSpPr txBox="1"/>
          <p:nvPr>
            <p:ph type="title"/>
          </p:nvPr>
        </p:nvSpPr>
        <p:spPr>
          <a:xfrm>
            <a:off x="311700" y="1255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Select first_name from emp where ssn = 666</a:t>
            </a:r>
            <a:endParaRPr/>
          </a:p>
        </p:txBody>
      </p:sp>
      <p:sp>
        <p:nvSpPr>
          <p:cNvPr id="159" name="Google Shape;159;p26"/>
          <p:cNvSpPr/>
          <p:nvPr/>
        </p:nvSpPr>
        <p:spPr>
          <a:xfrm>
            <a:off x="429250" y="778125"/>
            <a:ext cx="8115900" cy="467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1:1001, 2:1002, 3:1003, 4:1004, 5:1005, 6:1006, 7:1007, 8:1008 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60" name="Google Shape;160;p26"/>
          <p:cNvSpPr/>
          <p:nvPr/>
        </p:nvSpPr>
        <p:spPr>
          <a:xfrm>
            <a:off x="429250" y="1282250"/>
            <a:ext cx="8115900" cy="467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John:1001, Kary:1002, Norman:1003, Nole:1004      Dar:1005, Yan:1006, Hasan:1007, Ali:1008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61" name="Google Shape;161;p26"/>
          <p:cNvSpPr/>
          <p:nvPr/>
        </p:nvSpPr>
        <p:spPr>
          <a:xfrm>
            <a:off x="429250" y="1796025"/>
            <a:ext cx="8115900" cy="467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Smith:1001, White:1002, Freeman:1003, Sol:1004    Thee:1005, Ali:1006, Bilal:1007, Ali:1008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62" name="Google Shape;162;p26"/>
          <p:cNvSpPr/>
          <p:nvPr/>
        </p:nvSpPr>
        <p:spPr>
          <a:xfrm>
            <a:off x="429250" y="2340080"/>
            <a:ext cx="8115900" cy="467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111:1001, 222:1002, 333:1003, 444:1004, 555:1005    , </a:t>
            </a:r>
            <a:r>
              <a:rPr lang="en">
                <a:solidFill>
                  <a:srgbClr val="F3F3F3"/>
                </a:solidFill>
              </a:rPr>
              <a:t>666:1006</a:t>
            </a:r>
            <a:r>
              <a:rPr lang="en">
                <a:solidFill>
                  <a:srgbClr val="FFFFFF"/>
                </a:solidFill>
              </a:rPr>
              <a:t>, 777:1007, 888:1008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63" name="Google Shape;163;p26"/>
          <p:cNvSpPr/>
          <p:nvPr/>
        </p:nvSpPr>
        <p:spPr>
          <a:xfrm>
            <a:off x="429250" y="2893785"/>
            <a:ext cx="8115900" cy="467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101000:1001, 102000:1002, 103000:1003, 104000:1004, 105000:1005, 106000:1006, 107000:1007, 108000:1008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64" name="Google Shape;164;p26"/>
          <p:cNvSpPr/>
          <p:nvPr/>
        </p:nvSpPr>
        <p:spPr>
          <a:xfrm>
            <a:off x="429250" y="3460800"/>
            <a:ext cx="8115900" cy="467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1/1/1991:1001, 2/2/1992:1002, 3/3/1993:1003, 4/4/1994:1004, 5/5/1995:1005, 6/6/1996:1006, 7/7/1997:1007, 8/8/1998:1008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65" name="Google Shape;165;p26"/>
          <p:cNvSpPr/>
          <p:nvPr/>
        </p:nvSpPr>
        <p:spPr>
          <a:xfrm>
            <a:off x="429250" y="4004855"/>
            <a:ext cx="8115900" cy="467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eng:1001, mgr:1002, mkt:1003, adm:1004, adm:1005, mkt:1006, acc:1007, acc:1008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66" name="Google Shape;166;p26"/>
          <p:cNvSpPr/>
          <p:nvPr/>
        </p:nvSpPr>
        <p:spPr>
          <a:xfrm>
            <a:off x="429250" y="4548765"/>
            <a:ext cx="8115900" cy="467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1/1/2011:1001, 2/1/2012:1002, 3/1/2013:1003, 4/1/2014:1004, 5/1/2015:1005, 6/1/2016:1006, 7/1/2017:1007, 8/1/2018:1008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67" name="Google Shape;167;p26"/>
          <p:cNvSpPr/>
          <p:nvPr/>
        </p:nvSpPr>
        <p:spPr>
          <a:xfrm>
            <a:off x="66550" y="2371525"/>
            <a:ext cx="439200" cy="467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26"/>
          <p:cNvSpPr/>
          <p:nvPr/>
        </p:nvSpPr>
        <p:spPr>
          <a:xfrm>
            <a:off x="4856250" y="2344900"/>
            <a:ext cx="879300" cy="467700"/>
          </a:xfrm>
          <a:prstGeom prst="rect">
            <a:avLst/>
          </a:prstGeom>
          <a:solidFill>
            <a:srgbClr val="FFFF00">
              <a:alpha val="4775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6"/>
          <p:cNvSpPr/>
          <p:nvPr/>
        </p:nvSpPr>
        <p:spPr>
          <a:xfrm>
            <a:off x="5389900" y="1287075"/>
            <a:ext cx="879300" cy="467700"/>
          </a:xfrm>
          <a:prstGeom prst="rect">
            <a:avLst/>
          </a:prstGeom>
          <a:solidFill>
            <a:srgbClr val="FFFF00">
              <a:alpha val="4775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6"/>
          <p:cNvSpPr/>
          <p:nvPr/>
        </p:nvSpPr>
        <p:spPr>
          <a:xfrm>
            <a:off x="4415475" y="1265250"/>
            <a:ext cx="133200" cy="4677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26"/>
          <p:cNvSpPr/>
          <p:nvPr/>
        </p:nvSpPr>
        <p:spPr>
          <a:xfrm>
            <a:off x="4496800" y="1784563"/>
            <a:ext cx="133200" cy="4677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6"/>
          <p:cNvSpPr/>
          <p:nvPr/>
        </p:nvSpPr>
        <p:spPr>
          <a:xfrm>
            <a:off x="4190800" y="1287075"/>
            <a:ext cx="439200" cy="467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26"/>
          <p:cNvSpPr/>
          <p:nvPr/>
        </p:nvSpPr>
        <p:spPr>
          <a:xfrm>
            <a:off x="4646850" y="2295325"/>
            <a:ext cx="133200" cy="5727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74" name="Google Shape;174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550" y="2291725"/>
            <a:ext cx="627300" cy="627300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26"/>
          <p:cNvSpPr/>
          <p:nvPr/>
        </p:nvSpPr>
        <p:spPr>
          <a:xfrm>
            <a:off x="4415475" y="2339175"/>
            <a:ext cx="439200" cy="467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76" name="Google Shape;176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21425" y="2294138"/>
            <a:ext cx="627300" cy="627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7"/>
          <p:cNvSpPr txBox="1"/>
          <p:nvPr>
            <p:ph type="title"/>
          </p:nvPr>
        </p:nvSpPr>
        <p:spPr>
          <a:xfrm>
            <a:off x="311700" y="1255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Select * from emp where id = 1</a:t>
            </a:r>
            <a:endParaRPr/>
          </a:p>
        </p:txBody>
      </p:sp>
      <p:sp>
        <p:nvSpPr>
          <p:cNvPr id="182" name="Google Shape;182;p27"/>
          <p:cNvSpPr/>
          <p:nvPr/>
        </p:nvSpPr>
        <p:spPr>
          <a:xfrm>
            <a:off x="429250" y="778125"/>
            <a:ext cx="8115900" cy="467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1:1001, 2:1002, 3:1003, 4:1004, 5:1005, 6:1006, 7:1007, 8:1008 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83" name="Google Shape;183;p27"/>
          <p:cNvSpPr/>
          <p:nvPr/>
        </p:nvSpPr>
        <p:spPr>
          <a:xfrm>
            <a:off x="429250" y="1282250"/>
            <a:ext cx="8115900" cy="467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John:1001, Kary:1002, Norman:1003, Nole:1004,    Dar:1005, Yan:1006, Hasan:1007, Ali:1008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84" name="Google Shape;184;p27"/>
          <p:cNvSpPr/>
          <p:nvPr/>
        </p:nvSpPr>
        <p:spPr>
          <a:xfrm>
            <a:off x="429250" y="1796025"/>
            <a:ext cx="8115900" cy="467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Smith:1001, White:1002, Freeman:1003, Sol:1004,    Thee:1005, Ali:1006, Bilal:1007, Ali:1008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85" name="Google Shape;185;p27"/>
          <p:cNvSpPr/>
          <p:nvPr/>
        </p:nvSpPr>
        <p:spPr>
          <a:xfrm>
            <a:off x="429250" y="2340080"/>
            <a:ext cx="8115900" cy="467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111:1001, 222:1002, 333:1003, 444:1004, 555:1005,   </a:t>
            </a:r>
            <a:r>
              <a:rPr lang="en">
                <a:solidFill>
                  <a:srgbClr val="F3F3F3"/>
                </a:solidFill>
              </a:rPr>
              <a:t>666:1006</a:t>
            </a:r>
            <a:r>
              <a:rPr lang="en">
                <a:solidFill>
                  <a:srgbClr val="FFFFFF"/>
                </a:solidFill>
              </a:rPr>
              <a:t>, 777:1007, 888:1008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86" name="Google Shape;186;p27"/>
          <p:cNvSpPr/>
          <p:nvPr/>
        </p:nvSpPr>
        <p:spPr>
          <a:xfrm>
            <a:off x="429250" y="2893785"/>
            <a:ext cx="8115900" cy="467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101000:1001, 102000:1002, 103000:1003, 104000:1004, 105000:1005, 106000:1006, 107000:1007, 108000:1008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87" name="Google Shape;187;p27"/>
          <p:cNvSpPr/>
          <p:nvPr/>
        </p:nvSpPr>
        <p:spPr>
          <a:xfrm>
            <a:off x="429250" y="3460800"/>
            <a:ext cx="8115900" cy="467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1/1/1991:1001, 2/2/1992:1002, 3/3/1993:1003, 4/4/1994:1004, 5/5/1995:1005, 6/6/1996:1006, 7/7/1997:1007, 8/8/1998:1008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88" name="Google Shape;188;p27"/>
          <p:cNvSpPr/>
          <p:nvPr/>
        </p:nvSpPr>
        <p:spPr>
          <a:xfrm>
            <a:off x="429250" y="4004855"/>
            <a:ext cx="8115900" cy="467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eng:1001, mgr:1002, mkt:1003, adm:1004, adm:1005, mkt:1006, acc:1007, acc:1008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89" name="Google Shape;189;p27"/>
          <p:cNvSpPr/>
          <p:nvPr/>
        </p:nvSpPr>
        <p:spPr>
          <a:xfrm>
            <a:off x="429250" y="4548765"/>
            <a:ext cx="8115900" cy="467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1/1/2011:1001, 2/1/2012:1002, 3/1/2013:1003, 4/1/2014:1004, 5/1/2015:1005, 6/1/2016:1006, 7/1/2017:1007, 8/1/2018:1008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90" name="Google Shape;190;p27"/>
          <p:cNvSpPr/>
          <p:nvPr/>
        </p:nvSpPr>
        <p:spPr>
          <a:xfrm>
            <a:off x="93375" y="758825"/>
            <a:ext cx="439200" cy="467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27"/>
          <p:cNvSpPr/>
          <p:nvPr/>
        </p:nvSpPr>
        <p:spPr>
          <a:xfrm>
            <a:off x="93375" y="1287075"/>
            <a:ext cx="439200" cy="467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27"/>
          <p:cNvSpPr/>
          <p:nvPr/>
        </p:nvSpPr>
        <p:spPr>
          <a:xfrm>
            <a:off x="429250" y="756425"/>
            <a:ext cx="675600" cy="467700"/>
          </a:xfrm>
          <a:prstGeom prst="rect">
            <a:avLst/>
          </a:prstGeom>
          <a:solidFill>
            <a:srgbClr val="FFFF00">
              <a:alpha val="4775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27"/>
          <p:cNvSpPr/>
          <p:nvPr/>
        </p:nvSpPr>
        <p:spPr>
          <a:xfrm>
            <a:off x="429250" y="1325675"/>
            <a:ext cx="1038300" cy="467700"/>
          </a:xfrm>
          <a:prstGeom prst="rect">
            <a:avLst/>
          </a:prstGeom>
          <a:solidFill>
            <a:srgbClr val="FFFF00">
              <a:alpha val="4775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27"/>
          <p:cNvSpPr/>
          <p:nvPr/>
        </p:nvSpPr>
        <p:spPr>
          <a:xfrm>
            <a:off x="152600" y="1791863"/>
            <a:ext cx="439200" cy="467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27"/>
          <p:cNvSpPr/>
          <p:nvPr/>
        </p:nvSpPr>
        <p:spPr>
          <a:xfrm>
            <a:off x="488475" y="1830463"/>
            <a:ext cx="1038300" cy="467700"/>
          </a:xfrm>
          <a:prstGeom prst="rect">
            <a:avLst/>
          </a:prstGeom>
          <a:solidFill>
            <a:srgbClr val="FFFF00">
              <a:alpha val="4775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27"/>
          <p:cNvSpPr/>
          <p:nvPr/>
        </p:nvSpPr>
        <p:spPr>
          <a:xfrm>
            <a:off x="152600" y="2342825"/>
            <a:ext cx="439200" cy="467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27"/>
          <p:cNvSpPr/>
          <p:nvPr/>
        </p:nvSpPr>
        <p:spPr>
          <a:xfrm>
            <a:off x="488475" y="2381425"/>
            <a:ext cx="1038300" cy="467700"/>
          </a:xfrm>
          <a:prstGeom prst="rect">
            <a:avLst/>
          </a:prstGeom>
          <a:solidFill>
            <a:srgbClr val="FFFF00">
              <a:alpha val="4775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27"/>
          <p:cNvSpPr/>
          <p:nvPr/>
        </p:nvSpPr>
        <p:spPr>
          <a:xfrm>
            <a:off x="152600" y="2901813"/>
            <a:ext cx="439200" cy="467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27"/>
          <p:cNvSpPr/>
          <p:nvPr/>
        </p:nvSpPr>
        <p:spPr>
          <a:xfrm>
            <a:off x="488475" y="2940418"/>
            <a:ext cx="1038300" cy="188100"/>
          </a:xfrm>
          <a:prstGeom prst="rect">
            <a:avLst/>
          </a:prstGeom>
          <a:solidFill>
            <a:srgbClr val="FFFF00">
              <a:alpha val="4775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27"/>
          <p:cNvSpPr/>
          <p:nvPr/>
        </p:nvSpPr>
        <p:spPr>
          <a:xfrm>
            <a:off x="79963" y="3480588"/>
            <a:ext cx="439200" cy="467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27"/>
          <p:cNvSpPr/>
          <p:nvPr/>
        </p:nvSpPr>
        <p:spPr>
          <a:xfrm>
            <a:off x="415838" y="3519193"/>
            <a:ext cx="1038300" cy="188100"/>
          </a:xfrm>
          <a:prstGeom prst="rect">
            <a:avLst/>
          </a:prstGeom>
          <a:solidFill>
            <a:srgbClr val="FFFF00">
              <a:alpha val="4775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27"/>
          <p:cNvSpPr/>
          <p:nvPr/>
        </p:nvSpPr>
        <p:spPr>
          <a:xfrm>
            <a:off x="79963" y="4014675"/>
            <a:ext cx="439200" cy="467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27"/>
          <p:cNvSpPr/>
          <p:nvPr/>
        </p:nvSpPr>
        <p:spPr>
          <a:xfrm>
            <a:off x="415850" y="4047782"/>
            <a:ext cx="1038300" cy="440700"/>
          </a:xfrm>
          <a:prstGeom prst="rect">
            <a:avLst/>
          </a:prstGeom>
          <a:solidFill>
            <a:srgbClr val="FFFF00">
              <a:alpha val="4775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27"/>
          <p:cNvSpPr/>
          <p:nvPr/>
        </p:nvSpPr>
        <p:spPr>
          <a:xfrm>
            <a:off x="79950" y="4548750"/>
            <a:ext cx="439200" cy="467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27"/>
          <p:cNvSpPr/>
          <p:nvPr/>
        </p:nvSpPr>
        <p:spPr>
          <a:xfrm>
            <a:off x="415850" y="4581853"/>
            <a:ext cx="1038300" cy="263700"/>
          </a:xfrm>
          <a:prstGeom prst="rect">
            <a:avLst/>
          </a:prstGeom>
          <a:solidFill>
            <a:srgbClr val="FFFF00">
              <a:alpha val="4775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27"/>
          <p:cNvSpPr/>
          <p:nvPr/>
        </p:nvSpPr>
        <p:spPr>
          <a:xfrm>
            <a:off x="4415475" y="1265250"/>
            <a:ext cx="133200" cy="4677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27"/>
          <p:cNvSpPr/>
          <p:nvPr/>
        </p:nvSpPr>
        <p:spPr>
          <a:xfrm>
            <a:off x="4505400" y="1802650"/>
            <a:ext cx="133200" cy="4677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27"/>
          <p:cNvSpPr/>
          <p:nvPr/>
        </p:nvSpPr>
        <p:spPr>
          <a:xfrm>
            <a:off x="4646850" y="2295325"/>
            <a:ext cx="133200" cy="5727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09" name="Google Shape;209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675" y="698325"/>
            <a:ext cx="627300" cy="627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8"/>
          <p:cNvSpPr txBox="1"/>
          <p:nvPr>
            <p:ph type="title"/>
          </p:nvPr>
        </p:nvSpPr>
        <p:spPr>
          <a:xfrm>
            <a:off x="311700" y="1255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Select sum(salary) from emp </a:t>
            </a:r>
            <a:endParaRPr/>
          </a:p>
        </p:txBody>
      </p:sp>
      <p:sp>
        <p:nvSpPr>
          <p:cNvPr id="215" name="Google Shape;215;p28"/>
          <p:cNvSpPr/>
          <p:nvPr/>
        </p:nvSpPr>
        <p:spPr>
          <a:xfrm>
            <a:off x="429250" y="778125"/>
            <a:ext cx="8115900" cy="467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1:1001, 2:1002, 3:1003, 4:1004, 5:1005, 6:1006, 7:1007, 8:1008 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16" name="Google Shape;216;p28"/>
          <p:cNvSpPr/>
          <p:nvPr/>
        </p:nvSpPr>
        <p:spPr>
          <a:xfrm>
            <a:off x="429250" y="1282250"/>
            <a:ext cx="8115900" cy="467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John:1001, Kary:1002, Norman:1003, Nole:1004,    Dar:1005, Yan:1006, Hasan:1007, Ali:1008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17" name="Google Shape;217;p28"/>
          <p:cNvSpPr/>
          <p:nvPr/>
        </p:nvSpPr>
        <p:spPr>
          <a:xfrm>
            <a:off x="429250" y="1796025"/>
            <a:ext cx="8115900" cy="467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Smith:1001, White:1002, Freeman:1003, Sol:1004,   Thee:1005, Ali:1006, Bilal:1007, Ali:1008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18" name="Google Shape;218;p28"/>
          <p:cNvSpPr/>
          <p:nvPr/>
        </p:nvSpPr>
        <p:spPr>
          <a:xfrm>
            <a:off x="429250" y="2340080"/>
            <a:ext cx="8115900" cy="467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111:1001, 222:1002, 333:1003, 444:1004, 555:1005,   </a:t>
            </a:r>
            <a:r>
              <a:rPr lang="en">
                <a:solidFill>
                  <a:srgbClr val="F3F3F3"/>
                </a:solidFill>
              </a:rPr>
              <a:t>666:1006</a:t>
            </a:r>
            <a:r>
              <a:rPr lang="en">
                <a:solidFill>
                  <a:srgbClr val="FFFFFF"/>
                </a:solidFill>
              </a:rPr>
              <a:t>, 777:1007, 888:1008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19" name="Google Shape;219;p28"/>
          <p:cNvSpPr/>
          <p:nvPr/>
        </p:nvSpPr>
        <p:spPr>
          <a:xfrm>
            <a:off x="429250" y="2893785"/>
            <a:ext cx="8115900" cy="467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101000:1001, 102000:1002, 103000:1003, 104000:1004, 105000:1005, 106000:1006, 107000:1007, 108000:1008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429250" y="3460800"/>
            <a:ext cx="8115900" cy="467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1/1/1991:1001, 2/2/1992:1002, 3/3/1993:1003, 4/4/1994:1004, 5/5/1995:1005, 6/6/1996:1006, 7/7/1997:1007, 8/8/1998:1008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429250" y="4004855"/>
            <a:ext cx="8115900" cy="467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eng:1001, mgr:1002, mkt:1003, adm:1004, adm:1005, mkt:1006, acc:1007, acc:1008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22" name="Google Shape;222;p28"/>
          <p:cNvSpPr/>
          <p:nvPr/>
        </p:nvSpPr>
        <p:spPr>
          <a:xfrm>
            <a:off x="429250" y="4548765"/>
            <a:ext cx="8115900" cy="467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1/1/2011:1001, 2/1/2012:1002, 3/1/2013:1003, 4/1/2014:1004, 5/1/2015:1005, 6/1/2016:1006, 7/1/2017:1007, 8/1/2018:1008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23" name="Google Shape;223;p28"/>
          <p:cNvSpPr/>
          <p:nvPr/>
        </p:nvSpPr>
        <p:spPr>
          <a:xfrm>
            <a:off x="0" y="2813925"/>
            <a:ext cx="439200" cy="467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28"/>
          <p:cNvSpPr/>
          <p:nvPr/>
        </p:nvSpPr>
        <p:spPr>
          <a:xfrm>
            <a:off x="439200" y="2900450"/>
            <a:ext cx="8013000" cy="467700"/>
          </a:xfrm>
          <a:prstGeom prst="rect">
            <a:avLst/>
          </a:prstGeom>
          <a:solidFill>
            <a:srgbClr val="FFFF00">
              <a:alpha val="4775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28"/>
          <p:cNvSpPr/>
          <p:nvPr/>
        </p:nvSpPr>
        <p:spPr>
          <a:xfrm>
            <a:off x="4415475" y="1265250"/>
            <a:ext cx="133200" cy="4677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28"/>
          <p:cNvSpPr/>
          <p:nvPr/>
        </p:nvSpPr>
        <p:spPr>
          <a:xfrm>
            <a:off x="4505400" y="1802650"/>
            <a:ext cx="133200" cy="4677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28"/>
          <p:cNvSpPr/>
          <p:nvPr/>
        </p:nvSpPr>
        <p:spPr>
          <a:xfrm>
            <a:off x="4646850" y="2295325"/>
            <a:ext cx="133200" cy="5727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9"/>
          <p:cNvSpPr txBox="1"/>
          <p:nvPr>
            <p:ph type="title"/>
          </p:nvPr>
        </p:nvSpPr>
        <p:spPr>
          <a:xfrm>
            <a:off x="311700" y="188816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Pros &amp; Cons</a:t>
            </a:r>
            <a:endParaRPr/>
          </a:p>
        </p:txBody>
      </p:sp>
      <p:sp>
        <p:nvSpPr>
          <p:cNvPr id="233" name="Google Shape;233;p29"/>
          <p:cNvSpPr txBox="1"/>
          <p:nvPr>
            <p:ph idx="1" type="body"/>
          </p:nvPr>
        </p:nvSpPr>
        <p:spPr>
          <a:xfrm>
            <a:off x="311700" y="947050"/>
            <a:ext cx="4260300" cy="39909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Row-Based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Optimal for read/writes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OLTP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Compression isn’t efficient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Aggregation isn’t </a:t>
            </a:r>
            <a:r>
              <a:rPr lang="en" sz="2400"/>
              <a:t>efficient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Efficient queries w/multi-columns</a:t>
            </a:r>
            <a:endParaRPr sz="2400"/>
          </a:p>
        </p:txBody>
      </p:sp>
      <p:sp>
        <p:nvSpPr>
          <p:cNvPr id="234" name="Google Shape;234;p29"/>
          <p:cNvSpPr txBox="1"/>
          <p:nvPr>
            <p:ph idx="1" type="body"/>
          </p:nvPr>
        </p:nvSpPr>
        <p:spPr>
          <a:xfrm>
            <a:off x="4723325" y="947050"/>
            <a:ext cx="4260300" cy="39909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Column-Based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Writes are slower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OLAP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Compress greatly 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Amazing for </a:t>
            </a:r>
            <a:r>
              <a:rPr lang="en" sz="2400"/>
              <a:t>aggregation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Inefficient queries w/multi-columns</a:t>
            </a:r>
            <a:endParaRPr sz="2400"/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188816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</a:t>
            </a:r>
            <a:endParaRPr/>
          </a:p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311700" y="947055"/>
            <a:ext cx="8520600" cy="39909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Row-Oriented Database (Row store)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Column-Oriented Database (Column store)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Pros &amp; Cons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Table</a:t>
            </a:r>
            <a:endParaRPr/>
          </a:p>
        </p:txBody>
      </p:sp>
      <p:graphicFrame>
        <p:nvGraphicFramePr>
          <p:cNvPr id="70" name="Google Shape;70;p15"/>
          <p:cNvGraphicFramePr/>
          <p:nvPr/>
        </p:nvGraphicFramePr>
        <p:xfrm>
          <a:off x="697975" y="11031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{A08789FA-766C-474D-801A-D7CE455F195C}</a:tableStyleId>
              </a:tblPr>
              <a:tblGrid>
                <a:gridCol w="813400"/>
                <a:gridCol w="414100"/>
                <a:gridCol w="1081925"/>
                <a:gridCol w="1374675"/>
                <a:gridCol w="569200"/>
                <a:gridCol w="893250"/>
                <a:gridCol w="960525"/>
                <a:gridCol w="657400"/>
                <a:gridCol w="12805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rowid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id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first_name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last_name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ssn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salary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dob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title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joined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1001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John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Smith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111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101,000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1/1/1991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eng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1/1/2011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1002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2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Kary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White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222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102,000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2/2/1992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mgr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2/1/2012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1003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3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Norman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Freeman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333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103,000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3/3/1993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mkt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3/1/2013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1004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4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Nole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Smith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444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104,000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4/4/1994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adm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4/1/2014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1005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5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Dar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Sol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555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105,000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5/5/1995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adm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5/1/2015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1006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6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Yan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Thee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666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106,000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6/6/1996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mkt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6/1/2016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1007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7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Hasan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Ali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777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107,000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7/7/1997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acc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7/1/2017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1008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8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Ali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Bilal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888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108,000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8/8/1998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acc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8/1/2018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188816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Queries</a:t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947055"/>
            <a:ext cx="8520600" cy="39909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No indexes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Select first_name from emp where ssn = 666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Select * from emp where id = 1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Select sum(salary) from emp 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Row-Oriented Database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7464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Tables are stored as rows in disk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 single block io read to the table fetches multiple rows with all their columns. 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More IOs are required to find a particular row in a table scan but once you find the row you get all columns for that row.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Row-Oriented Database</a:t>
            </a:r>
            <a:endParaRPr/>
          </a:p>
        </p:txBody>
      </p:sp>
      <p:graphicFrame>
        <p:nvGraphicFramePr>
          <p:cNvPr id="88" name="Google Shape;88;p18"/>
          <p:cNvGraphicFramePr/>
          <p:nvPr/>
        </p:nvGraphicFramePr>
        <p:xfrm>
          <a:off x="697975" y="11031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{A08789FA-766C-474D-801A-D7CE455F195C}</a:tableStyleId>
              </a:tblPr>
              <a:tblGrid>
                <a:gridCol w="813400"/>
                <a:gridCol w="414100"/>
                <a:gridCol w="1081925"/>
                <a:gridCol w="1374675"/>
                <a:gridCol w="569200"/>
                <a:gridCol w="893250"/>
                <a:gridCol w="960525"/>
                <a:gridCol w="657400"/>
                <a:gridCol w="12805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rowid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id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first_name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last_name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ssn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salary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dob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title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joined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1001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John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Smith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111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101,000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1/1/1991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eng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1/1/2011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1002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2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Kary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White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222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102</a:t>
                      </a:r>
                      <a:r>
                        <a:rPr lang="en">
                          <a:solidFill>
                            <a:srgbClr val="FFFFFF"/>
                          </a:solidFill>
                        </a:rPr>
                        <a:t>,000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2</a:t>
                      </a:r>
                      <a:r>
                        <a:rPr lang="en">
                          <a:solidFill>
                            <a:srgbClr val="FFFFFF"/>
                          </a:solidFill>
                        </a:rPr>
                        <a:t>/2/1992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mgr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2</a:t>
                      </a:r>
                      <a:r>
                        <a:rPr lang="en">
                          <a:solidFill>
                            <a:srgbClr val="FFFFFF"/>
                          </a:solidFill>
                        </a:rPr>
                        <a:t>/1/2012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1003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3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Norman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Freeman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333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103</a:t>
                      </a:r>
                      <a:r>
                        <a:rPr lang="en">
                          <a:solidFill>
                            <a:srgbClr val="FFFFFF"/>
                          </a:solidFill>
                        </a:rPr>
                        <a:t>,000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3</a:t>
                      </a:r>
                      <a:r>
                        <a:rPr lang="en">
                          <a:solidFill>
                            <a:srgbClr val="FFFFFF"/>
                          </a:solidFill>
                        </a:rPr>
                        <a:t>/3/1993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mkt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3</a:t>
                      </a:r>
                      <a:r>
                        <a:rPr lang="en">
                          <a:solidFill>
                            <a:srgbClr val="FFFFFF"/>
                          </a:solidFill>
                        </a:rPr>
                        <a:t>/1/2013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1004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4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Nole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Smith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444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104</a:t>
                      </a:r>
                      <a:r>
                        <a:rPr lang="en">
                          <a:solidFill>
                            <a:srgbClr val="FFFFFF"/>
                          </a:solidFill>
                        </a:rPr>
                        <a:t>,000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4</a:t>
                      </a:r>
                      <a:r>
                        <a:rPr lang="en">
                          <a:solidFill>
                            <a:srgbClr val="FFFFFF"/>
                          </a:solidFill>
                        </a:rPr>
                        <a:t>/4/1994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adm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4</a:t>
                      </a:r>
                      <a:r>
                        <a:rPr lang="en">
                          <a:solidFill>
                            <a:srgbClr val="FFFFFF"/>
                          </a:solidFill>
                        </a:rPr>
                        <a:t>/1/2014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1005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5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Dar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Sol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555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105</a:t>
                      </a:r>
                      <a:r>
                        <a:rPr lang="en">
                          <a:solidFill>
                            <a:srgbClr val="FFFFFF"/>
                          </a:solidFill>
                        </a:rPr>
                        <a:t>,000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5</a:t>
                      </a:r>
                      <a:r>
                        <a:rPr lang="en">
                          <a:solidFill>
                            <a:srgbClr val="FFFFFF"/>
                          </a:solidFill>
                        </a:rPr>
                        <a:t>/5/1995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adm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5</a:t>
                      </a:r>
                      <a:r>
                        <a:rPr lang="en">
                          <a:solidFill>
                            <a:srgbClr val="FFFFFF"/>
                          </a:solidFill>
                        </a:rPr>
                        <a:t>/1/2015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1006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6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Yan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Thee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666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106</a:t>
                      </a:r>
                      <a:r>
                        <a:rPr lang="en">
                          <a:solidFill>
                            <a:srgbClr val="FFFFFF"/>
                          </a:solidFill>
                        </a:rPr>
                        <a:t>,000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6</a:t>
                      </a:r>
                      <a:r>
                        <a:rPr lang="en">
                          <a:solidFill>
                            <a:srgbClr val="FFFFFF"/>
                          </a:solidFill>
                        </a:rPr>
                        <a:t>/6/1996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mkt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6</a:t>
                      </a:r>
                      <a:r>
                        <a:rPr lang="en">
                          <a:solidFill>
                            <a:srgbClr val="FFFFFF"/>
                          </a:solidFill>
                        </a:rPr>
                        <a:t>/1/2016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1007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7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Hasan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Ali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777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107</a:t>
                      </a:r>
                      <a:r>
                        <a:rPr lang="en">
                          <a:solidFill>
                            <a:srgbClr val="FFFFFF"/>
                          </a:solidFill>
                        </a:rPr>
                        <a:t>,000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7</a:t>
                      </a:r>
                      <a:r>
                        <a:rPr lang="en">
                          <a:solidFill>
                            <a:srgbClr val="FFFFFF"/>
                          </a:solidFill>
                        </a:rPr>
                        <a:t>/7/1997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acc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7/1</a:t>
                      </a:r>
                      <a:r>
                        <a:rPr lang="en">
                          <a:solidFill>
                            <a:srgbClr val="FFFFFF"/>
                          </a:solidFill>
                        </a:rPr>
                        <a:t>/2017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1008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8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Ali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Bilal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888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108</a:t>
                      </a:r>
                      <a:r>
                        <a:rPr lang="en">
                          <a:solidFill>
                            <a:srgbClr val="FFFFFF"/>
                          </a:solidFill>
                        </a:rPr>
                        <a:t>,000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8</a:t>
                      </a:r>
                      <a:r>
                        <a:rPr lang="en">
                          <a:solidFill>
                            <a:srgbClr val="FFFFFF"/>
                          </a:solidFill>
                        </a:rPr>
                        <a:t>/8/1998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acc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8</a:t>
                      </a:r>
                      <a:r>
                        <a:rPr lang="en">
                          <a:solidFill>
                            <a:srgbClr val="FFFFFF"/>
                          </a:solidFill>
                        </a:rPr>
                        <a:t>/1/2018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Row-Oriented Database</a:t>
            </a:r>
            <a:endParaRPr/>
          </a:p>
        </p:txBody>
      </p:sp>
      <p:sp>
        <p:nvSpPr>
          <p:cNvPr id="94" name="Google Shape;94;p19"/>
          <p:cNvSpPr/>
          <p:nvPr/>
        </p:nvSpPr>
        <p:spPr>
          <a:xfrm>
            <a:off x="974925" y="1186975"/>
            <a:ext cx="6119400" cy="6108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1001, 1, John, Smith, 111, 101,000, 1/1/1991, eng, 1/1/2011</a:t>
            </a:r>
            <a:r>
              <a:rPr lang="en" sz="1600">
                <a:solidFill>
                  <a:srgbClr val="FF0000"/>
                </a:solidFill>
              </a:rPr>
              <a:t>|||</a:t>
            </a:r>
            <a:endParaRPr sz="16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1002</a:t>
            </a:r>
            <a:r>
              <a:rPr lang="en" sz="1600">
                <a:solidFill>
                  <a:srgbClr val="FF0000"/>
                </a:solidFill>
              </a:rPr>
              <a:t>,</a:t>
            </a:r>
            <a:r>
              <a:rPr lang="en" sz="1600">
                <a:solidFill>
                  <a:srgbClr val="FFFFFF"/>
                </a:solidFill>
              </a:rPr>
              <a:t>2,Kary,White,222,102,000,2/2/1992,mgr,2/1/2012</a:t>
            </a:r>
            <a:endParaRPr sz="1600"/>
          </a:p>
        </p:txBody>
      </p:sp>
      <p:sp>
        <p:nvSpPr>
          <p:cNvPr id="95" name="Google Shape;95;p19"/>
          <p:cNvSpPr/>
          <p:nvPr/>
        </p:nvSpPr>
        <p:spPr>
          <a:xfrm>
            <a:off x="974925" y="1945697"/>
            <a:ext cx="6119400" cy="623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1003,3,Norman,Freeman,333,103,000,3/3/1993,mkt,3/1/2013</a:t>
            </a:r>
            <a:r>
              <a:rPr lang="en" sz="1600">
                <a:solidFill>
                  <a:srgbClr val="FF0000"/>
                </a:solidFill>
              </a:rPr>
              <a:t>|||</a:t>
            </a:r>
            <a:endParaRPr sz="16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1004,</a:t>
            </a:r>
            <a:r>
              <a:rPr lang="en" sz="1600">
                <a:solidFill>
                  <a:srgbClr val="FFFFFF"/>
                </a:solidFill>
              </a:rPr>
              <a:t>4,Nole,Smith,444,104,000,4/4/1994,adm,4/1/2014</a:t>
            </a:r>
            <a:endParaRPr sz="1600">
              <a:solidFill>
                <a:srgbClr val="FFFFFF"/>
              </a:solidFill>
            </a:endParaRPr>
          </a:p>
        </p:txBody>
      </p:sp>
      <p:sp>
        <p:nvSpPr>
          <p:cNvPr id="96" name="Google Shape;96;p19"/>
          <p:cNvSpPr/>
          <p:nvPr/>
        </p:nvSpPr>
        <p:spPr>
          <a:xfrm>
            <a:off x="974925" y="2717243"/>
            <a:ext cx="6119400" cy="5841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1005,5,Dar,Sol,555,105,000,5/5/1995,adm,5/1/2015</a:t>
            </a:r>
            <a:r>
              <a:rPr lang="en" sz="1600">
                <a:solidFill>
                  <a:srgbClr val="FF0000"/>
                </a:solidFill>
              </a:rPr>
              <a:t>|||</a:t>
            </a:r>
            <a:endParaRPr sz="16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1006,6,Yan,Thee,666,106,000,6/6/1996,mkt,6/1/2016</a:t>
            </a:r>
            <a:endParaRPr sz="1600"/>
          </a:p>
        </p:txBody>
      </p:sp>
      <p:sp>
        <p:nvSpPr>
          <p:cNvPr id="97" name="Google Shape;97;p19"/>
          <p:cNvSpPr/>
          <p:nvPr/>
        </p:nvSpPr>
        <p:spPr>
          <a:xfrm>
            <a:off x="974925" y="3449421"/>
            <a:ext cx="6119400" cy="7575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1007,7,Hasan,Ali,777,107,000,7/7/1997,acc,7/1/2017</a:t>
            </a:r>
            <a:r>
              <a:rPr lang="en" sz="1600">
                <a:solidFill>
                  <a:srgbClr val="FF0000"/>
                </a:solidFill>
              </a:rPr>
              <a:t>|||</a:t>
            </a:r>
            <a:endParaRPr sz="16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1008,</a:t>
            </a:r>
            <a:r>
              <a:rPr lang="en" sz="1600">
                <a:solidFill>
                  <a:srgbClr val="FFFFFF"/>
                </a:solidFill>
              </a:rPr>
              <a:t>8,Ali,Bilal,888,108,000,8/8/1998,acc,8/1/2018</a:t>
            </a:r>
            <a:endParaRPr sz="1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Select first_name from emp where ssn=666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0"/>
          <p:cNvSpPr/>
          <p:nvPr/>
        </p:nvSpPr>
        <p:spPr>
          <a:xfrm>
            <a:off x="1227800" y="1502775"/>
            <a:ext cx="6119400" cy="6108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1001, 1, John, Smith, 111, 101,000, 1/1/1991, eng, 1/1/2011</a:t>
            </a:r>
            <a:r>
              <a:rPr lang="en" sz="1600">
                <a:solidFill>
                  <a:srgbClr val="FF0000"/>
                </a:solidFill>
              </a:rPr>
              <a:t>|||</a:t>
            </a:r>
            <a:endParaRPr sz="16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1002</a:t>
            </a:r>
            <a:r>
              <a:rPr lang="en" sz="1600">
                <a:solidFill>
                  <a:srgbClr val="FF0000"/>
                </a:solidFill>
              </a:rPr>
              <a:t>,</a:t>
            </a:r>
            <a:r>
              <a:rPr lang="en" sz="1600">
                <a:solidFill>
                  <a:srgbClr val="FFFFFF"/>
                </a:solidFill>
              </a:rPr>
              <a:t>2,Kary,White,222,102,000,2/2/1992,mgr,2/1/2012</a:t>
            </a:r>
            <a:endParaRPr sz="1600"/>
          </a:p>
        </p:txBody>
      </p:sp>
      <p:sp>
        <p:nvSpPr>
          <p:cNvPr id="104" name="Google Shape;104;p20"/>
          <p:cNvSpPr/>
          <p:nvPr/>
        </p:nvSpPr>
        <p:spPr>
          <a:xfrm>
            <a:off x="1227800" y="2261497"/>
            <a:ext cx="6119400" cy="6237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1003,3,Norman,Freeman,333,103,000,3/3/1993,mkt,3/1/2013</a:t>
            </a:r>
            <a:r>
              <a:rPr lang="en" sz="1600">
                <a:solidFill>
                  <a:srgbClr val="FF0000"/>
                </a:solidFill>
              </a:rPr>
              <a:t>|||</a:t>
            </a:r>
            <a:endParaRPr sz="16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1004,4,Nole,Smith,444,104,000,4/4/1994,adm,4/1/2014</a:t>
            </a:r>
            <a:endParaRPr sz="1600">
              <a:solidFill>
                <a:srgbClr val="FFFFFF"/>
              </a:solidFill>
            </a:endParaRPr>
          </a:p>
        </p:txBody>
      </p:sp>
      <p:sp>
        <p:nvSpPr>
          <p:cNvPr id="105" name="Google Shape;105;p20"/>
          <p:cNvSpPr/>
          <p:nvPr/>
        </p:nvSpPr>
        <p:spPr>
          <a:xfrm>
            <a:off x="1227800" y="3033043"/>
            <a:ext cx="6119400" cy="5841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1005,5,Dar,Sol,555,105,000,5/5/1995,adm,5/1/2015</a:t>
            </a:r>
            <a:r>
              <a:rPr lang="en" sz="1600">
                <a:solidFill>
                  <a:srgbClr val="FF0000"/>
                </a:solidFill>
              </a:rPr>
              <a:t>|||</a:t>
            </a:r>
            <a:endParaRPr sz="16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1006,6,Yan,Thee,666,106,000,6/6/1996,mkt,6/1/2016</a:t>
            </a:r>
            <a:endParaRPr sz="1600"/>
          </a:p>
        </p:txBody>
      </p:sp>
      <p:pic>
        <p:nvPicPr>
          <p:cNvPr id="106" name="Google Shape;10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19900" y="1486350"/>
            <a:ext cx="627300" cy="627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19900" y="2343363"/>
            <a:ext cx="627300" cy="627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19900" y="3120838"/>
            <a:ext cx="627300" cy="627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Select * from Emp where id = 1</a:t>
            </a:r>
            <a:endParaRPr/>
          </a:p>
        </p:txBody>
      </p:sp>
      <p:pic>
        <p:nvPicPr>
          <p:cNvPr id="114" name="Google Shape;11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46275" y="1611875"/>
            <a:ext cx="627300" cy="6273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1"/>
          <p:cNvSpPr/>
          <p:nvPr/>
        </p:nvSpPr>
        <p:spPr>
          <a:xfrm>
            <a:off x="1227800" y="1620125"/>
            <a:ext cx="6119400" cy="6108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1001, 1, John, Smith, 111, 101,000, 1/1/1991, eng, 1/1/2011</a:t>
            </a:r>
            <a:r>
              <a:rPr lang="en" sz="1600">
                <a:solidFill>
                  <a:srgbClr val="FF0000"/>
                </a:solidFill>
              </a:rPr>
              <a:t>|||</a:t>
            </a:r>
            <a:endParaRPr sz="16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1002</a:t>
            </a:r>
            <a:r>
              <a:rPr lang="en" sz="1600">
                <a:solidFill>
                  <a:srgbClr val="FF0000"/>
                </a:solidFill>
              </a:rPr>
              <a:t>,</a:t>
            </a:r>
            <a:r>
              <a:rPr lang="en" sz="1600">
                <a:solidFill>
                  <a:srgbClr val="FFFFFF"/>
                </a:solidFill>
              </a:rPr>
              <a:t>2,Kary,White,222,102,000,2/2/1992,mgr,2/1/2012</a:t>
            </a:r>
            <a:endParaRPr sz="16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