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8183C51-4F36-41DA-A9CE-579C06C7B217}">
  <a:tblStyle styleId="{68183C51-4F36-41DA-A9CE-579C06C7B21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f632cb5141_0_1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f632cb5141_0_1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f632cb5141_0_2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f632cb5141_0_2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f632cb5141_0_2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f632cb5141_0_2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f632cb5141_0_2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Google Shape;228;gf632cb5141_0_2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f632cb5141_0_2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f632cb5141_0_2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f632cb5141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f632cb5141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f632cb5141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f632cb5141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f632cb5141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f632cb5141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f632cb5141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f632cb5141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f632cb5141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f632cb5141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f632cb5141_0_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f632cb5141_0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f632cb5141_0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f632cb5141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f632cb5141_0_1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f632cb5141_0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tables and indexes are stored on disk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 how they are queried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2"/>
          <p:cNvSpPr txBox="1"/>
          <p:nvPr/>
        </p:nvSpPr>
        <p:spPr>
          <a:xfrm>
            <a:off x="6335425" y="154925"/>
            <a:ext cx="777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Heap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70" name="Google Shape;170;p22"/>
          <p:cNvSpPr/>
          <p:nvPr/>
        </p:nvSpPr>
        <p:spPr>
          <a:xfrm>
            <a:off x="6952375" y="154925"/>
            <a:ext cx="2112600" cy="48255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22"/>
          <p:cNvSpPr/>
          <p:nvPr/>
        </p:nvSpPr>
        <p:spPr>
          <a:xfrm>
            <a:off x="7155175" y="586875"/>
            <a:ext cx="1715400" cy="1131600"/>
          </a:xfrm>
          <a:prstGeom prst="rect">
            <a:avLst/>
          </a:prstGeom>
          <a:solidFill>
            <a:srgbClr val="F4CC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1,10,Hussein,1/2/1988,$100,000|2, 20,Adam,3/2/1977|3,30,Ali,5/2/1982,$300,000</a:t>
            </a:r>
            <a:endParaRPr/>
          </a:p>
        </p:txBody>
      </p:sp>
      <p:sp>
        <p:nvSpPr>
          <p:cNvPr id="172" name="Google Shape;172;p22"/>
          <p:cNvSpPr/>
          <p:nvPr/>
        </p:nvSpPr>
        <p:spPr>
          <a:xfrm>
            <a:off x="7155175" y="2081875"/>
            <a:ext cx="1715400" cy="363300"/>
          </a:xfrm>
          <a:prstGeom prst="rect">
            <a:avLst/>
          </a:prstGeom>
          <a:solidFill>
            <a:srgbClr val="F4CC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 Rows 4,5,6 ) …...</a:t>
            </a:r>
            <a:endParaRPr/>
          </a:p>
        </p:txBody>
      </p:sp>
      <p:sp>
        <p:nvSpPr>
          <p:cNvPr id="173" name="Google Shape;173;p22"/>
          <p:cNvSpPr/>
          <p:nvPr/>
        </p:nvSpPr>
        <p:spPr>
          <a:xfrm>
            <a:off x="7155175" y="3724475"/>
            <a:ext cx="1715400" cy="1131600"/>
          </a:xfrm>
          <a:prstGeom prst="rect">
            <a:avLst/>
          </a:prstGeom>
          <a:solidFill>
            <a:srgbClr val="F4CC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More rows….1000,10000,Eddard,1/27/1999,$250,000</a:t>
            </a:r>
            <a:endParaRPr/>
          </a:p>
        </p:txBody>
      </p:sp>
      <p:sp>
        <p:nvSpPr>
          <p:cNvPr id="174" name="Google Shape;174;p22"/>
          <p:cNvSpPr txBox="1"/>
          <p:nvPr/>
        </p:nvSpPr>
        <p:spPr>
          <a:xfrm>
            <a:off x="7602925" y="112675"/>
            <a:ext cx="819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Page 0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75" name="Google Shape;175;p22"/>
          <p:cNvSpPr txBox="1"/>
          <p:nvPr/>
        </p:nvSpPr>
        <p:spPr>
          <a:xfrm>
            <a:off x="7602925" y="1718475"/>
            <a:ext cx="819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Page 1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76" name="Google Shape;176;p22"/>
          <p:cNvSpPr txBox="1"/>
          <p:nvPr/>
        </p:nvSpPr>
        <p:spPr>
          <a:xfrm>
            <a:off x="7450525" y="3400475"/>
            <a:ext cx="104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Page 333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77" name="Google Shape;177;p22"/>
          <p:cNvSpPr/>
          <p:nvPr/>
        </p:nvSpPr>
        <p:spPr>
          <a:xfrm>
            <a:off x="7155175" y="2721525"/>
            <a:ext cx="1715400" cy="363300"/>
          </a:xfrm>
          <a:prstGeom prst="rect">
            <a:avLst/>
          </a:prstGeom>
          <a:solidFill>
            <a:srgbClr val="F4CC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 Rows 7,8,9 ) …...</a:t>
            </a:r>
            <a:endParaRPr/>
          </a:p>
        </p:txBody>
      </p:sp>
      <p:sp>
        <p:nvSpPr>
          <p:cNvPr id="178" name="Google Shape;178;p22"/>
          <p:cNvSpPr txBox="1"/>
          <p:nvPr/>
        </p:nvSpPr>
        <p:spPr>
          <a:xfrm>
            <a:off x="7602925" y="2358125"/>
            <a:ext cx="819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Page 2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79" name="Google Shape;179;p22"/>
          <p:cNvSpPr txBox="1"/>
          <p:nvPr/>
        </p:nvSpPr>
        <p:spPr>
          <a:xfrm>
            <a:off x="7674925" y="3012163"/>
            <a:ext cx="819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…….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180" name="Google Shape;180;p22"/>
          <p:cNvCxnSpPr/>
          <p:nvPr/>
        </p:nvCxnSpPr>
        <p:spPr>
          <a:xfrm flipH="1" rot="10800000">
            <a:off x="5262150" y="1033900"/>
            <a:ext cx="1572000" cy="84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81" name="Google Shape;181;p22"/>
          <p:cNvSpPr txBox="1"/>
          <p:nvPr>
            <p:ph type="title"/>
          </p:nvPr>
        </p:nvSpPr>
        <p:spPr>
          <a:xfrm>
            <a:off x="311700" y="1508250"/>
            <a:ext cx="4260300" cy="212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 Index -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SELECT * FROM EMP WHERE EMP_ID = 10000;</a:t>
            </a:r>
            <a:endParaRPr/>
          </a:p>
        </p:txBody>
      </p:sp>
      <p:cxnSp>
        <p:nvCxnSpPr>
          <p:cNvPr id="182" name="Google Shape;182;p22"/>
          <p:cNvCxnSpPr/>
          <p:nvPr/>
        </p:nvCxnSpPr>
        <p:spPr>
          <a:xfrm flipH="1" rot="10800000">
            <a:off x="5211725" y="2349725"/>
            <a:ext cx="1572000" cy="84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83" name="Google Shape;183;p22"/>
          <p:cNvCxnSpPr/>
          <p:nvPr/>
        </p:nvCxnSpPr>
        <p:spPr>
          <a:xfrm flipH="1" rot="10800000">
            <a:off x="5211725" y="2898975"/>
            <a:ext cx="1572000" cy="84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84" name="Google Shape;184;p22"/>
          <p:cNvCxnSpPr/>
          <p:nvPr/>
        </p:nvCxnSpPr>
        <p:spPr>
          <a:xfrm flipH="1" rot="10800000">
            <a:off x="5144675" y="3208075"/>
            <a:ext cx="1572000" cy="84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85" name="Google Shape;185;p22"/>
          <p:cNvCxnSpPr/>
          <p:nvPr/>
        </p:nvCxnSpPr>
        <p:spPr>
          <a:xfrm flipH="1" rot="10800000">
            <a:off x="5144675" y="3342175"/>
            <a:ext cx="1572000" cy="84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86" name="Google Shape;186;p22"/>
          <p:cNvCxnSpPr/>
          <p:nvPr/>
        </p:nvCxnSpPr>
        <p:spPr>
          <a:xfrm flipH="1" rot="10800000">
            <a:off x="5144675" y="3476275"/>
            <a:ext cx="1572000" cy="84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87" name="Google Shape;187;p22"/>
          <p:cNvCxnSpPr/>
          <p:nvPr/>
        </p:nvCxnSpPr>
        <p:spPr>
          <a:xfrm flipH="1" rot="10800000">
            <a:off x="5262150" y="3216475"/>
            <a:ext cx="1572000" cy="84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88" name="Google Shape;188;p22"/>
          <p:cNvCxnSpPr/>
          <p:nvPr/>
        </p:nvCxnSpPr>
        <p:spPr>
          <a:xfrm flipH="1" rot="10800000">
            <a:off x="5262150" y="3350575"/>
            <a:ext cx="1572000" cy="84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89" name="Google Shape;189;p22"/>
          <p:cNvCxnSpPr/>
          <p:nvPr/>
        </p:nvCxnSpPr>
        <p:spPr>
          <a:xfrm flipH="1" rot="10800000">
            <a:off x="5262150" y="3484675"/>
            <a:ext cx="1572000" cy="84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90" name="Google Shape;190;p22"/>
          <p:cNvCxnSpPr/>
          <p:nvPr/>
        </p:nvCxnSpPr>
        <p:spPr>
          <a:xfrm flipH="1" rot="10800000">
            <a:off x="5262150" y="4286075"/>
            <a:ext cx="1572000" cy="84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3"/>
          <p:cNvSpPr txBox="1"/>
          <p:nvPr>
            <p:ph type="title"/>
          </p:nvPr>
        </p:nvSpPr>
        <p:spPr>
          <a:xfrm>
            <a:off x="311700" y="1508250"/>
            <a:ext cx="4260300" cy="212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With</a:t>
            </a:r>
            <a:r>
              <a:rPr lang="en"/>
              <a:t> Index -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SELECT * FROM EMP WHERE EMP_ID = 10000;</a:t>
            </a:r>
            <a:endParaRPr/>
          </a:p>
        </p:txBody>
      </p:sp>
      <p:sp>
        <p:nvSpPr>
          <p:cNvPr id="196" name="Google Shape;196;p23"/>
          <p:cNvSpPr/>
          <p:nvPr/>
        </p:nvSpPr>
        <p:spPr>
          <a:xfrm>
            <a:off x="5338225" y="170850"/>
            <a:ext cx="3549300" cy="4801800"/>
          </a:xfrm>
          <a:prstGeom prst="rect">
            <a:avLst/>
          </a:prstGeom>
          <a:noFill/>
          <a:ln cap="flat" cmpd="sng" w="28575">
            <a:solidFill>
              <a:srgbClr val="00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23"/>
          <p:cNvSpPr txBox="1"/>
          <p:nvPr/>
        </p:nvSpPr>
        <p:spPr>
          <a:xfrm>
            <a:off x="4425250" y="215550"/>
            <a:ext cx="12003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5"/>
                </a:solidFill>
              </a:rPr>
              <a:t>Index on EMP_ID</a:t>
            </a:r>
            <a:endParaRPr>
              <a:solidFill>
                <a:schemeClr val="accent5"/>
              </a:solidFill>
            </a:endParaRPr>
          </a:p>
        </p:txBody>
      </p:sp>
      <p:sp>
        <p:nvSpPr>
          <p:cNvPr id="198" name="Google Shape;198;p23"/>
          <p:cNvSpPr/>
          <p:nvPr/>
        </p:nvSpPr>
        <p:spPr>
          <a:xfrm>
            <a:off x="5498800" y="503550"/>
            <a:ext cx="3160800" cy="1131600"/>
          </a:xfrm>
          <a:prstGeom prst="rect">
            <a:avLst/>
          </a:prstGeom>
          <a:solidFill>
            <a:srgbClr val="D0E0E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10 (1,0) | 20 (2,0) | 30 (3,0)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40 (4,1) | 50 (5,1) | 60 (6,1)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70 (7,2) | 80 (8,2) | 90 (9,2)</a:t>
            </a:r>
            <a:endParaRPr/>
          </a:p>
        </p:txBody>
      </p:sp>
      <p:sp>
        <p:nvSpPr>
          <p:cNvPr id="199" name="Google Shape;199;p23"/>
          <p:cNvSpPr txBox="1"/>
          <p:nvPr/>
        </p:nvSpPr>
        <p:spPr>
          <a:xfrm>
            <a:off x="6702913" y="170847"/>
            <a:ext cx="819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Page 0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00" name="Google Shape;200;p23"/>
          <p:cNvSpPr txBox="1"/>
          <p:nvPr/>
        </p:nvSpPr>
        <p:spPr>
          <a:xfrm>
            <a:off x="6702913" y="1635147"/>
            <a:ext cx="819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Page 1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01" name="Google Shape;201;p23"/>
          <p:cNvSpPr txBox="1"/>
          <p:nvPr/>
        </p:nvSpPr>
        <p:spPr>
          <a:xfrm>
            <a:off x="6702913" y="3040297"/>
            <a:ext cx="819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…..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02" name="Google Shape;202;p23"/>
          <p:cNvSpPr/>
          <p:nvPr/>
        </p:nvSpPr>
        <p:spPr>
          <a:xfrm>
            <a:off x="5498800" y="1958400"/>
            <a:ext cx="3160800" cy="1131600"/>
          </a:xfrm>
          <a:prstGeom prst="rect">
            <a:avLst/>
          </a:prstGeom>
          <a:solidFill>
            <a:srgbClr val="D0E0E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100 (10,3) | 110 (11,3) | 120 (12,3)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130 (13,4) | 140 (14,4) | 150 (15,4)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160 (16,5) | 170 (17,5) | 180 (18,5)</a:t>
            </a:r>
            <a:endParaRPr/>
          </a:p>
        </p:txBody>
      </p:sp>
      <p:sp>
        <p:nvSpPr>
          <p:cNvPr id="203" name="Google Shape;203;p23"/>
          <p:cNvSpPr txBox="1"/>
          <p:nvPr/>
        </p:nvSpPr>
        <p:spPr>
          <a:xfrm>
            <a:off x="6559238" y="3392597"/>
            <a:ext cx="819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Page N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04" name="Google Shape;204;p23"/>
          <p:cNvSpPr/>
          <p:nvPr/>
        </p:nvSpPr>
        <p:spPr>
          <a:xfrm>
            <a:off x="5498800" y="3716600"/>
            <a:ext cx="3160800" cy="1131600"/>
          </a:xfrm>
          <a:prstGeom prst="rect">
            <a:avLst/>
          </a:prstGeom>
          <a:solidFill>
            <a:srgbClr val="D0E0E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9920 (992,331) | 9930 (993,331) | 9940 (994,331) </a:t>
            </a:r>
            <a:endParaRPr sz="1000"/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9950 (995,332) | 9960 (996,332) | 9970 (997,332) </a:t>
            </a:r>
            <a:endParaRPr sz="1000"/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9980 (998,333) | 9990 (999,333) | 10000 (1000,333)</a:t>
            </a:r>
            <a:endParaRPr sz="1000"/>
          </a:p>
        </p:txBody>
      </p:sp>
      <p:cxnSp>
        <p:nvCxnSpPr>
          <p:cNvPr id="205" name="Google Shape;205;p23"/>
          <p:cNvCxnSpPr/>
          <p:nvPr/>
        </p:nvCxnSpPr>
        <p:spPr>
          <a:xfrm flipH="1" rot="10800000">
            <a:off x="4019850" y="3906950"/>
            <a:ext cx="1276200" cy="59400"/>
          </a:xfrm>
          <a:prstGeom prst="straightConnector1">
            <a:avLst/>
          </a:prstGeom>
          <a:noFill/>
          <a:ln cap="flat" cmpd="sng" w="38100">
            <a:solidFill>
              <a:srgbClr val="00FFFF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06" name="Google Shape;206;p23"/>
          <p:cNvCxnSpPr/>
          <p:nvPr/>
        </p:nvCxnSpPr>
        <p:spPr>
          <a:xfrm flipH="1" rot="10800000">
            <a:off x="4019850" y="1076150"/>
            <a:ext cx="1276200" cy="59400"/>
          </a:xfrm>
          <a:prstGeom prst="straightConnector1">
            <a:avLst/>
          </a:prstGeom>
          <a:noFill/>
          <a:ln cap="flat" cmpd="sng" w="38100">
            <a:solidFill>
              <a:srgbClr val="00FFFF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07" name="Google Shape;207;p23"/>
          <p:cNvSpPr txBox="1"/>
          <p:nvPr>
            <p:ph type="title"/>
          </p:nvPr>
        </p:nvSpPr>
        <p:spPr>
          <a:xfrm>
            <a:off x="988050" y="4007950"/>
            <a:ext cx="4260300" cy="82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>
                <a:solidFill>
                  <a:schemeClr val="accent5"/>
                </a:solidFill>
              </a:rPr>
              <a:t>10000 (1000,333)</a:t>
            </a:r>
            <a:endParaRPr sz="5700">
              <a:solidFill>
                <a:schemeClr val="accent5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4"/>
          <p:cNvSpPr txBox="1"/>
          <p:nvPr/>
        </p:nvSpPr>
        <p:spPr>
          <a:xfrm>
            <a:off x="6335425" y="154925"/>
            <a:ext cx="777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Heap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213" name="Google Shape;213;p24"/>
          <p:cNvSpPr/>
          <p:nvPr/>
        </p:nvSpPr>
        <p:spPr>
          <a:xfrm>
            <a:off x="6952375" y="154925"/>
            <a:ext cx="2112600" cy="48255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24"/>
          <p:cNvSpPr/>
          <p:nvPr/>
        </p:nvSpPr>
        <p:spPr>
          <a:xfrm>
            <a:off x="7155175" y="586875"/>
            <a:ext cx="1715400" cy="1131600"/>
          </a:xfrm>
          <a:prstGeom prst="rect">
            <a:avLst/>
          </a:prstGeom>
          <a:solidFill>
            <a:srgbClr val="F4CC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1,10,Hussein,1/2/1988,$100,000|2, 20,Adam,3/2/1977|3,30,Ali,5/2/1982,$300,000</a:t>
            </a:r>
            <a:endParaRPr/>
          </a:p>
        </p:txBody>
      </p:sp>
      <p:sp>
        <p:nvSpPr>
          <p:cNvPr id="215" name="Google Shape;215;p24"/>
          <p:cNvSpPr/>
          <p:nvPr/>
        </p:nvSpPr>
        <p:spPr>
          <a:xfrm>
            <a:off x="7155175" y="2081875"/>
            <a:ext cx="1715400" cy="363300"/>
          </a:xfrm>
          <a:prstGeom prst="rect">
            <a:avLst/>
          </a:prstGeom>
          <a:solidFill>
            <a:srgbClr val="F4CC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 Rows 4,5,6 ) …...</a:t>
            </a:r>
            <a:endParaRPr/>
          </a:p>
        </p:txBody>
      </p:sp>
      <p:sp>
        <p:nvSpPr>
          <p:cNvPr id="216" name="Google Shape;216;p24"/>
          <p:cNvSpPr/>
          <p:nvPr/>
        </p:nvSpPr>
        <p:spPr>
          <a:xfrm>
            <a:off x="7155175" y="3724475"/>
            <a:ext cx="1715400" cy="1131600"/>
          </a:xfrm>
          <a:prstGeom prst="rect">
            <a:avLst/>
          </a:prstGeom>
          <a:solidFill>
            <a:schemeClr val="accent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More rows….1000,10000,Eddard,1/27/1999,$250,000</a:t>
            </a:r>
            <a:endParaRPr/>
          </a:p>
        </p:txBody>
      </p:sp>
      <p:sp>
        <p:nvSpPr>
          <p:cNvPr id="217" name="Google Shape;217;p24"/>
          <p:cNvSpPr txBox="1"/>
          <p:nvPr/>
        </p:nvSpPr>
        <p:spPr>
          <a:xfrm>
            <a:off x="7602925" y="112675"/>
            <a:ext cx="819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Page 0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18" name="Google Shape;218;p24"/>
          <p:cNvSpPr txBox="1"/>
          <p:nvPr/>
        </p:nvSpPr>
        <p:spPr>
          <a:xfrm>
            <a:off x="7602925" y="1718475"/>
            <a:ext cx="819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Page 1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19" name="Google Shape;219;p24"/>
          <p:cNvSpPr txBox="1"/>
          <p:nvPr/>
        </p:nvSpPr>
        <p:spPr>
          <a:xfrm>
            <a:off x="7450525" y="3400475"/>
            <a:ext cx="104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Page 333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20" name="Google Shape;220;p24"/>
          <p:cNvSpPr/>
          <p:nvPr/>
        </p:nvSpPr>
        <p:spPr>
          <a:xfrm>
            <a:off x="7155175" y="2721525"/>
            <a:ext cx="1715400" cy="363300"/>
          </a:xfrm>
          <a:prstGeom prst="rect">
            <a:avLst/>
          </a:prstGeom>
          <a:solidFill>
            <a:srgbClr val="F4CC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 Rows 7,8,9 ) …...</a:t>
            </a:r>
            <a:endParaRPr/>
          </a:p>
        </p:txBody>
      </p:sp>
      <p:sp>
        <p:nvSpPr>
          <p:cNvPr id="221" name="Google Shape;221;p24"/>
          <p:cNvSpPr txBox="1"/>
          <p:nvPr/>
        </p:nvSpPr>
        <p:spPr>
          <a:xfrm>
            <a:off x="7602925" y="2358125"/>
            <a:ext cx="819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Page 2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22" name="Google Shape;222;p24"/>
          <p:cNvSpPr txBox="1"/>
          <p:nvPr/>
        </p:nvSpPr>
        <p:spPr>
          <a:xfrm>
            <a:off x="7674925" y="3012163"/>
            <a:ext cx="819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…….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23" name="Google Shape;223;p24"/>
          <p:cNvSpPr txBox="1"/>
          <p:nvPr>
            <p:ph type="title"/>
          </p:nvPr>
        </p:nvSpPr>
        <p:spPr>
          <a:xfrm>
            <a:off x="311700" y="1508250"/>
            <a:ext cx="4260300" cy="212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With </a:t>
            </a:r>
            <a:r>
              <a:rPr lang="en"/>
              <a:t>Index -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SELECT * FROM EMP WHERE EMP_ID = 10000;</a:t>
            </a:r>
            <a:endParaRPr/>
          </a:p>
        </p:txBody>
      </p:sp>
      <p:cxnSp>
        <p:nvCxnSpPr>
          <p:cNvPr id="224" name="Google Shape;224;p24"/>
          <p:cNvCxnSpPr/>
          <p:nvPr/>
        </p:nvCxnSpPr>
        <p:spPr>
          <a:xfrm flipH="1" rot="10800000">
            <a:off x="5262150" y="4286075"/>
            <a:ext cx="1572000" cy="84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25" name="Google Shape;225;p24"/>
          <p:cNvSpPr txBox="1"/>
          <p:nvPr>
            <p:ph type="title"/>
          </p:nvPr>
        </p:nvSpPr>
        <p:spPr>
          <a:xfrm>
            <a:off x="641575" y="154925"/>
            <a:ext cx="4260300" cy="82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310">
                <a:solidFill>
                  <a:schemeClr val="accent5"/>
                </a:solidFill>
              </a:rPr>
              <a:t>10000 (1000,333)</a:t>
            </a:r>
            <a:endParaRPr sz="2310">
              <a:solidFill>
                <a:schemeClr val="accent5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310">
                <a:solidFill>
                  <a:schemeClr val="accent5"/>
                </a:solidFill>
              </a:rPr>
              <a:t>Fetch page 333, and pull row 10000</a:t>
            </a:r>
            <a:endParaRPr sz="2310">
              <a:solidFill>
                <a:schemeClr val="accent5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Notes	</a:t>
            </a:r>
            <a:endParaRPr/>
          </a:p>
        </p:txBody>
      </p:sp>
      <p:sp>
        <p:nvSpPr>
          <p:cNvPr id="231" name="Google Shape;231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Sometimes the </a:t>
            </a:r>
            <a:r>
              <a:rPr lang="en"/>
              <a:t>heap</a:t>
            </a:r>
            <a:r>
              <a:rPr lang="en"/>
              <a:t> table can be </a:t>
            </a:r>
            <a:r>
              <a:rPr lang="en"/>
              <a:t>organized</a:t>
            </a:r>
            <a:r>
              <a:rPr lang="en"/>
              <a:t> around a single index. This is called a clustered index or an Index </a:t>
            </a:r>
            <a:r>
              <a:rPr lang="en"/>
              <a:t>Organized</a:t>
            </a:r>
            <a:r>
              <a:rPr lang="en"/>
              <a:t> Table.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Primary key is usually a clustered index unless otherwise specified.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MySQL InnoDB always have a primary key (clustered index) other indexes point to the primary key “value”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Postgres only have secondary indexes and all indexes point directly to the row_id which lives in the heap.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Storage concepts - Summary</a:t>
            </a:r>
            <a:endParaRPr/>
          </a:p>
        </p:txBody>
      </p:sp>
      <p:sp>
        <p:nvSpPr>
          <p:cNvPr id="237" name="Google Shape;237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Table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Row_id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Page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IO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Heap data structure 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Index data structure b-tree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Example of a query</a:t>
            </a:r>
            <a:endParaRPr sz="23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Storage concepts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Table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Row_id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Page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IO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Heap data structure 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Index data structure b-tree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Example of a query</a:t>
            </a:r>
            <a:endParaRPr sz="23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3943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Logical Table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 </a:t>
            </a:r>
            <a:endParaRPr/>
          </a:p>
        </p:txBody>
      </p:sp>
      <p:graphicFrame>
        <p:nvGraphicFramePr>
          <p:cNvPr id="68" name="Google Shape;68;p15"/>
          <p:cNvGraphicFramePr/>
          <p:nvPr/>
        </p:nvGraphicFramePr>
        <p:xfrm>
          <a:off x="2275038" y="169849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{68183C51-4F36-41DA-A9CE-579C06C7B217}</a:tableStyleId>
              </a:tblPr>
              <a:tblGrid>
                <a:gridCol w="859675"/>
                <a:gridCol w="1166775"/>
                <a:gridCol w="1086300"/>
                <a:gridCol w="1154375"/>
              </a:tblGrid>
              <a:tr h="427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</a:rPr>
                        <a:t>emp_id</a:t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</a:rPr>
                        <a:t>emp_name</a:t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5"/>
                          </a:solidFill>
                        </a:rPr>
                        <a:t>emp_dob</a:t>
                      </a:r>
                      <a:endParaRPr>
                        <a:solidFill>
                          <a:schemeClr val="accent5"/>
                        </a:solidFill>
                      </a:endParaRPr>
                    </a:p>
                  </a:txBody>
                  <a:tcPr marT="91425" marB="91425" marR="91425" marL="91425"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</a:rPr>
                        <a:t>emp_salary</a:t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>
                    <a:solidFill>
                      <a:schemeClr val="accent2"/>
                    </a:solidFill>
                  </a:tcPr>
                </a:tc>
              </a:tr>
              <a:tr h="469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00"/>
                          </a:solidFill>
                        </a:rPr>
                        <a:t>2000</a:t>
                      </a:r>
                      <a:endParaRPr>
                        <a:solidFill>
                          <a:srgbClr val="FFFF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00"/>
                          </a:solidFill>
                        </a:rPr>
                        <a:t>Hussein</a:t>
                      </a:r>
                      <a:endParaRPr>
                        <a:solidFill>
                          <a:srgbClr val="FFFF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00"/>
                          </a:solidFill>
                        </a:rPr>
                        <a:t>1/2/1988</a:t>
                      </a:r>
                      <a:endParaRPr>
                        <a:solidFill>
                          <a:srgbClr val="FFFF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00"/>
                          </a:solidFill>
                        </a:rPr>
                        <a:t>$100,000</a:t>
                      </a:r>
                      <a:endParaRPr>
                        <a:solidFill>
                          <a:srgbClr val="FFFF00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469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3000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Adam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3/2/1977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$200,000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469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4000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Ali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5/2/1982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$300,000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69" name="Google Shape;69;p15"/>
          <p:cNvSpPr txBox="1"/>
          <p:nvPr/>
        </p:nvSpPr>
        <p:spPr>
          <a:xfrm>
            <a:off x="5052725" y="805250"/>
            <a:ext cx="944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column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70" name="Google Shape;70;p15"/>
          <p:cNvCxnSpPr>
            <a:stCxn id="69" idx="1"/>
          </p:cNvCxnSpPr>
          <p:nvPr/>
        </p:nvCxnSpPr>
        <p:spPr>
          <a:xfrm flipH="1">
            <a:off x="4645325" y="1005350"/>
            <a:ext cx="407400" cy="772200"/>
          </a:xfrm>
          <a:prstGeom prst="straightConnector1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1" name="Google Shape;71;p15"/>
          <p:cNvSpPr txBox="1"/>
          <p:nvPr/>
        </p:nvSpPr>
        <p:spPr>
          <a:xfrm>
            <a:off x="717625" y="2766175"/>
            <a:ext cx="944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row</a:t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72" name="Google Shape;72;p15"/>
          <p:cNvCxnSpPr>
            <a:stCxn id="71" idx="0"/>
          </p:cNvCxnSpPr>
          <p:nvPr/>
        </p:nvCxnSpPr>
        <p:spPr>
          <a:xfrm flipH="1" rot="10800000">
            <a:off x="1189975" y="2411275"/>
            <a:ext cx="1114500" cy="354900"/>
          </a:xfrm>
          <a:prstGeom prst="straightConnector1">
            <a:avLst/>
          </a:prstGeom>
          <a:noFill/>
          <a:ln cap="flat" cmpd="sng" w="28575">
            <a:solidFill>
              <a:schemeClr val="accent6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3943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Row_ID</a:t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 </a:t>
            </a:r>
            <a:endParaRPr/>
          </a:p>
        </p:txBody>
      </p:sp>
      <p:graphicFrame>
        <p:nvGraphicFramePr>
          <p:cNvPr id="79" name="Google Shape;79;p16"/>
          <p:cNvGraphicFramePr/>
          <p:nvPr/>
        </p:nvGraphicFramePr>
        <p:xfrm>
          <a:off x="1835588" y="194253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{68183C51-4F36-41DA-A9CE-579C06C7B217}</a:tableStyleId>
              </a:tblPr>
              <a:tblGrid>
                <a:gridCol w="850725"/>
                <a:gridCol w="783150"/>
                <a:gridCol w="1119425"/>
                <a:gridCol w="958675"/>
                <a:gridCol w="1290375"/>
              </a:tblGrid>
              <a:tr h="427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</a:rPr>
                        <a:t>row_id</a:t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</a:rPr>
                        <a:t>emp_id</a:t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</a:rPr>
                        <a:t>emp_name</a:t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</a:rPr>
                        <a:t>emp_dob</a:t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</a:rPr>
                        <a:t>emp_salary</a:t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>
                    <a:solidFill>
                      <a:schemeClr val="accent2"/>
                    </a:solidFill>
                  </a:tcPr>
                </a:tc>
              </a:tr>
              <a:tr h="469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1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2000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Hussein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1/2/1988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$100,000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469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2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3000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Adam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3/2/1977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$200,000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469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3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4000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Ali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5/2/1982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$300,000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80" name="Google Shape;80;p16"/>
          <p:cNvSpPr txBox="1"/>
          <p:nvPr/>
        </p:nvSpPr>
        <p:spPr>
          <a:xfrm>
            <a:off x="311700" y="1024975"/>
            <a:ext cx="7071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>
                <a:solidFill>
                  <a:schemeClr val="dk1"/>
                </a:solidFill>
              </a:rPr>
              <a:t>Internal</a:t>
            </a:r>
            <a:r>
              <a:rPr lang="en">
                <a:solidFill>
                  <a:schemeClr val="dk1"/>
                </a:solidFill>
              </a:rPr>
              <a:t> and system maintained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>
                <a:solidFill>
                  <a:schemeClr val="dk1"/>
                </a:solidFill>
              </a:rPr>
              <a:t>In certain databases (mysql -innoDB) it is the same as the primary key but other databases like Postgres have a system column row_id (tuple_id)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/>
          <p:nvPr/>
        </p:nvSpPr>
        <p:spPr>
          <a:xfrm>
            <a:off x="6952375" y="154925"/>
            <a:ext cx="2112600" cy="48255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7"/>
          <p:cNvSpPr txBox="1"/>
          <p:nvPr>
            <p:ph type="title"/>
          </p:nvPr>
        </p:nvSpPr>
        <p:spPr>
          <a:xfrm>
            <a:off x="311700" y="276000"/>
            <a:ext cx="6226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Page</a:t>
            </a:r>
            <a:endParaRPr/>
          </a:p>
        </p:txBody>
      </p:sp>
      <p:graphicFrame>
        <p:nvGraphicFramePr>
          <p:cNvPr id="87" name="Google Shape;87;p17"/>
          <p:cNvGraphicFramePr/>
          <p:nvPr/>
        </p:nvGraphicFramePr>
        <p:xfrm>
          <a:off x="787638" y="252853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{68183C51-4F36-41DA-A9CE-579C06C7B217}</a:tableStyleId>
              </a:tblPr>
              <a:tblGrid>
                <a:gridCol w="776475"/>
                <a:gridCol w="714800"/>
                <a:gridCol w="1021700"/>
                <a:gridCol w="905825"/>
                <a:gridCol w="1146875"/>
              </a:tblGrid>
              <a:tr h="3776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2"/>
                          </a:solidFill>
                        </a:rPr>
                        <a:t>row_id</a:t>
                      </a:r>
                      <a:endParaRPr sz="1100"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2"/>
                          </a:solidFill>
                        </a:rPr>
                        <a:t>emp_id</a:t>
                      </a:r>
                      <a:endParaRPr sz="1100"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2"/>
                          </a:solidFill>
                        </a:rPr>
                        <a:t>emp_name</a:t>
                      </a:r>
                      <a:endParaRPr sz="1100"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2"/>
                          </a:solidFill>
                        </a:rPr>
                        <a:t>emp_dob</a:t>
                      </a:r>
                      <a:endParaRPr sz="1100"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2"/>
                          </a:solidFill>
                        </a:rPr>
                        <a:t>emp_salary</a:t>
                      </a:r>
                      <a:endParaRPr sz="1100"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>
                    <a:solidFill>
                      <a:schemeClr val="accent2"/>
                    </a:solidFill>
                  </a:tcPr>
                </a:tc>
              </a:tr>
              <a:tr h="414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accent2"/>
                          </a:solidFill>
                        </a:rPr>
                        <a:t>1</a:t>
                      </a:r>
                      <a:endParaRPr sz="1100"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accent2"/>
                          </a:solidFill>
                        </a:rPr>
                        <a:t>10</a:t>
                      </a:r>
                      <a:endParaRPr sz="1100"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accent2"/>
                          </a:solidFill>
                        </a:rPr>
                        <a:t>Hussein</a:t>
                      </a:r>
                      <a:endParaRPr sz="1100"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accent2"/>
                          </a:solidFill>
                        </a:rPr>
                        <a:t>1/2/1988</a:t>
                      </a:r>
                      <a:endParaRPr sz="1100"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accent2"/>
                          </a:solidFill>
                        </a:rPr>
                        <a:t>$100,000</a:t>
                      </a:r>
                      <a:endParaRPr sz="1100"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414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accent2"/>
                          </a:solidFill>
                        </a:rPr>
                        <a:t>2</a:t>
                      </a:r>
                      <a:endParaRPr sz="1100"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accent2"/>
                          </a:solidFill>
                        </a:rPr>
                        <a:t>20</a:t>
                      </a:r>
                      <a:endParaRPr sz="1100"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accent2"/>
                          </a:solidFill>
                        </a:rPr>
                        <a:t>Adam</a:t>
                      </a:r>
                      <a:endParaRPr sz="1100"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accent2"/>
                          </a:solidFill>
                        </a:rPr>
                        <a:t>3/2/1977</a:t>
                      </a:r>
                      <a:endParaRPr sz="1100"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accent2"/>
                          </a:solidFill>
                        </a:rPr>
                        <a:t>$200,000</a:t>
                      </a:r>
                      <a:endParaRPr sz="1100"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414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accent2"/>
                          </a:solidFill>
                        </a:rPr>
                        <a:t>3</a:t>
                      </a:r>
                      <a:endParaRPr sz="1100"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accent2"/>
                          </a:solidFill>
                        </a:rPr>
                        <a:t>30</a:t>
                      </a:r>
                      <a:endParaRPr sz="1100"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accent2"/>
                          </a:solidFill>
                        </a:rPr>
                        <a:t>Ali</a:t>
                      </a:r>
                      <a:endParaRPr sz="1100"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accent2"/>
                          </a:solidFill>
                        </a:rPr>
                        <a:t>5/2/1982</a:t>
                      </a:r>
                      <a:endParaRPr sz="1100"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accent2"/>
                          </a:solidFill>
                        </a:rPr>
                        <a:t>$300,000</a:t>
                      </a:r>
                      <a:endParaRPr sz="1100"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414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accent2"/>
                          </a:solidFill>
                        </a:rPr>
                        <a:t>...</a:t>
                      </a:r>
                      <a:endParaRPr sz="1100"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accent2"/>
                          </a:solidFill>
                        </a:rPr>
                        <a:t>..</a:t>
                      </a:r>
                      <a:endParaRPr sz="1100"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accent2"/>
                          </a:solidFill>
                        </a:rPr>
                        <a:t>...</a:t>
                      </a:r>
                      <a:endParaRPr sz="1100"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accent2"/>
                          </a:solidFill>
                        </a:rPr>
                        <a:t>….</a:t>
                      </a:r>
                      <a:endParaRPr sz="1100"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accent2"/>
                          </a:solidFill>
                        </a:rPr>
                        <a:t>….</a:t>
                      </a:r>
                      <a:endParaRPr sz="1100"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414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accent2"/>
                          </a:solidFill>
                        </a:rPr>
                        <a:t>1000</a:t>
                      </a:r>
                      <a:endParaRPr sz="1100"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accent2"/>
                          </a:solidFill>
                        </a:rPr>
                        <a:t>10000</a:t>
                      </a:r>
                      <a:endParaRPr sz="1100"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accent2"/>
                          </a:solidFill>
                        </a:rPr>
                        <a:t>Eddard</a:t>
                      </a:r>
                      <a:endParaRPr sz="1100"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accent2"/>
                          </a:solidFill>
                        </a:rPr>
                        <a:t>1/27/1999</a:t>
                      </a:r>
                      <a:endParaRPr sz="1100"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accent2"/>
                          </a:solidFill>
                        </a:rPr>
                        <a:t>$250,000</a:t>
                      </a:r>
                      <a:endParaRPr sz="1100"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88" name="Google Shape;88;p17"/>
          <p:cNvSpPr txBox="1"/>
          <p:nvPr/>
        </p:nvSpPr>
        <p:spPr>
          <a:xfrm>
            <a:off x="269450" y="786375"/>
            <a:ext cx="60321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>
                <a:solidFill>
                  <a:schemeClr val="dk1"/>
                </a:solidFill>
              </a:rPr>
              <a:t>Depending on the </a:t>
            </a:r>
            <a:r>
              <a:rPr lang="en">
                <a:solidFill>
                  <a:schemeClr val="dk1"/>
                </a:solidFill>
              </a:rPr>
              <a:t>storage model (row vs column store), the rows are stored and read in logical pages. 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>
                <a:solidFill>
                  <a:schemeClr val="dk1"/>
                </a:solidFill>
              </a:rPr>
              <a:t>The database doesn’t read a single row, it reads a page or more in a single IO and we get a lot of rows in that IO.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>
                <a:solidFill>
                  <a:schemeClr val="dk1"/>
                </a:solidFill>
              </a:rPr>
              <a:t>Each page has a size (e.g. 8KB in postgres, 16KB in MySQL)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>
                <a:solidFill>
                  <a:schemeClr val="dk1"/>
                </a:solidFill>
              </a:rPr>
              <a:t>Assume each page holds 3 rows in this example, with 1001 rows you will have 1001/3 = 333~ pages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89" name="Google Shape;89;p17"/>
          <p:cNvSpPr/>
          <p:nvPr/>
        </p:nvSpPr>
        <p:spPr>
          <a:xfrm>
            <a:off x="7155175" y="586875"/>
            <a:ext cx="1715400" cy="1131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1,10,Hussein,1/2/1988,$100,000|2, 20,Adam,3/2/1977|3</a:t>
            </a:r>
            <a:r>
              <a:rPr lang="en"/>
              <a:t>,30,Ali,5/2/1982,$300,000</a:t>
            </a:r>
            <a:endParaRPr/>
          </a:p>
        </p:txBody>
      </p:sp>
      <p:sp>
        <p:nvSpPr>
          <p:cNvPr id="90" name="Google Shape;90;p17"/>
          <p:cNvSpPr/>
          <p:nvPr/>
        </p:nvSpPr>
        <p:spPr>
          <a:xfrm>
            <a:off x="7155175" y="2081875"/>
            <a:ext cx="1715400" cy="3633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 Rows 4,5,6 ) …...</a:t>
            </a:r>
            <a:endParaRPr/>
          </a:p>
        </p:txBody>
      </p:sp>
      <p:sp>
        <p:nvSpPr>
          <p:cNvPr id="91" name="Google Shape;91;p17"/>
          <p:cNvSpPr/>
          <p:nvPr/>
        </p:nvSpPr>
        <p:spPr>
          <a:xfrm>
            <a:off x="7155175" y="3724475"/>
            <a:ext cx="1715400" cy="1131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More rows….1000,10000,Eddard,1/27/1999,$250,000</a:t>
            </a:r>
            <a:endParaRPr/>
          </a:p>
        </p:txBody>
      </p:sp>
      <p:sp>
        <p:nvSpPr>
          <p:cNvPr id="92" name="Google Shape;92;p17"/>
          <p:cNvSpPr txBox="1"/>
          <p:nvPr/>
        </p:nvSpPr>
        <p:spPr>
          <a:xfrm>
            <a:off x="7602925" y="112675"/>
            <a:ext cx="819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Page 0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93" name="Google Shape;93;p17"/>
          <p:cNvSpPr txBox="1"/>
          <p:nvPr/>
        </p:nvSpPr>
        <p:spPr>
          <a:xfrm>
            <a:off x="7602925" y="1718475"/>
            <a:ext cx="819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Page 1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94" name="Google Shape;94;p17"/>
          <p:cNvSpPr txBox="1"/>
          <p:nvPr/>
        </p:nvSpPr>
        <p:spPr>
          <a:xfrm>
            <a:off x="7450525" y="3400475"/>
            <a:ext cx="104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Page 333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95" name="Google Shape;95;p17"/>
          <p:cNvSpPr/>
          <p:nvPr/>
        </p:nvSpPr>
        <p:spPr>
          <a:xfrm>
            <a:off x="7155175" y="2721525"/>
            <a:ext cx="1715400" cy="3633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 Rows 7,8,9 ) …...</a:t>
            </a:r>
            <a:endParaRPr/>
          </a:p>
        </p:txBody>
      </p:sp>
      <p:sp>
        <p:nvSpPr>
          <p:cNvPr id="96" name="Google Shape;96;p17"/>
          <p:cNvSpPr txBox="1"/>
          <p:nvPr/>
        </p:nvSpPr>
        <p:spPr>
          <a:xfrm>
            <a:off x="7602925" y="2358125"/>
            <a:ext cx="819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Page 2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97" name="Google Shape;97;p17"/>
          <p:cNvSpPr txBox="1"/>
          <p:nvPr/>
        </p:nvSpPr>
        <p:spPr>
          <a:xfrm>
            <a:off x="7674925" y="3012163"/>
            <a:ext cx="819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…….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IO</a:t>
            </a:r>
            <a:endParaRPr/>
          </a:p>
        </p:txBody>
      </p:sp>
      <p:sp>
        <p:nvSpPr>
          <p:cNvPr id="103" name="Google Shape;103;p18"/>
          <p:cNvSpPr txBox="1"/>
          <p:nvPr/>
        </p:nvSpPr>
        <p:spPr>
          <a:xfrm>
            <a:off x="387775" y="1126350"/>
            <a:ext cx="6598500" cy="318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IO operation (input/output) is a read request to the disk</a:t>
            </a:r>
            <a:endParaRPr sz="1500">
              <a:solidFill>
                <a:schemeClr val="dk1"/>
              </a:solidFill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We try to minimize this as much as possible</a:t>
            </a:r>
            <a:endParaRPr sz="1500">
              <a:solidFill>
                <a:schemeClr val="dk1"/>
              </a:solidFill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An IO can fetch 1 page or more depending on the disk partitions and other factors </a:t>
            </a:r>
            <a:endParaRPr sz="1500">
              <a:solidFill>
                <a:schemeClr val="dk1"/>
              </a:solidFill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An IO cannot read a single row, its a page with many rows in them, you get them for free. </a:t>
            </a:r>
            <a:endParaRPr sz="1500">
              <a:solidFill>
                <a:schemeClr val="dk1"/>
              </a:solidFill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You want to minimize the number of IOs as they are expensive. </a:t>
            </a:r>
            <a:endParaRPr sz="1500">
              <a:solidFill>
                <a:schemeClr val="dk1"/>
              </a:solidFill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Some IOs in </a:t>
            </a:r>
            <a:r>
              <a:rPr lang="en" sz="1500">
                <a:solidFill>
                  <a:schemeClr val="dk1"/>
                </a:solidFill>
              </a:rPr>
              <a:t>operating systems goes to the operating system cache and not disk</a:t>
            </a:r>
            <a:endParaRPr sz="1500">
              <a:solidFill>
                <a:schemeClr val="dk1"/>
              </a:solidFill>
            </a:endParaRPr>
          </a:p>
        </p:txBody>
      </p:sp>
      <p:sp>
        <p:nvSpPr>
          <p:cNvPr id="104" name="Google Shape;104;p18"/>
          <p:cNvSpPr/>
          <p:nvPr/>
        </p:nvSpPr>
        <p:spPr>
          <a:xfrm>
            <a:off x="6952375" y="154925"/>
            <a:ext cx="2112600" cy="48255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8"/>
          <p:cNvSpPr/>
          <p:nvPr/>
        </p:nvSpPr>
        <p:spPr>
          <a:xfrm>
            <a:off x="7155175" y="586875"/>
            <a:ext cx="1715400" cy="1131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1,10,Hussein,1/2/1988,$100,000|2, 20,Adam,3/2/1977|3,30,Ali,5/2/1982,$300,000</a:t>
            </a:r>
            <a:endParaRPr/>
          </a:p>
        </p:txBody>
      </p:sp>
      <p:sp>
        <p:nvSpPr>
          <p:cNvPr id="106" name="Google Shape;106;p18"/>
          <p:cNvSpPr/>
          <p:nvPr/>
        </p:nvSpPr>
        <p:spPr>
          <a:xfrm>
            <a:off x="7155175" y="2081875"/>
            <a:ext cx="1715400" cy="3633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 Rows 4,5,6 ) …...</a:t>
            </a:r>
            <a:endParaRPr/>
          </a:p>
        </p:txBody>
      </p:sp>
      <p:sp>
        <p:nvSpPr>
          <p:cNvPr id="107" name="Google Shape;107;p18"/>
          <p:cNvSpPr/>
          <p:nvPr/>
        </p:nvSpPr>
        <p:spPr>
          <a:xfrm>
            <a:off x="7155175" y="3724475"/>
            <a:ext cx="1715400" cy="1131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More rows….1000,10000,Eddard,1/27/1999,$250,000</a:t>
            </a:r>
            <a:endParaRPr/>
          </a:p>
        </p:txBody>
      </p:sp>
      <p:sp>
        <p:nvSpPr>
          <p:cNvPr id="108" name="Google Shape;108;p18"/>
          <p:cNvSpPr txBox="1"/>
          <p:nvPr/>
        </p:nvSpPr>
        <p:spPr>
          <a:xfrm>
            <a:off x="7602925" y="112675"/>
            <a:ext cx="819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Page 0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09" name="Google Shape;109;p18"/>
          <p:cNvSpPr txBox="1"/>
          <p:nvPr/>
        </p:nvSpPr>
        <p:spPr>
          <a:xfrm>
            <a:off x="7602925" y="1718475"/>
            <a:ext cx="819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Page 1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10" name="Google Shape;110;p18"/>
          <p:cNvSpPr txBox="1"/>
          <p:nvPr/>
        </p:nvSpPr>
        <p:spPr>
          <a:xfrm>
            <a:off x="7450525" y="3400475"/>
            <a:ext cx="104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Page 333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11" name="Google Shape;111;p18"/>
          <p:cNvSpPr/>
          <p:nvPr/>
        </p:nvSpPr>
        <p:spPr>
          <a:xfrm>
            <a:off x="7155175" y="2721525"/>
            <a:ext cx="1715400" cy="3633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 Rows 7,8,9 ) …...</a:t>
            </a:r>
            <a:endParaRPr/>
          </a:p>
        </p:txBody>
      </p:sp>
      <p:sp>
        <p:nvSpPr>
          <p:cNvPr id="112" name="Google Shape;112;p18"/>
          <p:cNvSpPr txBox="1"/>
          <p:nvPr/>
        </p:nvSpPr>
        <p:spPr>
          <a:xfrm>
            <a:off x="7602925" y="2358125"/>
            <a:ext cx="819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Page 2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13" name="Google Shape;113;p18"/>
          <p:cNvSpPr txBox="1"/>
          <p:nvPr/>
        </p:nvSpPr>
        <p:spPr>
          <a:xfrm>
            <a:off x="7674925" y="3012163"/>
            <a:ext cx="819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…….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9"/>
          <p:cNvSpPr txBox="1"/>
          <p:nvPr>
            <p:ph type="title"/>
          </p:nvPr>
        </p:nvSpPr>
        <p:spPr>
          <a:xfrm>
            <a:off x="292563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Heap</a:t>
            </a:r>
            <a:endParaRPr/>
          </a:p>
        </p:txBody>
      </p:sp>
      <p:sp>
        <p:nvSpPr>
          <p:cNvPr id="119" name="Google Shape;119;p19"/>
          <p:cNvSpPr txBox="1"/>
          <p:nvPr/>
        </p:nvSpPr>
        <p:spPr>
          <a:xfrm>
            <a:off x="387775" y="1126350"/>
            <a:ext cx="6378600" cy="283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The Heap is data structure where the table is stored with all its pages one after another. </a:t>
            </a:r>
            <a:endParaRPr sz="1500">
              <a:solidFill>
                <a:schemeClr val="dk1"/>
              </a:solidFill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This is where the actual data is stored including everything</a:t>
            </a:r>
            <a:endParaRPr sz="1500">
              <a:solidFill>
                <a:schemeClr val="dk1"/>
              </a:solidFill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Traversing the heap is expensive as we need to read so may data to find what we want</a:t>
            </a:r>
            <a:endParaRPr sz="1500">
              <a:solidFill>
                <a:schemeClr val="dk1"/>
              </a:solidFill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That is why we need indexes that help tell us exactly what part of the heap we need to read. What page(s) of the heap we need to pull</a:t>
            </a:r>
            <a:endParaRPr sz="1500">
              <a:solidFill>
                <a:schemeClr val="dk1"/>
              </a:solidFill>
            </a:endParaRPr>
          </a:p>
        </p:txBody>
      </p:sp>
      <p:sp>
        <p:nvSpPr>
          <p:cNvPr id="120" name="Google Shape;120;p19"/>
          <p:cNvSpPr txBox="1"/>
          <p:nvPr/>
        </p:nvSpPr>
        <p:spPr>
          <a:xfrm>
            <a:off x="6335425" y="154925"/>
            <a:ext cx="777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Heap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21" name="Google Shape;121;p19"/>
          <p:cNvSpPr/>
          <p:nvPr/>
        </p:nvSpPr>
        <p:spPr>
          <a:xfrm>
            <a:off x="6952375" y="154925"/>
            <a:ext cx="2112600" cy="48255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19"/>
          <p:cNvSpPr/>
          <p:nvPr/>
        </p:nvSpPr>
        <p:spPr>
          <a:xfrm>
            <a:off x="7155175" y="586875"/>
            <a:ext cx="1715400" cy="1131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1,10,Hussein,1/2/1988,$100,000|2, 20,Adam,3/2/1977|3,30,Ali,5/2/1982,$300,000</a:t>
            </a:r>
            <a:endParaRPr/>
          </a:p>
        </p:txBody>
      </p:sp>
      <p:sp>
        <p:nvSpPr>
          <p:cNvPr id="123" name="Google Shape;123;p19"/>
          <p:cNvSpPr/>
          <p:nvPr/>
        </p:nvSpPr>
        <p:spPr>
          <a:xfrm>
            <a:off x="7155175" y="2081875"/>
            <a:ext cx="1715400" cy="3633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 Rows 4,5,6 ) …...</a:t>
            </a:r>
            <a:endParaRPr/>
          </a:p>
        </p:txBody>
      </p:sp>
      <p:sp>
        <p:nvSpPr>
          <p:cNvPr id="124" name="Google Shape;124;p19"/>
          <p:cNvSpPr/>
          <p:nvPr/>
        </p:nvSpPr>
        <p:spPr>
          <a:xfrm>
            <a:off x="7155175" y="3724475"/>
            <a:ext cx="1715400" cy="1131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More rows….1000,10000,Eddard,1/27/1999,$250,000</a:t>
            </a:r>
            <a:endParaRPr/>
          </a:p>
        </p:txBody>
      </p:sp>
      <p:sp>
        <p:nvSpPr>
          <p:cNvPr id="125" name="Google Shape;125;p19"/>
          <p:cNvSpPr txBox="1"/>
          <p:nvPr/>
        </p:nvSpPr>
        <p:spPr>
          <a:xfrm>
            <a:off x="7602925" y="112675"/>
            <a:ext cx="819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Page 0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26" name="Google Shape;126;p19"/>
          <p:cNvSpPr txBox="1"/>
          <p:nvPr/>
        </p:nvSpPr>
        <p:spPr>
          <a:xfrm>
            <a:off x="7602925" y="1718475"/>
            <a:ext cx="819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Page 1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27" name="Google Shape;127;p19"/>
          <p:cNvSpPr txBox="1"/>
          <p:nvPr/>
        </p:nvSpPr>
        <p:spPr>
          <a:xfrm>
            <a:off x="7450525" y="3400475"/>
            <a:ext cx="104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Page 333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28" name="Google Shape;128;p19"/>
          <p:cNvSpPr/>
          <p:nvPr/>
        </p:nvSpPr>
        <p:spPr>
          <a:xfrm>
            <a:off x="7155175" y="2721525"/>
            <a:ext cx="1715400" cy="3633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 Rows 7,8,9 ) …...</a:t>
            </a:r>
            <a:endParaRPr/>
          </a:p>
        </p:txBody>
      </p:sp>
      <p:sp>
        <p:nvSpPr>
          <p:cNvPr id="129" name="Google Shape;129;p19"/>
          <p:cNvSpPr txBox="1"/>
          <p:nvPr/>
        </p:nvSpPr>
        <p:spPr>
          <a:xfrm>
            <a:off x="7602925" y="2358125"/>
            <a:ext cx="819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Page 2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30" name="Google Shape;130;p19"/>
          <p:cNvSpPr txBox="1"/>
          <p:nvPr/>
        </p:nvSpPr>
        <p:spPr>
          <a:xfrm>
            <a:off x="7674925" y="3012163"/>
            <a:ext cx="819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…….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Index</a:t>
            </a:r>
            <a:endParaRPr/>
          </a:p>
        </p:txBody>
      </p:sp>
      <p:sp>
        <p:nvSpPr>
          <p:cNvPr id="136" name="Google Shape;136;p20"/>
          <p:cNvSpPr txBox="1"/>
          <p:nvPr/>
        </p:nvSpPr>
        <p:spPr>
          <a:xfrm>
            <a:off x="252575" y="1017725"/>
            <a:ext cx="7874400" cy="387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An index is another data structure </a:t>
            </a:r>
            <a:r>
              <a:rPr lang="en" sz="1500">
                <a:solidFill>
                  <a:schemeClr val="dk1"/>
                </a:solidFill>
              </a:rPr>
              <a:t>separate</a:t>
            </a:r>
            <a:r>
              <a:rPr lang="en" sz="1500">
                <a:solidFill>
                  <a:schemeClr val="dk1"/>
                </a:solidFill>
              </a:rPr>
              <a:t> from the heap that has “pointers” to the heap</a:t>
            </a:r>
            <a:endParaRPr sz="1500">
              <a:solidFill>
                <a:schemeClr val="dk1"/>
              </a:solidFill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It has part of the data and used to quickly search for something</a:t>
            </a:r>
            <a:endParaRPr sz="1500">
              <a:solidFill>
                <a:schemeClr val="dk1"/>
              </a:solidFill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You can index on one column or more. </a:t>
            </a:r>
            <a:endParaRPr sz="1500">
              <a:solidFill>
                <a:schemeClr val="dk1"/>
              </a:solidFill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Once you find a value of the index, you go to the heap to fetch more information where everything is there</a:t>
            </a:r>
            <a:endParaRPr sz="1500">
              <a:solidFill>
                <a:schemeClr val="dk1"/>
              </a:solidFill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Index tells you EXACTLY which page to fetch in the heap instead of taking the hit to scan every page in the heap</a:t>
            </a:r>
            <a:endParaRPr sz="1500">
              <a:solidFill>
                <a:schemeClr val="dk1"/>
              </a:solidFill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The index is also stored as pages and cost IO to pull the entries of the index. </a:t>
            </a:r>
            <a:endParaRPr sz="1500">
              <a:solidFill>
                <a:schemeClr val="dk1"/>
              </a:solidFill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The smaller the index, the more it can fit in memory the faster the search</a:t>
            </a:r>
            <a:endParaRPr sz="1500">
              <a:solidFill>
                <a:schemeClr val="dk1"/>
              </a:solidFill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Popular data structure for index is b-trees, learn more on that in the b-tree section</a:t>
            </a:r>
            <a:endParaRPr sz="15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1"/>
          <p:cNvSpPr/>
          <p:nvPr/>
        </p:nvSpPr>
        <p:spPr>
          <a:xfrm>
            <a:off x="1146525" y="178725"/>
            <a:ext cx="3549300" cy="4801800"/>
          </a:xfrm>
          <a:prstGeom prst="rect">
            <a:avLst/>
          </a:prstGeom>
          <a:noFill/>
          <a:ln cap="flat" cmpd="sng" w="28575">
            <a:solidFill>
              <a:srgbClr val="00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21"/>
          <p:cNvSpPr txBox="1"/>
          <p:nvPr/>
        </p:nvSpPr>
        <p:spPr>
          <a:xfrm>
            <a:off x="233550" y="223425"/>
            <a:ext cx="12003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5"/>
                </a:solidFill>
              </a:rPr>
              <a:t>Index on EMP_ID</a:t>
            </a:r>
            <a:endParaRPr>
              <a:solidFill>
                <a:schemeClr val="accent5"/>
              </a:solidFill>
            </a:endParaRPr>
          </a:p>
        </p:txBody>
      </p:sp>
      <p:sp>
        <p:nvSpPr>
          <p:cNvPr id="143" name="Google Shape;143;p21"/>
          <p:cNvSpPr/>
          <p:nvPr/>
        </p:nvSpPr>
        <p:spPr>
          <a:xfrm>
            <a:off x="1307100" y="511425"/>
            <a:ext cx="3160800" cy="1131600"/>
          </a:xfrm>
          <a:prstGeom prst="rect">
            <a:avLst/>
          </a:prstGeom>
          <a:solidFill>
            <a:srgbClr val="D0E0E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10 (1,0) | 20 (2,0) | 30 (3,0)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40 (4,1) | 50 (5,1) | 60 (6,1)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70 (7,2) | 80 (8,2) | 90 (9,2)</a:t>
            </a:r>
            <a:endParaRPr/>
          </a:p>
        </p:txBody>
      </p:sp>
      <p:sp>
        <p:nvSpPr>
          <p:cNvPr id="144" name="Google Shape;144;p21"/>
          <p:cNvSpPr txBox="1"/>
          <p:nvPr/>
        </p:nvSpPr>
        <p:spPr>
          <a:xfrm>
            <a:off x="2511213" y="178722"/>
            <a:ext cx="819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Page 0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45" name="Google Shape;145;p21"/>
          <p:cNvSpPr txBox="1"/>
          <p:nvPr/>
        </p:nvSpPr>
        <p:spPr>
          <a:xfrm>
            <a:off x="6335425" y="154925"/>
            <a:ext cx="777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Heap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46" name="Google Shape;146;p21"/>
          <p:cNvSpPr/>
          <p:nvPr/>
        </p:nvSpPr>
        <p:spPr>
          <a:xfrm>
            <a:off x="6952375" y="154925"/>
            <a:ext cx="2112600" cy="48255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21"/>
          <p:cNvSpPr/>
          <p:nvPr/>
        </p:nvSpPr>
        <p:spPr>
          <a:xfrm>
            <a:off x="7155175" y="586875"/>
            <a:ext cx="1715400" cy="1131600"/>
          </a:xfrm>
          <a:prstGeom prst="rect">
            <a:avLst/>
          </a:prstGeom>
          <a:solidFill>
            <a:srgbClr val="F4CC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1,10,Hussein,1/2/1988,$100,000|2, 20,Adam,3/2/1977|3,30,Ali,5/2/1982,$300,000</a:t>
            </a:r>
            <a:endParaRPr/>
          </a:p>
        </p:txBody>
      </p:sp>
      <p:sp>
        <p:nvSpPr>
          <p:cNvPr id="148" name="Google Shape;148;p21"/>
          <p:cNvSpPr/>
          <p:nvPr/>
        </p:nvSpPr>
        <p:spPr>
          <a:xfrm>
            <a:off x="7155175" y="2081875"/>
            <a:ext cx="1715400" cy="363300"/>
          </a:xfrm>
          <a:prstGeom prst="rect">
            <a:avLst/>
          </a:prstGeom>
          <a:solidFill>
            <a:srgbClr val="F4CC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 Rows 4,5,6 ) …...</a:t>
            </a:r>
            <a:endParaRPr/>
          </a:p>
        </p:txBody>
      </p:sp>
      <p:sp>
        <p:nvSpPr>
          <p:cNvPr id="149" name="Google Shape;149;p21"/>
          <p:cNvSpPr/>
          <p:nvPr/>
        </p:nvSpPr>
        <p:spPr>
          <a:xfrm>
            <a:off x="7155175" y="3724475"/>
            <a:ext cx="1715400" cy="1131600"/>
          </a:xfrm>
          <a:prstGeom prst="rect">
            <a:avLst/>
          </a:prstGeom>
          <a:solidFill>
            <a:srgbClr val="F4CC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More rows….1000,10000,Eddard,1/27/1999,$250,000</a:t>
            </a:r>
            <a:endParaRPr/>
          </a:p>
        </p:txBody>
      </p:sp>
      <p:sp>
        <p:nvSpPr>
          <p:cNvPr id="150" name="Google Shape;150;p21"/>
          <p:cNvSpPr txBox="1"/>
          <p:nvPr/>
        </p:nvSpPr>
        <p:spPr>
          <a:xfrm>
            <a:off x="7602925" y="112675"/>
            <a:ext cx="819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Page 0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51" name="Google Shape;151;p21"/>
          <p:cNvSpPr txBox="1"/>
          <p:nvPr/>
        </p:nvSpPr>
        <p:spPr>
          <a:xfrm>
            <a:off x="7602925" y="1718475"/>
            <a:ext cx="819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Page 1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52" name="Google Shape;152;p21"/>
          <p:cNvSpPr txBox="1"/>
          <p:nvPr/>
        </p:nvSpPr>
        <p:spPr>
          <a:xfrm>
            <a:off x="7450525" y="3400475"/>
            <a:ext cx="104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Page 333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53" name="Google Shape;153;p21"/>
          <p:cNvSpPr/>
          <p:nvPr/>
        </p:nvSpPr>
        <p:spPr>
          <a:xfrm>
            <a:off x="7155175" y="2721525"/>
            <a:ext cx="1715400" cy="363300"/>
          </a:xfrm>
          <a:prstGeom prst="rect">
            <a:avLst/>
          </a:prstGeom>
          <a:solidFill>
            <a:srgbClr val="F4CC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 Rows 7,8,9 ) …...</a:t>
            </a:r>
            <a:endParaRPr/>
          </a:p>
        </p:txBody>
      </p:sp>
      <p:sp>
        <p:nvSpPr>
          <p:cNvPr id="154" name="Google Shape;154;p21"/>
          <p:cNvSpPr txBox="1"/>
          <p:nvPr/>
        </p:nvSpPr>
        <p:spPr>
          <a:xfrm>
            <a:off x="7602925" y="2358125"/>
            <a:ext cx="819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Page 2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55" name="Google Shape;155;p21"/>
          <p:cNvSpPr txBox="1"/>
          <p:nvPr/>
        </p:nvSpPr>
        <p:spPr>
          <a:xfrm>
            <a:off x="7674925" y="3012163"/>
            <a:ext cx="819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…….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56" name="Google Shape;156;p21"/>
          <p:cNvSpPr txBox="1"/>
          <p:nvPr/>
        </p:nvSpPr>
        <p:spPr>
          <a:xfrm>
            <a:off x="2511213" y="1643022"/>
            <a:ext cx="819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Page 1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57" name="Google Shape;157;p21"/>
          <p:cNvSpPr txBox="1"/>
          <p:nvPr/>
        </p:nvSpPr>
        <p:spPr>
          <a:xfrm>
            <a:off x="2511213" y="3048172"/>
            <a:ext cx="819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…..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58" name="Google Shape;158;p21"/>
          <p:cNvSpPr/>
          <p:nvPr/>
        </p:nvSpPr>
        <p:spPr>
          <a:xfrm>
            <a:off x="1307100" y="1966275"/>
            <a:ext cx="3160800" cy="1131600"/>
          </a:xfrm>
          <a:prstGeom prst="rect">
            <a:avLst/>
          </a:prstGeom>
          <a:solidFill>
            <a:srgbClr val="D0E0E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100 (10,3) | 110 (11,3) | 120 (12,3)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130 (13,4) | 140 (14,4) | 150 (15,4)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160 (16,5) | 170 (17,5) | 180 (18,5)</a:t>
            </a:r>
            <a:endParaRPr/>
          </a:p>
        </p:txBody>
      </p:sp>
      <p:sp>
        <p:nvSpPr>
          <p:cNvPr id="159" name="Google Shape;159;p21"/>
          <p:cNvSpPr txBox="1"/>
          <p:nvPr/>
        </p:nvSpPr>
        <p:spPr>
          <a:xfrm>
            <a:off x="2367538" y="3400472"/>
            <a:ext cx="819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Page N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60" name="Google Shape;160;p21"/>
          <p:cNvSpPr/>
          <p:nvPr/>
        </p:nvSpPr>
        <p:spPr>
          <a:xfrm>
            <a:off x="1307100" y="3724475"/>
            <a:ext cx="3160800" cy="1131600"/>
          </a:xfrm>
          <a:prstGeom prst="rect">
            <a:avLst/>
          </a:prstGeom>
          <a:solidFill>
            <a:srgbClr val="D0E0E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9920</a:t>
            </a:r>
            <a:r>
              <a:rPr lang="en" sz="1000"/>
              <a:t> (992,331) | </a:t>
            </a:r>
            <a:r>
              <a:rPr lang="en" sz="1000"/>
              <a:t>9930</a:t>
            </a:r>
            <a:r>
              <a:rPr lang="en" sz="1000"/>
              <a:t> (993,331) | </a:t>
            </a:r>
            <a:r>
              <a:rPr lang="en" sz="1000"/>
              <a:t>9940</a:t>
            </a:r>
            <a:r>
              <a:rPr lang="en" sz="1000"/>
              <a:t> (994,331) </a:t>
            </a:r>
            <a:endParaRPr sz="1000"/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9950</a:t>
            </a:r>
            <a:r>
              <a:rPr lang="en" sz="1000"/>
              <a:t> (995,332) | </a:t>
            </a:r>
            <a:r>
              <a:rPr lang="en" sz="1000"/>
              <a:t>9960</a:t>
            </a:r>
            <a:r>
              <a:rPr lang="en" sz="1000"/>
              <a:t> (996,332) | </a:t>
            </a:r>
            <a:r>
              <a:rPr lang="en" sz="1000"/>
              <a:t>9970</a:t>
            </a:r>
            <a:r>
              <a:rPr lang="en" sz="1000"/>
              <a:t> (997,332) </a:t>
            </a:r>
            <a:endParaRPr sz="1000"/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9980 (998,333) | 9990 (999,333) | 10000 (1000,333)</a:t>
            </a:r>
            <a:endParaRPr sz="1000"/>
          </a:p>
        </p:txBody>
      </p:sp>
      <p:cxnSp>
        <p:nvCxnSpPr>
          <p:cNvPr id="161" name="Google Shape;161;p21"/>
          <p:cNvCxnSpPr>
            <a:endCxn id="143" idx="1"/>
          </p:cNvCxnSpPr>
          <p:nvPr/>
        </p:nvCxnSpPr>
        <p:spPr>
          <a:xfrm flipH="1" rot="10800000">
            <a:off x="385800" y="1077225"/>
            <a:ext cx="921300" cy="911700"/>
          </a:xfrm>
          <a:prstGeom prst="straightConnector1">
            <a:avLst/>
          </a:prstGeom>
          <a:noFill/>
          <a:ln cap="flat" cmpd="sng" w="38100">
            <a:solidFill>
              <a:srgbClr val="00FFFF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62" name="Google Shape;162;p21"/>
          <p:cNvSpPr txBox="1"/>
          <p:nvPr/>
        </p:nvSpPr>
        <p:spPr>
          <a:xfrm>
            <a:off x="98575" y="1988925"/>
            <a:ext cx="963300" cy="1262100"/>
          </a:xfrm>
          <a:prstGeom prst="rect">
            <a:avLst/>
          </a:prstGeom>
          <a:noFill/>
          <a:ln cap="flat" cmpd="sng" w="9525">
            <a:solidFill>
              <a:srgbClr val="00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5"/>
                </a:solidFill>
              </a:rPr>
              <a:t>IO1 on the index to find the page/row</a:t>
            </a:r>
            <a:endParaRPr>
              <a:solidFill>
                <a:schemeClr val="accent5"/>
              </a:solidFill>
            </a:endParaRPr>
          </a:p>
        </p:txBody>
      </p:sp>
      <p:cxnSp>
        <p:nvCxnSpPr>
          <p:cNvPr id="163" name="Google Shape;163;p21"/>
          <p:cNvCxnSpPr>
            <a:endCxn id="153" idx="1"/>
          </p:cNvCxnSpPr>
          <p:nvPr/>
        </p:nvCxnSpPr>
        <p:spPr>
          <a:xfrm>
            <a:off x="5785975" y="1743375"/>
            <a:ext cx="1369200" cy="11598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64" name="Google Shape;164;p21"/>
          <p:cNvSpPr txBox="1"/>
          <p:nvPr/>
        </p:nvSpPr>
        <p:spPr>
          <a:xfrm>
            <a:off x="5186038" y="1201525"/>
            <a:ext cx="963300" cy="21240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4CCCC"/>
                </a:solidFill>
              </a:rPr>
              <a:t>IO2 on the heap to pull exactly the page(s) we found in the index</a:t>
            </a:r>
            <a:endParaRPr>
              <a:solidFill>
                <a:srgbClr val="F4CCCC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