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57F7DFA-BDB5-4680-8816-7AE1C3F1F8D3}">
  <a:tblStyle styleId="{157F7DFA-BDB5-4680-8816-7AE1C3F1F8D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5f0da453a9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5f0da453a9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5f0da453a9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5f0da453a9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5f5afe8e73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5f5afe8e73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5f5afe8e73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5f5afe8e73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5f5afe8e73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5f5afe8e73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5f5afe8e73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5f5afe8e73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5f5d465c67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5f5d465c67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5f5d465c67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5f5d465c6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5f5afe8e73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5" name="Google Shape;225;g5f5afe8e73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5f5d465c67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5f5d465c67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555cfdbd3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555cfdbd3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5f5afe8e73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5f5afe8e73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5f5d465c6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5f5d465c6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e3fd19f6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e3fd19f6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f0da453a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f0da453a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5e3fd19f6d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5e3fd19f6d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e3fd19f6d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5e3fd19f6d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5e3fd19f6d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5e3fd19f6d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f0da453a9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5f0da453a9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5f0da453a9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5f0da453a9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0">
        <p:fade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png"/><Relationship Id="rId4" Type="http://schemas.openxmlformats.org/officeDocument/2006/relationships/hyperlink" Target="https://en.wikipedia.org/wiki/Isolation_(database_systems)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978250" y="2348450"/>
            <a:ext cx="7333200" cy="123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ACID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3486925"/>
            <a:ext cx="8520600" cy="150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r>
              <a:rPr lang="en"/>
              <a:t>, Consistency, Isolation and Durability in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Relational Database Systems 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1450" y="67225"/>
            <a:ext cx="2052900" cy="2592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762274" y="750825"/>
            <a:ext cx="1169875" cy="1720099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>
            <p:ph type="ctrTitle"/>
          </p:nvPr>
        </p:nvSpPr>
        <p:spPr>
          <a:xfrm>
            <a:off x="5650750" y="67225"/>
            <a:ext cx="3601500" cy="63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/>
              <a:t>husseinnasser.com</a:t>
            </a:r>
            <a:endParaRPr sz="2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22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3" name="Google Shape;133;p22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TX1</a:t>
            </a:r>
            <a:endParaRPr/>
          </a:p>
        </p:txBody>
      </p:sp>
      <p:sp>
        <p:nvSpPr>
          <p:cNvPr id="134" name="Google Shape;134;p22"/>
          <p:cNvSpPr txBox="1"/>
          <p:nvPr/>
        </p:nvSpPr>
        <p:spPr>
          <a:xfrm>
            <a:off x="380500" y="44528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TX1</a:t>
            </a:r>
            <a:endParaRPr/>
          </a:p>
        </p:txBody>
      </p:sp>
      <p:cxnSp>
        <p:nvCxnSpPr>
          <p:cNvPr id="135" name="Google Shape;135;p22"/>
          <p:cNvCxnSpPr/>
          <p:nvPr/>
        </p:nvCxnSpPr>
        <p:spPr>
          <a:xfrm>
            <a:off x="5571875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6" name="Google Shape;136;p22"/>
          <p:cNvSpPr txBox="1"/>
          <p:nvPr/>
        </p:nvSpPr>
        <p:spPr>
          <a:xfrm>
            <a:off x="510285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TX2</a:t>
            </a:r>
            <a:endParaRPr/>
          </a:p>
        </p:txBody>
      </p:sp>
      <p:graphicFrame>
        <p:nvGraphicFramePr>
          <p:cNvPr id="137" name="Google Shape;137;p22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PRICE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1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38" name="Google Shape;138;p22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SALES</a:t>
            </a:r>
            <a:endParaRPr b="1"/>
          </a:p>
        </p:txBody>
      </p:sp>
      <p:sp>
        <p:nvSpPr>
          <p:cNvPr id="139" name="Google Shape;139;p22"/>
          <p:cNvSpPr txBox="1"/>
          <p:nvPr/>
        </p:nvSpPr>
        <p:spPr>
          <a:xfrm>
            <a:off x="1029600" y="204432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PID, QNT*PRICE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SALES</a:t>
            </a:r>
            <a:endParaRPr/>
          </a:p>
        </p:txBody>
      </p:sp>
      <p:sp>
        <p:nvSpPr>
          <p:cNvPr id="140" name="Google Shape;140;p22"/>
          <p:cNvSpPr txBox="1"/>
          <p:nvPr/>
        </p:nvSpPr>
        <p:spPr>
          <a:xfrm>
            <a:off x="5821250" y="266737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UPDATE </a:t>
            </a:r>
            <a:r>
              <a:rPr lang="en">
                <a:solidFill>
                  <a:schemeClr val="dk1"/>
                </a:solidFill>
              </a:rPr>
              <a:t>SALES</a:t>
            </a:r>
            <a:r>
              <a:rPr b="1" lang="en">
                <a:solidFill>
                  <a:srgbClr val="0000FF"/>
                </a:solidFill>
              </a:rPr>
              <a:t> SET </a:t>
            </a:r>
            <a:r>
              <a:rPr lang="en"/>
              <a:t>QNT = QNT+5</a:t>
            </a:r>
            <a:r>
              <a:rPr b="1" lang="en">
                <a:solidFill>
                  <a:srgbClr val="0000FF"/>
                </a:solidFill>
              </a:rPr>
              <a:t> </a:t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WHERE </a:t>
            </a:r>
            <a:r>
              <a:rPr lang="en"/>
              <a:t>PID =1 </a:t>
            </a:r>
            <a:endParaRPr/>
          </a:p>
        </p:txBody>
      </p:sp>
      <p:sp>
        <p:nvSpPr>
          <p:cNvPr id="141" name="Google Shape;141;p22"/>
          <p:cNvSpPr txBox="1"/>
          <p:nvPr/>
        </p:nvSpPr>
        <p:spPr>
          <a:xfrm>
            <a:off x="1018550" y="3395750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</a:t>
            </a:r>
            <a:r>
              <a:rPr b="1" lang="en">
                <a:solidFill>
                  <a:srgbClr val="0000FF"/>
                </a:solidFill>
              </a:rPr>
              <a:t>SUM</a:t>
            </a:r>
            <a:r>
              <a:rPr lang="en"/>
              <a:t>(QNT*PRICE)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SALES</a:t>
            </a:r>
            <a:endParaRPr/>
          </a:p>
        </p:txBody>
      </p:sp>
      <p:sp>
        <p:nvSpPr>
          <p:cNvPr id="142" name="Google Shape;142;p22"/>
          <p:cNvSpPr txBox="1"/>
          <p:nvPr/>
        </p:nvSpPr>
        <p:spPr>
          <a:xfrm>
            <a:off x="2274800" y="2571750"/>
            <a:ext cx="1254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1,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2, 80</a:t>
            </a:r>
            <a:endParaRPr/>
          </a:p>
        </p:txBody>
      </p:sp>
      <p:sp>
        <p:nvSpPr>
          <p:cNvPr id="143" name="Google Shape;143;p22"/>
          <p:cNvSpPr txBox="1"/>
          <p:nvPr/>
        </p:nvSpPr>
        <p:spPr>
          <a:xfrm>
            <a:off x="7177250" y="879455"/>
            <a:ext cx="795600" cy="324600"/>
          </a:xfrm>
          <a:prstGeom prst="rect">
            <a:avLst/>
          </a:prstGeom>
          <a:solidFill>
            <a:srgbClr val="741B4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15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144" name="Google Shape;144;p22"/>
          <p:cNvSpPr txBox="1"/>
          <p:nvPr/>
        </p:nvSpPr>
        <p:spPr>
          <a:xfrm>
            <a:off x="2504450" y="3889575"/>
            <a:ext cx="7956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$155</a:t>
            </a:r>
            <a:endParaRPr/>
          </a:p>
        </p:txBody>
      </p:sp>
      <p:sp>
        <p:nvSpPr>
          <p:cNvPr id="145" name="Google Shape;145;p22"/>
          <p:cNvSpPr txBox="1"/>
          <p:nvPr>
            <p:ph type="title"/>
          </p:nvPr>
        </p:nvSpPr>
        <p:spPr>
          <a:xfrm>
            <a:off x="311700" y="445025"/>
            <a:ext cx="2192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Dirty Reads</a:t>
            </a:r>
            <a:endParaRPr/>
          </a:p>
        </p:txBody>
      </p:sp>
      <p:sp>
        <p:nvSpPr>
          <p:cNvPr id="146" name="Google Shape;146;p22"/>
          <p:cNvSpPr txBox="1"/>
          <p:nvPr/>
        </p:nvSpPr>
        <p:spPr>
          <a:xfrm>
            <a:off x="5000250" y="4452800"/>
            <a:ext cx="16143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ROLLBACK</a:t>
            </a:r>
            <a:r>
              <a:rPr lang="en"/>
              <a:t> TX2</a:t>
            </a:r>
            <a:endParaRPr/>
          </a:p>
        </p:txBody>
      </p:sp>
      <p:sp>
        <p:nvSpPr>
          <p:cNvPr id="147" name="Google Shape;147;p22"/>
          <p:cNvSpPr txBox="1"/>
          <p:nvPr/>
        </p:nvSpPr>
        <p:spPr>
          <a:xfrm>
            <a:off x="7177250" y="879442"/>
            <a:ext cx="795600" cy="32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2" name="Google Shape;152;p23"/>
          <p:cNvCxnSpPr/>
          <p:nvPr/>
        </p:nvCxnSpPr>
        <p:spPr>
          <a:xfrm flipH="1">
            <a:off x="874150" y="1968125"/>
            <a:ext cx="18600" cy="2547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3" name="Google Shape;153;p23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TX1</a:t>
            </a:r>
            <a:endParaRPr/>
          </a:p>
        </p:txBody>
      </p:sp>
      <p:sp>
        <p:nvSpPr>
          <p:cNvPr id="154" name="Google Shape;154;p23"/>
          <p:cNvSpPr txBox="1"/>
          <p:nvPr/>
        </p:nvSpPr>
        <p:spPr>
          <a:xfrm>
            <a:off x="369300" y="46769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TX1</a:t>
            </a:r>
            <a:endParaRPr/>
          </a:p>
        </p:txBody>
      </p:sp>
      <p:cxnSp>
        <p:nvCxnSpPr>
          <p:cNvPr id="155" name="Google Shape;155;p23"/>
          <p:cNvCxnSpPr/>
          <p:nvPr/>
        </p:nvCxnSpPr>
        <p:spPr>
          <a:xfrm flipH="1">
            <a:off x="5558075" y="1968125"/>
            <a:ext cx="13800" cy="16290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6" name="Google Shape;156;p23"/>
          <p:cNvSpPr txBox="1"/>
          <p:nvPr/>
        </p:nvSpPr>
        <p:spPr>
          <a:xfrm>
            <a:off x="510285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TX2</a:t>
            </a:r>
            <a:endParaRPr/>
          </a:p>
        </p:txBody>
      </p:sp>
      <p:sp>
        <p:nvSpPr>
          <p:cNvPr id="157" name="Google Shape;157;p23"/>
          <p:cNvSpPr txBox="1"/>
          <p:nvPr/>
        </p:nvSpPr>
        <p:spPr>
          <a:xfrm>
            <a:off x="5113800" y="36065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TX2</a:t>
            </a:r>
            <a:endParaRPr/>
          </a:p>
        </p:txBody>
      </p:sp>
      <p:graphicFrame>
        <p:nvGraphicFramePr>
          <p:cNvPr id="158" name="Google Shape;158;p23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PRICE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1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59" name="Google Shape;159;p23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SALES</a:t>
            </a:r>
            <a:endParaRPr b="1"/>
          </a:p>
        </p:txBody>
      </p:sp>
      <p:sp>
        <p:nvSpPr>
          <p:cNvPr id="160" name="Google Shape;160;p23"/>
          <p:cNvSpPr txBox="1"/>
          <p:nvPr/>
        </p:nvSpPr>
        <p:spPr>
          <a:xfrm>
            <a:off x="1029600" y="204432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PID, QNT*PRICE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SALES</a:t>
            </a:r>
            <a:endParaRPr/>
          </a:p>
        </p:txBody>
      </p:sp>
      <p:sp>
        <p:nvSpPr>
          <p:cNvPr id="161" name="Google Shape;161;p23"/>
          <p:cNvSpPr txBox="1"/>
          <p:nvPr/>
        </p:nvSpPr>
        <p:spPr>
          <a:xfrm>
            <a:off x="5818525" y="252692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UPDATE </a:t>
            </a:r>
            <a:r>
              <a:rPr lang="en">
                <a:solidFill>
                  <a:schemeClr val="dk1"/>
                </a:solidFill>
              </a:rPr>
              <a:t>SALES</a:t>
            </a:r>
            <a:r>
              <a:rPr b="1" lang="en">
                <a:solidFill>
                  <a:srgbClr val="0000FF"/>
                </a:solidFill>
              </a:rPr>
              <a:t> SET </a:t>
            </a:r>
            <a:r>
              <a:rPr lang="en"/>
              <a:t>QNT = QNT+5</a:t>
            </a:r>
            <a:r>
              <a:rPr b="1" lang="en">
                <a:solidFill>
                  <a:srgbClr val="0000FF"/>
                </a:solidFill>
              </a:rPr>
              <a:t> </a:t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WHERE </a:t>
            </a:r>
            <a:r>
              <a:rPr lang="en"/>
              <a:t>PID =1 </a:t>
            </a:r>
            <a:endParaRPr/>
          </a:p>
        </p:txBody>
      </p:sp>
      <p:sp>
        <p:nvSpPr>
          <p:cNvPr id="162" name="Google Shape;162;p23"/>
          <p:cNvSpPr txBox="1"/>
          <p:nvPr/>
        </p:nvSpPr>
        <p:spPr>
          <a:xfrm>
            <a:off x="1029600" y="3931100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</a:t>
            </a:r>
            <a:r>
              <a:rPr b="1" lang="en">
                <a:solidFill>
                  <a:srgbClr val="0000FF"/>
                </a:solidFill>
              </a:rPr>
              <a:t>SUM</a:t>
            </a:r>
            <a:r>
              <a:rPr lang="en"/>
              <a:t>(QNT*PRICE)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SALES</a:t>
            </a:r>
            <a:endParaRPr/>
          </a:p>
        </p:txBody>
      </p:sp>
      <p:sp>
        <p:nvSpPr>
          <p:cNvPr id="163" name="Google Shape;163;p23"/>
          <p:cNvSpPr txBox="1"/>
          <p:nvPr/>
        </p:nvSpPr>
        <p:spPr>
          <a:xfrm>
            <a:off x="2274800" y="2571750"/>
            <a:ext cx="1254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1,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2, 80</a:t>
            </a:r>
            <a:endParaRPr/>
          </a:p>
        </p:txBody>
      </p:sp>
      <p:sp>
        <p:nvSpPr>
          <p:cNvPr id="164" name="Google Shape;164;p23"/>
          <p:cNvSpPr txBox="1"/>
          <p:nvPr/>
        </p:nvSpPr>
        <p:spPr>
          <a:xfrm>
            <a:off x="7177250" y="879450"/>
            <a:ext cx="795600" cy="324600"/>
          </a:xfrm>
          <a:prstGeom prst="rect">
            <a:avLst/>
          </a:prstGeom>
          <a:solidFill>
            <a:srgbClr val="741B47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FFFFFF"/>
                </a:solidFill>
              </a:rPr>
              <a:t>15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165" name="Google Shape;165;p23"/>
          <p:cNvSpPr txBox="1"/>
          <p:nvPr/>
        </p:nvSpPr>
        <p:spPr>
          <a:xfrm>
            <a:off x="2504450" y="4407200"/>
            <a:ext cx="7956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$155</a:t>
            </a:r>
            <a:endParaRPr/>
          </a:p>
        </p:txBody>
      </p:sp>
      <p:sp>
        <p:nvSpPr>
          <p:cNvPr id="166" name="Google Shape;166;p23"/>
          <p:cNvSpPr txBox="1"/>
          <p:nvPr/>
        </p:nvSpPr>
        <p:spPr>
          <a:xfrm>
            <a:off x="7150700" y="882456"/>
            <a:ext cx="848700" cy="324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15</a:t>
            </a:r>
            <a:endParaRPr b="1"/>
          </a:p>
        </p:txBody>
      </p:sp>
      <p:sp>
        <p:nvSpPr>
          <p:cNvPr id="167" name="Google Shape;167;p23"/>
          <p:cNvSpPr txBox="1"/>
          <p:nvPr>
            <p:ph type="title"/>
          </p:nvPr>
        </p:nvSpPr>
        <p:spPr>
          <a:xfrm>
            <a:off x="311700" y="445025"/>
            <a:ext cx="348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Non-repeatable read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2" name="Google Shape;172;p24"/>
          <p:cNvCxnSpPr/>
          <p:nvPr/>
        </p:nvCxnSpPr>
        <p:spPr>
          <a:xfrm flipH="1">
            <a:off x="874150" y="1968125"/>
            <a:ext cx="18600" cy="25479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3" name="Google Shape;173;p24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TX1</a:t>
            </a:r>
            <a:endParaRPr/>
          </a:p>
        </p:txBody>
      </p:sp>
      <p:sp>
        <p:nvSpPr>
          <p:cNvPr id="174" name="Google Shape;174;p24"/>
          <p:cNvSpPr txBox="1"/>
          <p:nvPr/>
        </p:nvSpPr>
        <p:spPr>
          <a:xfrm>
            <a:off x="369300" y="46769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TX1</a:t>
            </a:r>
            <a:endParaRPr/>
          </a:p>
        </p:txBody>
      </p:sp>
      <p:cxnSp>
        <p:nvCxnSpPr>
          <p:cNvPr id="175" name="Google Shape;175;p24"/>
          <p:cNvCxnSpPr/>
          <p:nvPr/>
        </p:nvCxnSpPr>
        <p:spPr>
          <a:xfrm flipH="1">
            <a:off x="5558025" y="2386850"/>
            <a:ext cx="22500" cy="12102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76" name="Google Shape;176;p24"/>
          <p:cNvSpPr txBox="1"/>
          <p:nvPr/>
        </p:nvSpPr>
        <p:spPr>
          <a:xfrm>
            <a:off x="5216400" y="205280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TX2</a:t>
            </a:r>
            <a:endParaRPr/>
          </a:p>
        </p:txBody>
      </p:sp>
      <p:sp>
        <p:nvSpPr>
          <p:cNvPr id="177" name="Google Shape;177;p24"/>
          <p:cNvSpPr txBox="1"/>
          <p:nvPr/>
        </p:nvSpPr>
        <p:spPr>
          <a:xfrm>
            <a:off x="5113800" y="36065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TX2</a:t>
            </a:r>
            <a:endParaRPr/>
          </a:p>
        </p:txBody>
      </p:sp>
      <p:graphicFrame>
        <p:nvGraphicFramePr>
          <p:cNvPr id="178" name="Google Shape;178;p24"/>
          <p:cNvGraphicFramePr/>
          <p:nvPr/>
        </p:nvGraphicFramePr>
        <p:xfrm>
          <a:off x="5571875" y="449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549900"/>
                <a:gridCol w="920075"/>
                <a:gridCol w="920075"/>
              </a:tblGrid>
              <a:tr h="3363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QNT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PRICE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1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20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$4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79" name="Google Shape;179;p24"/>
          <p:cNvSpPr txBox="1"/>
          <p:nvPr/>
        </p:nvSpPr>
        <p:spPr>
          <a:xfrm>
            <a:off x="6890555" y="84800"/>
            <a:ext cx="9072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SALES</a:t>
            </a:r>
            <a:endParaRPr b="1"/>
          </a:p>
        </p:txBody>
      </p:sp>
      <p:sp>
        <p:nvSpPr>
          <p:cNvPr id="180" name="Google Shape;180;p24"/>
          <p:cNvSpPr txBox="1"/>
          <p:nvPr/>
        </p:nvSpPr>
        <p:spPr>
          <a:xfrm>
            <a:off x="1029600" y="2044325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PID, QNT*PRICE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SALES</a:t>
            </a:r>
            <a:endParaRPr/>
          </a:p>
        </p:txBody>
      </p:sp>
      <p:sp>
        <p:nvSpPr>
          <p:cNvPr id="181" name="Google Shape;181;p24"/>
          <p:cNvSpPr txBox="1"/>
          <p:nvPr/>
        </p:nvSpPr>
        <p:spPr>
          <a:xfrm>
            <a:off x="5818525" y="2526925"/>
            <a:ext cx="3143400" cy="6159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INSERT INTO</a:t>
            </a:r>
            <a:r>
              <a:rPr b="1" lang="en">
                <a:solidFill>
                  <a:srgbClr val="0000FF"/>
                </a:solidFill>
              </a:rPr>
              <a:t> </a:t>
            </a:r>
            <a:r>
              <a:rPr lang="en">
                <a:solidFill>
                  <a:schemeClr val="dk1"/>
                </a:solidFill>
              </a:rPr>
              <a:t>SALES</a:t>
            </a:r>
            <a:r>
              <a:rPr b="1" lang="en">
                <a:solidFill>
                  <a:srgbClr val="0000FF"/>
                </a:solidFill>
              </a:rPr>
              <a:t> </a:t>
            </a:r>
            <a:endParaRPr b="1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VALUES </a:t>
            </a:r>
            <a:r>
              <a:rPr lang="en"/>
              <a:t>(‘Product 3’, 10, 1)</a:t>
            </a:r>
            <a:endParaRPr/>
          </a:p>
        </p:txBody>
      </p:sp>
      <p:sp>
        <p:nvSpPr>
          <p:cNvPr id="182" name="Google Shape;182;p24"/>
          <p:cNvSpPr txBox="1"/>
          <p:nvPr/>
        </p:nvSpPr>
        <p:spPr>
          <a:xfrm>
            <a:off x="1029600" y="3931100"/>
            <a:ext cx="40842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</a:t>
            </a:r>
            <a:r>
              <a:rPr b="1" lang="en">
                <a:solidFill>
                  <a:srgbClr val="0000FF"/>
                </a:solidFill>
              </a:rPr>
              <a:t>SUM</a:t>
            </a:r>
            <a:r>
              <a:rPr lang="en"/>
              <a:t>(QNT*PRICE)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SALES</a:t>
            </a:r>
            <a:endParaRPr/>
          </a:p>
        </p:txBody>
      </p:sp>
      <p:sp>
        <p:nvSpPr>
          <p:cNvPr id="183" name="Google Shape;183;p24"/>
          <p:cNvSpPr txBox="1"/>
          <p:nvPr/>
        </p:nvSpPr>
        <p:spPr>
          <a:xfrm>
            <a:off x="2274800" y="2571750"/>
            <a:ext cx="12549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1, 50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Product 2, 80</a:t>
            </a:r>
            <a:endParaRPr/>
          </a:p>
        </p:txBody>
      </p:sp>
      <p:sp>
        <p:nvSpPr>
          <p:cNvPr id="184" name="Google Shape;184;p24"/>
          <p:cNvSpPr txBox="1"/>
          <p:nvPr/>
        </p:nvSpPr>
        <p:spPr>
          <a:xfrm>
            <a:off x="2504450" y="4407200"/>
            <a:ext cx="795600" cy="4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$140</a:t>
            </a:r>
            <a:endParaRPr/>
          </a:p>
        </p:txBody>
      </p:sp>
      <p:sp>
        <p:nvSpPr>
          <p:cNvPr id="185" name="Google Shape;185;p24"/>
          <p:cNvSpPr txBox="1"/>
          <p:nvPr>
            <p:ph type="title"/>
          </p:nvPr>
        </p:nvSpPr>
        <p:spPr>
          <a:xfrm>
            <a:off x="311700" y="445025"/>
            <a:ext cx="3487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Phantom</a:t>
            </a:r>
            <a:r>
              <a:rPr lang="en"/>
              <a:t> read</a:t>
            </a:r>
            <a:endParaRPr/>
          </a:p>
        </p:txBody>
      </p:sp>
      <p:graphicFrame>
        <p:nvGraphicFramePr>
          <p:cNvPr id="186" name="Google Shape;186;p24"/>
          <p:cNvGraphicFramePr/>
          <p:nvPr/>
        </p:nvGraphicFramePr>
        <p:xfrm>
          <a:off x="5583056" y="16717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549925"/>
                <a:gridCol w="920075"/>
                <a:gridCol w="9200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3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8E7CC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8E7CC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7" name="Google Shape;187;p24"/>
          <p:cNvGraphicFramePr/>
          <p:nvPr/>
        </p:nvGraphicFramePr>
        <p:xfrm>
          <a:off x="5583043" y="167409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549925"/>
                <a:gridCol w="920075"/>
                <a:gridCol w="920075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Product 3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10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</a:t>
                      </a: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 - Isolation Levels for inflight </a:t>
            </a:r>
            <a:r>
              <a:rPr lang="en"/>
              <a:t>transaction</a:t>
            </a:r>
            <a:endParaRPr/>
          </a:p>
        </p:txBody>
      </p:sp>
      <p:sp>
        <p:nvSpPr>
          <p:cNvPr id="193" name="Google Shape;193;p25"/>
          <p:cNvSpPr txBox="1"/>
          <p:nvPr>
            <p:ph idx="1" type="body"/>
          </p:nvPr>
        </p:nvSpPr>
        <p:spPr>
          <a:xfrm>
            <a:off x="311700" y="1152475"/>
            <a:ext cx="8520600" cy="38517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Read uncommitted</a:t>
            </a:r>
            <a:endParaRPr b="1"/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No Isolation, any change from the outside is visible to the transaction 	</a:t>
            </a:r>
            <a:endParaRPr sz="1800"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Read committed </a:t>
            </a:r>
            <a:endParaRPr b="1"/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Each query in a </a:t>
            </a:r>
            <a:r>
              <a:rPr lang="en" sz="1800"/>
              <a:t>transaction only</a:t>
            </a:r>
            <a:r>
              <a:rPr lang="en" sz="1800"/>
              <a:t> sees committed stuff</a:t>
            </a:r>
            <a:endParaRPr sz="1800"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Repeatable Read</a:t>
            </a:r>
            <a:endParaRPr b="1"/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Each query in a transaction only sees committed updates at the beginning of transaction</a:t>
            </a:r>
            <a:endParaRPr sz="1800"/>
          </a:p>
          <a:p>
            <a:pPr indent="-3429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en"/>
              <a:t>Serializable</a:t>
            </a:r>
            <a:endParaRPr b="1"/>
          </a:p>
          <a:p>
            <a:pPr indent="-342900" lvl="1" marL="9144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Transactions are serialized.  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 Levels vs read phenomena</a:t>
            </a:r>
            <a:endParaRPr/>
          </a:p>
        </p:txBody>
      </p:sp>
      <p:sp>
        <p:nvSpPr>
          <p:cNvPr id="199" name="Google Shape;199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00" name="Google Shape;200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6600" y="1266800"/>
            <a:ext cx="8370800" cy="2850825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26"/>
          <p:cNvSpPr txBox="1"/>
          <p:nvPr/>
        </p:nvSpPr>
        <p:spPr>
          <a:xfrm>
            <a:off x="425825" y="4717675"/>
            <a:ext cx="7810500" cy="35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https://en.wikipedia.org/wiki/Isolation_(database_systems)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</a:t>
            </a:r>
            <a:endParaRPr/>
          </a:p>
        </p:txBody>
      </p:sp>
      <p:sp>
        <p:nvSpPr>
          <p:cNvPr id="207" name="Google Shape;207;p27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Consistency in Data 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</a:pPr>
            <a:r>
              <a:rPr lang="en" sz="2400"/>
              <a:t>Consistency in reads</a:t>
            </a:r>
            <a:endParaRPr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Data</a:t>
            </a:r>
            <a:endParaRPr/>
          </a:p>
        </p:txBody>
      </p:sp>
      <p:sp>
        <p:nvSpPr>
          <p:cNvPr id="213" name="Google Shape;213;p28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Defined by the user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Referential integrity (foreign keys)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Atomicity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Data</a:t>
            </a:r>
            <a:endParaRPr/>
          </a:p>
        </p:txBody>
      </p:sp>
      <p:graphicFrame>
        <p:nvGraphicFramePr>
          <p:cNvPr id="219" name="Google Shape;219;p29"/>
          <p:cNvGraphicFramePr/>
          <p:nvPr/>
        </p:nvGraphicFramePr>
        <p:xfrm>
          <a:off x="568363" y="178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926550"/>
                <a:gridCol w="1015975"/>
                <a:gridCol w="1262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ID </a:t>
                      </a:r>
                      <a:r>
                        <a:rPr b="1" lang="en"/>
                        <a:t>(PK)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BLOB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LIKES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xx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xx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graphicFrame>
        <p:nvGraphicFramePr>
          <p:cNvPr id="220" name="Google Shape;220;p29"/>
          <p:cNvGraphicFramePr/>
          <p:nvPr/>
        </p:nvGraphicFramePr>
        <p:xfrm>
          <a:off x="4244988" y="17869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948500"/>
                <a:gridCol w="23821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USER </a:t>
                      </a:r>
                      <a:r>
                        <a:rPr b="1" lang="en"/>
                        <a:t>(PK)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PICTURE_ID </a:t>
                      </a:r>
                      <a:r>
                        <a:rPr b="1" lang="en"/>
                        <a:t>(PK)(FK)</a:t>
                      </a:r>
                      <a:endParaRPr b="1"/>
                    </a:p>
                  </a:txBody>
                  <a:tcPr marT="91425" marB="91425" marR="91425" marL="91425">
                    <a:solidFill>
                      <a:srgbClr val="B7B7B7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Jon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Edmond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Jon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21" name="Google Shape;221;p29"/>
          <p:cNvSpPr txBox="1"/>
          <p:nvPr/>
        </p:nvSpPr>
        <p:spPr>
          <a:xfrm>
            <a:off x="1239625" y="1239625"/>
            <a:ext cx="1887300" cy="2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Pictures</a:t>
            </a:r>
            <a:endParaRPr/>
          </a:p>
        </p:txBody>
      </p:sp>
      <p:sp>
        <p:nvSpPr>
          <p:cNvPr id="222" name="Google Shape;222;p29"/>
          <p:cNvSpPr txBox="1"/>
          <p:nvPr/>
        </p:nvSpPr>
        <p:spPr>
          <a:xfrm>
            <a:off x="5638175" y="1286706"/>
            <a:ext cx="18873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Picture_Likes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reads</a:t>
            </a:r>
            <a:endParaRPr/>
          </a:p>
        </p:txBody>
      </p:sp>
      <p:pic>
        <p:nvPicPr>
          <p:cNvPr id="228" name="Google Shape;22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8425" y="1434350"/>
            <a:ext cx="1594400" cy="201332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9" name="Google Shape;229;p30"/>
          <p:cNvCxnSpPr/>
          <p:nvPr/>
        </p:nvCxnSpPr>
        <p:spPr>
          <a:xfrm>
            <a:off x="2061875" y="1972225"/>
            <a:ext cx="3294600" cy="33900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0" name="Google Shape;230;p30"/>
          <p:cNvSpPr txBox="1"/>
          <p:nvPr/>
        </p:nvSpPr>
        <p:spPr>
          <a:xfrm>
            <a:off x="3145700" y="1434350"/>
            <a:ext cx="13368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Update X</a:t>
            </a:r>
            <a:endParaRPr sz="1800"/>
          </a:p>
        </p:txBody>
      </p:sp>
      <p:cxnSp>
        <p:nvCxnSpPr>
          <p:cNvPr id="231" name="Google Shape;231;p30"/>
          <p:cNvCxnSpPr/>
          <p:nvPr/>
        </p:nvCxnSpPr>
        <p:spPr>
          <a:xfrm>
            <a:off x="2061875" y="2859775"/>
            <a:ext cx="3294600" cy="33900"/>
          </a:xfrm>
          <a:prstGeom prst="straightConnector1">
            <a:avLst/>
          </a:prstGeom>
          <a:noFill/>
          <a:ln cap="flat" cmpd="sng" w="76200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32" name="Google Shape;232;p30"/>
          <p:cNvSpPr txBox="1"/>
          <p:nvPr/>
        </p:nvSpPr>
        <p:spPr>
          <a:xfrm>
            <a:off x="3231425" y="2373300"/>
            <a:ext cx="9555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Read</a:t>
            </a:r>
            <a:r>
              <a:rPr lang="en" sz="1800"/>
              <a:t> </a:t>
            </a:r>
            <a:endParaRPr sz="1800"/>
          </a:p>
        </p:txBody>
      </p:sp>
      <p:sp>
        <p:nvSpPr>
          <p:cNvPr id="233" name="Google Shape;233;p30"/>
          <p:cNvSpPr txBox="1"/>
          <p:nvPr/>
        </p:nvSpPr>
        <p:spPr>
          <a:xfrm>
            <a:off x="7205375" y="1848975"/>
            <a:ext cx="818100" cy="92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X</a:t>
            </a:r>
            <a:endParaRPr sz="4800"/>
          </a:p>
        </p:txBody>
      </p:sp>
      <p:sp>
        <p:nvSpPr>
          <p:cNvPr id="234" name="Google Shape;234;p30"/>
          <p:cNvSpPr txBox="1"/>
          <p:nvPr/>
        </p:nvSpPr>
        <p:spPr>
          <a:xfrm>
            <a:off x="3383825" y="2983250"/>
            <a:ext cx="955500" cy="3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X</a:t>
            </a:r>
            <a:endParaRPr sz="18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Consistency in reads</a:t>
            </a:r>
            <a:endParaRPr/>
          </a:p>
        </p:txBody>
      </p:sp>
      <p:sp>
        <p:nvSpPr>
          <p:cNvPr id="240" name="Google Shape;240;p31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●"/>
            </a:pPr>
            <a:r>
              <a:rPr lang="en" sz="2400"/>
              <a:t>If a transaction </a:t>
            </a:r>
            <a:r>
              <a:rPr lang="en" sz="2400"/>
              <a:t>committed</a:t>
            </a:r>
            <a:r>
              <a:rPr lang="en" sz="2400"/>
              <a:t> a change will a new </a:t>
            </a:r>
            <a:r>
              <a:rPr lang="en" sz="2400"/>
              <a:t>transaction</a:t>
            </a:r>
            <a:r>
              <a:rPr lang="en" sz="2400"/>
              <a:t> </a:t>
            </a:r>
            <a:r>
              <a:rPr lang="en" sz="2400"/>
              <a:t>immediately</a:t>
            </a:r>
            <a:r>
              <a:rPr lang="en" sz="2400"/>
              <a:t> see the change?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Relational and NoSQL databases suffer from this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Eventual consistency 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is a </a:t>
            </a:r>
            <a:r>
              <a:rPr lang="en" sz="2400"/>
              <a:t>Transaction?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Atomicity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Consistency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Durability</a:t>
            </a:r>
            <a:endParaRPr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Durability</a:t>
            </a:r>
            <a:endParaRPr/>
          </a:p>
        </p:txBody>
      </p:sp>
      <p:sp>
        <p:nvSpPr>
          <p:cNvPr id="246" name="Google Shape;246;p32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Committed </a:t>
            </a:r>
            <a:r>
              <a:rPr lang="en" sz="2400"/>
              <a:t>transactions</a:t>
            </a:r>
            <a:r>
              <a:rPr lang="en" sz="2400"/>
              <a:t> must be persisted in a durable non-</a:t>
            </a:r>
            <a:r>
              <a:rPr lang="en" sz="2400"/>
              <a:t>volatile</a:t>
            </a:r>
            <a:r>
              <a:rPr lang="en" sz="2400"/>
              <a:t> storage.</a:t>
            </a:r>
            <a:endParaRPr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252" name="Google Shape;252;p33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What is a Transaction?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Atomicity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Consistency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Durability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 collection of queries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One unit of work</a:t>
            </a:r>
            <a:endParaRPr sz="2400"/>
          </a:p>
          <a:p>
            <a:pPr indent="-3810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E.g. Account </a:t>
            </a:r>
            <a:r>
              <a:rPr lang="en" sz="2400"/>
              <a:t>deposit (SELECT, UPDATE, UPDATE)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347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Transaction</a:t>
            </a:r>
            <a:endParaRPr/>
          </a:p>
        </p:txBody>
      </p:sp>
      <p:graphicFrame>
        <p:nvGraphicFramePr>
          <p:cNvPr id="76" name="Google Shape;76;p16"/>
          <p:cNvGraphicFramePr/>
          <p:nvPr/>
        </p:nvGraphicFramePr>
        <p:xfrm>
          <a:off x="5801800" y="234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468725"/>
                <a:gridCol w="176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ACCOUNT_ID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BALANCE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$1000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$500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77" name="Google Shape;77;p16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78" name="Google Shape;78;p16"/>
          <p:cNvSpPr txBox="1"/>
          <p:nvPr/>
        </p:nvSpPr>
        <p:spPr>
          <a:xfrm>
            <a:off x="311700" y="1361075"/>
            <a:ext cx="37869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Send $100 From Account 1 to Account 2</a:t>
            </a:r>
            <a:endParaRPr/>
          </a:p>
        </p:txBody>
      </p:sp>
      <p:sp>
        <p:nvSpPr>
          <p:cNvPr id="79" name="Google Shape;79;p16"/>
          <p:cNvSpPr txBox="1"/>
          <p:nvPr/>
        </p:nvSpPr>
        <p:spPr>
          <a:xfrm>
            <a:off x="1105800" y="1968125"/>
            <a:ext cx="79278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BALANCE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ACCOUNT </a:t>
            </a:r>
            <a:r>
              <a:rPr b="1" lang="en">
                <a:solidFill>
                  <a:srgbClr val="0000FF"/>
                </a:solidFill>
              </a:rPr>
              <a:t>WHERE</a:t>
            </a:r>
            <a:r>
              <a:rPr lang="en"/>
              <a:t> ID = 1</a:t>
            </a:r>
            <a:endParaRPr/>
          </a:p>
        </p:txBody>
      </p:sp>
      <p:sp>
        <p:nvSpPr>
          <p:cNvPr id="80" name="Google Shape;80;p16"/>
          <p:cNvSpPr txBox="1"/>
          <p:nvPr/>
        </p:nvSpPr>
        <p:spPr>
          <a:xfrm>
            <a:off x="2932200" y="2983575"/>
            <a:ext cx="59451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UPDATE</a:t>
            </a:r>
            <a:r>
              <a:rPr lang="en"/>
              <a:t> ACCOUNT </a:t>
            </a:r>
            <a:r>
              <a:rPr b="1" lang="en">
                <a:solidFill>
                  <a:srgbClr val="0000FF"/>
                </a:solidFill>
              </a:rPr>
              <a:t>SET</a:t>
            </a:r>
            <a:r>
              <a:rPr lang="en"/>
              <a:t> BALANCE </a:t>
            </a:r>
            <a:r>
              <a:rPr lang="en">
                <a:solidFill>
                  <a:srgbClr val="0000FF"/>
                </a:solidFill>
              </a:rPr>
              <a:t>= </a:t>
            </a:r>
            <a:r>
              <a:rPr lang="en">
                <a:solidFill>
                  <a:schemeClr val="dk1"/>
                </a:solidFill>
              </a:rPr>
              <a:t>BALANCE</a:t>
            </a:r>
            <a:r>
              <a:rPr lang="en"/>
              <a:t> - 100 </a:t>
            </a:r>
            <a:r>
              <a:rPr b="1" lang="en">
                <a:solidFill>
                  <a:srgbClr val="0000FF"/>
                </a:solidFill>
              </a:rPr>
              <a:t>WHERE</a:t>
            </a:r>
            <a:r>
              <a:rPr lang="en"/>
              <a:t> ID = 1</a:t>
            </a:r>
            <a:endParaRPr/>
          </a:p>
        </p:txBody>
      </p:sp>
      <p:sp>
        <p:nvSpPr>
          <p:cNvPr id="81" name="Google Shape;81;p16"/>
          <p:cNvSpPr txBox="1"/>
          <p:nvPr/>
        </p:nvSpPr>
        <p:spPr>
          <a:xfrm>
            <a:off x="2932200" y="3511350"/>
            <a:ext cx="59451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rgbClr val="0000FF"/>
                </a:solidFill>
              </a:rPr>
              <a:t>UPDATE</a:t>
            </a:r>
            <a:r>
              <a:rPr lang="en">
                <a:solidFill>
                  <a:schemeClr val="dk1"/>
                </a:solidFill>
              </a:rPr>
              <a:t> ACCOUNT </a:t>
            </a:r>
            <a:r>
              <a:rPr b="1" lang="en">
                <a:solidFill>
                  <a:srgbClr val="0000FF"/>
                </a:solidFill>
              </a:rPr>
              <a:t>SET</a:t>
            </a:r>
            <a:r>
              <a:rPr lang="en">
                <a:solidFill>
                  <a:schemeClr val="dk1"/>
                </a:solidFill>
              </a:rPr>
              <a:t> BALANCE </a:t>
            </a:r>
            <a:r>
              <a:rPr lang="en">
                <a:solidFill>
                  <a:srgbClr val="0000FF"/>
                </a:solidFill>
              </a:rPr>
              <a:t>= </a:t>
            </a:r>
            <a:r>
              <a:rPr lang="en">
                <a:solidFill>
                  <a:schemeClr val="dk1"/>
                </a:solidFill>
              </a:rPr>
              <a:t>BALANCE + 100 </a:t>
            </a:r>
            <a:r>
              <a:rPr b="1" lang="en">
                <a:solidFill>
                  <a:srgbClr val="0000FF"/>
                </a:solidFill>
              </a:rPr>
              <a:t>WHERE</a:t>
            </a:r>
            <a:r>
              <a:rPr lang="en">
                <a:solidFill>
                  <a:schemeClr val="dk1"/>
                </a:solidFill>
              </a:rPr>
              <a:t> ID = 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82" name="Google Shape;82;p16"/>
          <p:cNvSpPr txBox="1"/>
          <p:nvPr/>
        </p:nvSpPr>
        <p:spPr>
          <a:xfrm>
            <a:off x="1105800" y="2495900"/>
            <a:ext cx="17550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8761D"/>
                </a:solidFill>
              </a:rPr>
              <a:t>BALANCE &gt; 100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83" name="Google Shape;83;p16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TX1</a:t>
            </a:r>
            <a:endParaRPr/>
          </a:p>
        </p:txBody>
      </p:sp>
      <p:sp>
        <p:nvSpPr>
          <p:cNvPr id="84" name="Google Shape;84;p16"/>
          <p:cNvSpPr txBox="1"/>
          <p:nvPr/>
        </p:nvSpPr>
        <p:spPr>
          <a:xfrm>
            <a:off x="380500" y="4452800"/>
            <a:ext cx="13239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COMMIT TX1</a:t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7270525" y="664500"/>
            <a:ext cx="1755000" cy="324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$900</a:t>
            </a:r>
            <a:endParaRPr/>
          </a:p>
        </p:txBody>
      </p:sp>
      <p:sp>
        <p:nvSpPr>
          <p:cNvPr id="86" name="Google Shape;86;p16"/>
          <p:cNvSpPr/>
          <p:nvPr/>
        </p:nvSpPr>
        <p:spPr>
          <a:xfrm>
            <a:off x="7278600" y="1043875"/>
            <a:ext cx="1755000" cy="324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$600</a:t>
            </a:r>
            <a:endParaRPr/>
          </a:p>
        </p:txBody>
      </p:sp>
      <p:sp>
        <p:nvSpPr>
          <p:cNvPr id="87" name="Google Shape;87;p16"/>
          <p:cNvSpPr/>
          <p:nvPr/>
        </p:nvSpPr>
        <p:spPr>
          <a:xfrm>
            <a:off x="7278600" y="664500"/>
            <a:ext cx="1755000" cy="3246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$900</a:t>
            </a:r>
            <a:endParaRPr/>
          </a:p>
        </p:txBody>
      </p:sp>
      <p:sp>
        <p:nvSpPr>
          <p:cNvPr id="88" name="Google Shape;88;p16"/>
          <p:cNvSpPr/>
          <p:nvPr/>
        </p:nvSpPr>
        <p:spPr>
          <a:xfrm>
            <a:off x="7270525" y="1043875"/>
            <a:ext cx="1755000" cy="3246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$600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sp>
        <p:nvSpPr>
          <p:cNvPr id="94" name="Google Shape;94;p17"/>
          <p:cNvSpPr txBox="1"/>
          <p:nvPr>
            <p:ph idx="1" type="body"/>
          </p:nvPr>
        </p:nvSpPr>
        <p:spPr>
          <a:xfrm>
            <a:off x="311700" y="1152475"/>
            <a:ext cx="8520600" cy="31578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All queries must succeed. If one fails all should rollback.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/>
          <p:nvPr>
            <p:ph type="title"/>
          </p:nvPr>
        </p:nvSpPr>
        <p:spPr>
          <a:xfrm>
            <a:off x="311700" y="445025"/>
            <a:ext cx="347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graphicFrame>
        <p:nvGraphicFramePr>
          <p:cNvPr id="100" name="Google Shape;100;p18"/>
          <p:cNvGraphicFramePr/>
          <p:nvPr/>
        </p:nvGraphicFramePr>
        <p:xfrm>
          <a:off x="5801800" y="234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468725"/>
                <a:gridCol w="176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ACCOUNT_ID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BALANCE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$1000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$500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cxnSp>
        <p:nvCxnSpPr>
          <p:cNvPr id="101" name="Google Shape;101;p18"/>
          <p:cNvCxnSpPr/>
          <p:nvPr/>
        </p:nvCxnSpPr>
        <p:spPr>
          <a:xfrm>
            <a:off x="892750" y="1968125"/>
            <a:ext cx="0" cy="247530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2" name="Google Shape;102;p18"/>
          <p:cNvSpPr txBox="1"/>
          <p:nvPr/>
        </p:nvSpPr>
        <p:spPr>
          <a:xfrm>
            <a:off x="311700" y="1361075"/>
            <a:ext cx="3786900" cy="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Send $100 From Account 1 to Account 2</a:t>
            </a:r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1105800" y="1968125"/>
            <a:ext cx="79278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SELECT</a:t>
            </a:r>
            <a:r>
              <a:rPr lang="en"/>
              <a:t> BALANCE </a:t>
            </a:r>
            <a:r>
              <a:rPr b="1" lang="en">
                <a:solidFill>
                  <a:srgbClr val="0000FF"/>
                </a:solidFill>
              </a:rPr>
              <a:t>FROM</a:t>
            </a:r>
            <a:r>
              <a:rPr lang="en"/>
              <a:t> ACCOUNT </a:t>
            </a:r>
            <a:r>
              <a:rPr b="1" lang="en">
                <a:solidFill>
                  <a:srgbClr val="0000FF"/>
                </a:solidFill>
              </a:rPr>
              <a:t>WHERE</a:t>
            </a:r>
            <a:r>
              <a:rPr lang="en"/>
              <a:t> ID = 1</a:t>
            </a:r>
            <a:endParaRPr/>
          </a:p>
        </p:txBody>
      </p:sp>
      <p:sp>
        <p:nvSpPr>
          <p:cNvPr id="104" name="Google Shape;104;p18"/>
          <p:cNvSpPr txBox="1"/>
          <p:nvPr/>
        </p:nvSpPr>
        <p:spPr>
          <a:xfrm>
            <a:off x="2932200" y="2983575"/>
            <a:ext cx="59451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0000FF"/>
                </a:solidFill>
              </a:rPr>
              <a:t>UPDATE</a:t>
            </a:r>
            <a:r>
              <a:rPr lang="en"/>
              <a:t> ACCOUNT </a:t>
            </a:r>
            <a:r>
              <a:rPr b="1" lang="en">
                <a:solidFill>
                  <a:srgbClr val="0000FF"/>
                </a:solidFill>
              </a:rPr>
              <a:t>SET</a:t>
            </a:r>
            <a:r>
              <a:rPr lang="en"/>
              <a:t> BALANCE </a:t>
            </a:r>
            <a:r>
              <a:rPr lang="en">
                <a:solidFill>
                  <a:srgbClr val="0000FF"/>
                </a:solidFill>
              </a:rPr>
              <a:t>= </a:t>
            </a:r>
            <a:r>
              <a:rPr lang="en">
                <a:solidFill>
                  <a:schemeClr val="dk1"/>
                </a:solidFill>
              </a:rPr>
              <a:t>BALANCE</a:t>
            </a:r>
            <a:r>
              <a:rPr lang="en"/>
              <a:t> - 100 </a:t>
            </a:r>
            <a:r>
              <a:rPr b="1" lang="en">
                <a:solidFill>
                  <a:srgbClr val="0000FF"/>
                </a:solidFill>
              </a:rPr>
              <a:t>WHERE</a:t>
            </a:r>
            <a:r>
              <a:rPr lang="en"/>
              <a:t> ID = 1</a:t>
            </a:r>
            <a:endParaRPr/>
          </a:p>
        </p:txBody>
      </p:sp>
      <p:sp>
        <p:nvSpPr>
          <p:cNvPr id="105" name="Google Shape;105;p18"/>
          <p:cNvSpPr txBox="1"/>
          <p:nvPr/>
        </p:nvSpPr>
        <p:spPr>
          <a:xfrm>
            <a:off x="1105800" y="2495900"/>
            <a:ext cx="1755000" cy="415800"/>
          </a:xfrm>
          <a:prstGeom prst="rect">
            <a:avLst/>
          </a:prstGeom>
          <a:noFill/>
          <a:ln cap="flat" cmpd="sng" w="9525">
            <a:solidFill>
              <a:srgbClr val="43434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8761D"/>
                </a:solidFill>
              </a:rPr>
              <a:t>BALANCE &gt; 100</a:t>
            </a:r>
            <a:endParaRPr b="1">
              <a:solidFill>
                <a:srgbClr val="38761D"/>
              </a:solidFill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311700" y="1634150"/>
            <a:ext cx="1118700" cy="324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BEGIN TX1</a:t>
            </a:r>
            <a:endParaRPr/>
          </a:p>
        </p:txBody>
      </p:sp>
      <p:sp>
        <p:nvSpPr>
          <p:cNvPr id="107" name="Google Shape;107;p18"/>
          <p:cNvSpPr/>
          <p:nvPr/>
        </p:nvSpPr>
        <p:spPr>
          <a:xfrm>
            <a:off x="7270525" y="664500"/>
            <a:ext cx="1755000" cy="324600"/>
          </a:xfrm>
          <a:prstGeom prst="rect">
            <a:avLst/>
          </a:prstGeom>
          <a:solidFill>
            <a:srgbClr val="F9CB9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$900</a:t>
            </a:r>
            <a:endParaRPr/>
          </a:p>
        </p:txBody>
      </p:sp>
      <p:pic>
        <p:nvPicPr>
          <p:cNvPr id="108" name="Google Shape;10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2475"/>
            <a:ext cx="9144000" cy="519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>
            <p:ph type="title"/>
          </p:nvPr>
        </p:nvSpPr>
        <p:spPr>
          <a:xfrm>
            <a:off x="311700" y="445025"/>
            <a:ext cx="3475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Atomicity</a:t>
            </a:r>
            <a:endParaRPr/>
          </a:p>
        </p:txBody>
      </p:sp>
      <p:graphicFrame>
        <p:nvGraphicFramePr>
          <p:cNvPr id="114" name="Google Shape;114;p19"/>
          <p:cNvGraphicFramePr/>
          <p:nvPr/>
        </p:nvGraphicFramePr>
        <p:xfrm>
          <a:off x="5801800" y="234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{157F7DFA-BDB5-4680-8816-7AE1C3F1F8D3}</a:tableStyleId>
              </a:tblPr>
              <a:tblGrid>
                <a:gridCol w="1468725"/>
                <a:gridCol w="17630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ACCOUNT_ID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BALANCE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CCCCCC"/>
                    </a:solidFill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1</a:t>
                      </a:r>
                      <a:endParaRPr/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FF0000"/>
                          </a:solidFill>
                        </a:rPr>
                        <a:t>$900</a:t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T cap="flat" cmpd="sng" w="9525">
                      <a:solidFill>
                        <a:srgbClr val="999999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  <a:tr h="3962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$500</a:t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115" name="Google Shape;115;p19"/>
          <p:cNvSpPr txBox="1"/>
          <p:nvPr>
            <p:ph idx="1" type="body"/>
          </p:nvPr>
        </p:nvSpPr>
        <p:spPr>
          <a:xfrm>
            <a:off x="401350" y="1508075"/>
            <a:ext cx="8520600" cy="30039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After we restarted the machine the account has been debited but the other account has not been credited. 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An atomic </a:t>
            </a:r>
            <a:r>
              <a:rPr lang="en" sz="2400"/>
              <a:t>transaction</a:t>
            </a:r>
            <a:r>
              <a:rPr lang="en" sz="2400"/>
              <a:t> is a </a:t>
            </a:r>
            <a:r>
              <a:rPr lang="en" sz="2400"/>
              <a:t>transaction</a:t>
            </a:r>
            <a:r>
              <a:rPr lang="en" sz="2400"/>
              <a:t> that will rollback all queries if one of the queries failed.</a:t>
            </a:r>
            <a:endParaRPr sz="2400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</a:t>
            </a:r>
            <a:endParaRPr/>
          </a:p>
        </p:txBody>
      </p:sp>
      <p:sp>
        <p:nvSpPr>
          <p:cNvPr id="121" name="Google Shape;121;p20"/>
          <p:cNvSpPr txBox="1"/>
          <p:nvPr>
            <p:ph idx="1" type="body"/>
          </p:nvPr>
        </p:nvSpPr>
        <p:spPr>
          <a:xfrm>
            <a:off x="311700" y="1152475"/>
            <a:ext cx="8520600" cy="3589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Can my inflight transaction see changes made by other </a:t>
            </a:r>
            <a:r>
              <a:rPr lang="en" sz="2400"/>
              <a:t>transactions</a:t>
            </a:r>
            <a:r>
              <a:rPr lang="en" sz="2400"/>
              <a:t>?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Read phenomena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Isolation Levels</a:t>
            </a:r>
            <a:endParaRPr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Isolation - Read phenomena</a:t>
            </a:r>
            <a:endParaRPr/>
          </a:p>
        </p:txBody>
      </p:sp>
      <p:sp>
        <p:nvSpPr>
          <p:cNvPr id="127" name="Google Shape;127;p21"/>
          <p:cNvSpPr txBox="1"/>
          <p:nvPr>
            <p:ph idx="1" type="body"/>
          </p:nvPr>
        </p:nvSpPr>
        <p:spPr>
          <a:xfrm>
            <a:off x="311700" y="1152475"/>
            <a:ext cx="8520600" cy="35892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marR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Dirty reads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Non-repeatable reads 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Phantom reads</a:t>
            </a:r>
            <a:endParaRPr sz="2400"/>
          </a:p>
          <a:p>
            <a:pPr indent="-381000" lvl="0" marL="4572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 sz="2400"/>
              <a:t>(Lost updates)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