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555cfdbd35_0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555cfdbd35_0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5b320e5910_0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5b320e5910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5b320e5910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5b320e5910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5b320e5910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5b320e5910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8ef99eba64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8ef99eba64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8ef99eba64_0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8ef99eba64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8ef99eba64_0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8ef99eba64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1600"/>
              </a:spcBef>
              <a:spcAft>
                <a:spcPts val="0"/>
              </a:spcAft>
              <a:buClr>
                <a:schemeClr val="dk1"/>
              </a:buClr>
              <a:buSzPts val="1400"/>
              <a:buChar char="○"/>
              <a:defRPr>
                <a:solidFill>
                  <a:schemeClr val="dk1"/>
                </a:solidFill>
              </a:defRPr>
            </a:lvl2pPr>
            <a:lvl3pPr indent="-317500" lvl="2" marL="1371600">
              <a:spcBef>
                <a:spcPts val="1600"/>
              </a:spcBef>
              <a:spcAft>
                <a:spcPts val="0"/>
              </a:spcAft>
              <a:buClr>
                <a:schemeClr val="dk1"/>
              </a:buClr>
              <a:buSzPts val="1400"/>
              <a:buChar char="■"/>
              <a:defRPr>
                <a:solidFill>
                  <a:schemeClr val="dk1"/>
                </a:solidFill>
              </a:defRPr>
            </a:lvl3pPr>
            <a:lvl4pPr indent="-317500" lvl="3" marL="1828800">
              <a:spcBef>
                <a:spcPts val="1600"/>
              </a:spcBef>
              <a:spcAft>
                <a:spcPts val="0"/>
              </a:spcAft>
              <a:buClr>
                <a:schemeClr val="dk1"/>
              </a:buClr>
              <a:buSzPts val="1400"/>
              <a:buChar char="●"/>
              <a:defRPr>
                <a:solidFill>
                  <a:schemeClr val="dk1"/>
                </a:solidFill>
              </a:defRPr>
            </a:lvl4pPr>
            <a:lvl5pPr indent="-317500" lvl="4" marL="2286000">
              <a:spcBef>
                <a:spcPts val="1600"/>
              </a:spcBef>
              <a:spcAft>
                <a:spcPts val="0"/>
              </a:spcAft>
              <a:buClr>
                <a:schemeClr val="dk1"/>
              </a:buClr>
              <a:buSzPts val="1400"/>
              <a:buChar char="○"/>
              <a:defRPr>
                <a:solidFill>
                  <a:schemeClr val="dk1"/>
                </a:solidFill>
              </a:defRPr>
            </a:lvl5pPr>
            <a:lvl6pPr indent="-317500" lvl="5" marL="2743200">
              <a:spcBef>
                <a:spcPts val="1600"/>
              </a:spcBef>
              <a:spcAft>
                <a:spcPts val="0"/>
              </a:spcAft>
              <a:buClr>
                <a:schemeClr val="dk1"/>
              </a:buClr>
              <a:buSzPts val="1400"/>
              <a:buChar char="■"/>
              <a:defRPr>
                <a:solidFill>
                  <a:schemeClr val="dk1"/>
                </a:solidFill>
              </a:defRPr>
            </a:lvl6pPr>
            <a:lvl7pPr indent="-317500" lvl="6" marL="3200400">
              <a:spcBef>
                <a:spcPts val="1600"/>
              </a:spcBef>
              <a:spcAft>
                <a:spcPts val="0"/>
              </a:spcAft>
              <a:buClr>
                <a:schemeClr val="dk1"/>
              </a:buClr>
              <a:buSzPts val="1400"/>
              <a:buChar char="●"/>
              <a:defRPr>
                <a:solidFill>
                  <a:schemeClr val="dk1"/>
                </a:solidFill>
              </a:defRPr>
            </a:lvl7pPr>
            <a:lvl8pPr indent="-317500" lvl="7" marL="3657600">
              <a:spcBef>
                <a:spcPts val="1600"/>
              </a:spcBef>
              <a:spcAft>
                <a:spcPts val="0"/>
              </a:spcAft>
              <a:buClr>
                <a:schemeClr val="dk1"/>
              </a:buClr>
              <a:buSzPts val="1400"/>
              <a:buChar char="○"/>
              <a:defRPr>
                <a:solidFill>
                  <a:schemeClr val="dk1"/>
                </a:solidFill>
              </a:defRPr>
            </a:lvl8pPr>
            <a:lvl9pPr indent="-317500" lvl="8" marL="4114800">
              <a:spcBef>
                <a:spcPts val="1600"/>
              </a:spcBef>
              <a:spcAft>
                <a:spcPts val="160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1600"/>
              </a:spcBef>
              <a:spcAft>
                <a:spcPts val="0"/>
              </a:spcAft>
              <a:buClr>
                <a:schemeClr val="lt2"/>
              </a:buClr>
              <a:buSzPts val="1400"/>
              <a:buChar char="○"/>
              <a:defRPr>
                <a:solidFill>
                  <a:schemeClr val="lt2"/>
                </a:solidFill>
              </a:defRPr>
            </a:lvl2pPr>
            <a:lvl3pPr indent="-317500" lvl="2" marL="1371600">
              <a:lnSpc>
                <a:spcPct val="115000"/>
              </a:lnSpc>
              <a:spcBef>
                <a:spcPts val="1600"/>
              </a:spcBef>
              <a:spcAft>
                <a:spcPts val="0"/>
              </a:spcAft>
              <a:buClr>
                <a:schemeClr val="lt2"/>
              </a:buClr>
              <a:buSzPts val="1400"/>
              <a:buChar char="■"/>
              <a:defRPr>
                <a:solidFill>
                  <a:schemeClr val="lt2"/>
                </a:solidFill>
              </a:defRPr>
            </a:lvl3pPr>
            <a:lvl4pPr indent="-317500" lvl="3" marL="1828800">
              <a:lnSpc>
                <a:spcPct val="115000"/>
              </a:lnSpc>
              <a:spcBef>
                <a:spcPts val="1600"/>
              </a:spcBef>
              <a:spcAft>
                <a:spcPts val="0"/>
              </a:spcAft>
              <a:buClr>
                <a:schemeClr val="lt2"/>
              </a:buClr>
              <a:buSzPts val="1400"/>
              <a:buChar char="●"/>
              <a:defRPr>
                <a:solidFill>
                  <a:schemeClr val="lt2"/>
                </a:solidFill>
              </a:defRPr>
            </a:lvl4pPr>
            <a:lvl5pPr indent="-317500" lvl="4" marL="2286000">
              <a:lnSpc>
                <a:spcPct val="115000"/>
              </a:lnSpc>
              <a:spcBef>
                <a:spcPts val="1600"/>
              </a:spcBef>
              <a:spcAft>
                <a:spcPts val="0"/>
              </a:spcAft>
              <a:buClr>
                <a:schemeClr val="lt2"/>
              </a:buClr>
              <a:buSzPts val="1400"/>
              <a:buChar char="○"/>
              <a:defRPr>
                <a:solidFill>
                  <a:schemeClr val="lt2"/>
                </a:solidFill>
              </a:defRPr>
            </a:lvl5pPr>
            <a:lvl6pPr indent="-317500" lvl="5" marL="2743200">
              <a:lnSpc>
                <a:spcPct val="115000"/>
              </a:lnSpc>
              <a:spcBef>
                <a:spcPts val="1600"/>
              </a:spcBef>
              <a:spcAft>
                <a:spcPts val="0"/>
              </a:spcAft>
              <a:buClr>
                <a:schemeClr val="lt2"/>
              </a:buClr>
              <a:buSzPts val="1400"/>
              <a:buChar char="■"/>
              <a:defRPr>
                <a:solidFill>
                  <a:schemeClr val="lt2"/>
                </a:solidFill>
              </a:defRPr>
            </a:lvl6pPr>
            <a:lvl7pPr indent="-317500" lvl="6" marL="3200400">
              <a:lnSpc>
                <a:spcPct val="115000"/>
              </a:lnSpc>
              <a:spcBef>
                <a:spcPts val="1600"/>
              </a:spcBef>
              <a:spcAft>
                <a:spcPts val="0"/>
              </a:spcAft>
              <a:buClr>
                <a:schemeClr val="lt2"/>
              </a:buClr>
              <a:buSzPts val="1400"/>
              <a:buChar char="●"/>
              <a:defRPr>
                <a:solidFill>
                  <a:schemeClr val="lt2"/>
                </a:solidFill>
              </a:defRPr>
            </a:lvl7pPr>
            <a:lvl8pPr indent="-317500" lvl="7" marL="3657600">
              <a:lnSpc>
                <a:spcPct val="115000"/>
              </a:lnSpc>
              <a:spcBef>
                <a:spcPts val="1600"/>
              </a:spcBef>
              <a:spcAft>
                <a:spcPts val="0"/>
              </a:spcAft>
              <a:buClr>
                <a:schemeClr val="lt2"/>
              </a:buClr>
              <a:buSzPts val="1400"/>
              <a:buChar char="○"/>
              <a:defRPr>
                <a:solidFill>
                  <a:schemeClr val="lt2"/>
                </a:solidFill>
              </a:defRPr>
            </a:lvl8pPr>
            <a:lvl9pPr indent="-317500" lvl="8" marL="4114800">
              <a:lnSpc>
                <a:spcPct val="115000"/>
              </a:lnSpc>
              <a:spcBef>
                <a:spcPts val="1600"/>
              </a:spcBef>
              <a:spcAft>
                <a:spcPts val="160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mc:AlternateContent>
    <mc:Choice Requires="p14">
      <p:transition p14:dur="0">
        <p:fade/>
      </p:transition>
    </mc:Choice>
    <mc:Fallback>
      <p:transition>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496050" y="2460425"/>
            <a:ext cx="7989300" cy="1680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Homomorphic</a:t>
            </a:r>
            <a:endParaRPr/>
          </a:p>
          <a:p>
            <a:pPr indent="0" lvl="0" marL="0" rtl="0" algn="ctr">
              <a:spcBef>
                <a:spcPts val="0"/>
              </a:spcBef>
              <a:spcAft>
                <a:spcPts val="0"/>
              </a:spcAft>
              <a:buNone/>
            </a:pPr>
            <a:r>
              <a:rPr lang="en"/>
              <a:t>Encryption</a:t>
            </a:r>
            <a:endParaRPr/>
          </a:p>
        </p:txBody>
      </p:sp>
      <p:sp>
        <p:nvSpPr>
          <p:cNvPr id="55" name="Google Shape;55;p13"/>
          <p:cNvSpPr txBox="1"/>
          <p:nvPr>
            <p:ph idx="1" type="subTitle"/>
          </p:nvPr>
        </p:nvSpPr>
        <p:spPr>
          <a:xfrm>
            <a:off x="311700" y="4264000"/>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husseinnasser.com</a:t>
            </a:r>
            <a:endParaRPr/>
          </a:p>
        </p:txBody>
      </p:sp>
      <p:pic>
        <p:nvPicPr>
          <p:cNvPr id="56" name="Google Shape;56;p13"/>
          <p:cNvPicPr preferRelativeResize="0"/>
          <p:nvPr/>
        </p:nvPicPr>
        <p:blipFill>
          <a:blip r:embed="rId3">
            <a:alphaModFix/>
          </a:blip>
          <a:stretch>
            <a:fillRect/>
          </a:stretch>
        </p:blipFill>
        <p:spPr>
          <a:xfrm>
            <a:off x="3135400" y="6725"/>
            <a:ext cx="2873175" cy="28731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Homomorphic</a:t>
            </a:r>
            <a:r>
              <a:rPr lang="en"/>
              <a:t> Encryption</a:t>
            </a:r>
            <a:endParaRPr/>
          </a:p>
        </p:txBody>
      </p:sp>
      <p:sp>
        <p:nvSpPr>
          <p:cNvPr id="62" name="Google Shape;62;p14"/>
          <p:cNvSpPr txBox="1"/>
          <p:nvPr>
            <p:ph idx="1" type="body"/>
          </p:nvPr>
        </p:nvSpPr>
        <p:spPr>
          <a:xfrm>
            <a:off x="311700" y="1152475"/>
            <a:ext cx="8520600" cy="3157800"/>
          </a:xfrm>
          <a:prstGeom prst="rect">
            <a:avLst/>
          </a:prstGeom>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381000" lvl="0" marL="457200" rtl="0" algn="l">
              <a:lnSpc>
                <a:spcPct val="150000"/>
              </a:lnSpc>
              <a:spcBef>
                <a:spcPts val="1200"/>
              </a:spcBef>
              <a:spcAft>
                <a:spcPts val="0"/>
              </a:spcAft>
              <a:buSzPts val="2400"/>
              <a:buChar char="●"/>
            </a:pPr>
            <a:r>
              <a:rPr lang="en" sz="2400"/>
              <a:t>What is</a:t>
            </a:r>
            <a:r>
              <a:rPr lang="en" sz="2400"/>
              <a:t> </a:t>
            </a:r>
            <a:r>
              <a:rPr lang="en" sz="2400"/>
              <a:t>Encryption?</a:t>
            </a:r>
            <a:endParaRPr sz="2400"/>
          </a:p>
          <a:p>
            <a:pPr indent="-381000" lvl="0" marL="457200" rtl="0" algn="l">
              <a:lnSpc>
                <a:spcPct val="150000"/>
              </a:lnSpc>
              <a:spcBef>
                <a:spcPts val="0"/>
              </a:spcBef>
              <a:spcAft>
                <a:spcPts val="0"/>
              </a:spcAft>
              <a:buSzPts val="2400"/>
              <a:buChar char="●"/>
            </a:pPr>
            <a:r>
              <a:rPr lang="en" sz="2400"/>
              <a:t>Why we can’t always Encrypt?</a:t>
            </a:r>
            <a:endParaRPr sz="2400"/>
          </a:p>
          <a:p>
            <a:pPr indent="-381000" lvl="0" marL="457200" rtl="0" algn="l">
              <a:lnSpc>
                <a:spcPct val="150000"/>
              </a:lnSpc>
              <a:spcBef>
                <a:spcPts val="0"/>
              </a:spcBef>
              <a:spcAft>
                <a:spcPts val="0"/>
              </a:spcAft>
              <a:buSzPts val="2400"/>
              <a:buChar char="●"/>
            </a:pPr>
            <a:r>
              <a:rPr lang="en" sz="2400"/>
              <a:t>Homomorphic Encryption</a:t>
            </a:r>
            <a:endParaRPr sz="2400"/>
          </a:p>
          <a:p>
            <a:pPr indent="-381000" lvl="0" marL="457200" rtl="0" algn="l">
              <a:lnSpc>
                <a:spcPct val="150000"/>
              </a:lnSpc>
              <a:spcBef>
                <a:spcPts val="0"/>
              </a:spcBef>
              <a:spcAft>
                <a:spcPts val="0"/>
              </a:spcAft>
              <a:buSzPts val="2400"/>
              <a:buChar char="●"/>
            </a:pPr>
            <a:r>
              <a:rPr lang="en" sz="2400"/>
              <a:t>Demo (IBM FHE toolkit) </a:t>
            </a:r>
            <a:endParaRPr sz="24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Symmetric Encryption</a:t>
            </a:r>
            <a:endParaRPr/>
          </a:p>
        </p:txBody>
      </p:sp>
      <p:sp>
        <p:nvSpPr>
          <p:cNvPr id="68" name="Google Shape;68;p15"/>
          <p:cNvSpPr txBox="1"/>
          <p:nvPr/>
        </p:nvSpPr>
        <p:spPr>
          <a:xfrm>
            <a:off x="2747525" y="1387625"/>
            <a:ext cx="3996300" cy="2257200"/>
          </a:xfrm>
          <a:prstGeom prst="rect">
            <a:avLst/>
          </a:prstGeom>
          <a:noFill/>
          <a:ln>
            <a:noFill/>
          </a:ln>
        </p:spPr>
        <p:txBody>
          <a:bodyPr anchorCtr="0" anchor="t" bIns="91425" lIns="91425" spcFirstLastPara="1" rIns="91425" wrap="square" tIns="91425">
            <a:noAutofit/>
          </a:bodyPr>
          <a:lstStyle/>
          <a:p>
            <a:pPr indent="0" lvl="0" marL="279400" marR="139700" rtl="0" algn="just">
              <a:lnSpc>
                <a:spcPct val="115000"/>
              </a:lnSpc>
              <a:spcBef>
                <a:spcPts val="0"/>
              </a:spcBef>
              <a:spcAft>
                <a:spcPts val="0"/>
              </a:spcAft>
              <a:buClr>
                <a:schemeClr val="dk1"/>
              </a:buClr>
              <a:buSzPts val="1100"/>
              <a:buFont typeface="Arial"/>
              <a:buNone/>
            </a:pPr>
            <a:r>
              <a:rPr b="1" lang="en" sz="1050">
                <a:solidFill>
                  <a:schemeClr val="dk1"/>
                </a:solidFill>
              </a:rPr>
              <a:t>Lorem Ipsum</a:t>
            </a:r>
            <a:r>
              <a:rPr lang="en" sz="1050">
                <a:solidFill>
                  <a:schemeClr val="dk1"/>
                </a:solidFill>
              </a:rPr>
              <a:t>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popularised in the 1960s with the release of Letraset sheets containing Lorem Ipsum passages, and more recently with desktop publishing software like Aldus PageMaker including versions of Lorem Ipsum.</a:t>
            </a:r>
            <a:endParaRPr sz="1050">
              <a:solidFill>
                <a:schemeClr val="dk1"/>
              </a:solidFill>
            </a:endParaRPr>
          </a:p>
          <a:p>
            <a:pPr indent="0" lvl="0" marL="279400" marR="139700" rtl="0" algn="l">
              <a:lnSpc>
                <a:spcPct val="115000"/>
              </a:lnSpc>
              <a:spcBef>
                <a:spcPts val="1100"/>
              </a:spcBef>
              <a:spcAft>
                <a:spcPts val="0"/>
              </a:spcAft>
              <a:buClr>
                <a:schemeClr val="dk1"/>
              </a:buClr>
              <a:buSzPts val="1100"/>
              <a:buFont typeface="Arial"/>
              <a:buNone/>
            </a:pPr>
            <a:r>
              <a:t/>
            </a:r>
            <a:endParaRPr sz="1050">
              <a:solidFill>
                <a:schemeClr val="dk1"/>
              </a:solidFill>
            </a:endParaRPr>
          </a:p>
          <a:p>
            <a:pPr indent="0" lvl="0" marL="0" rtl="0" algn="l">
              <a:spcBef>
                <a:spcPts val="0"/>
              </a:spcBef>
              <a:spcAft>
                <a:spcPts val="0"/>
              </a:spcAft>
              <a:buNone/>
            </a:pPr>
            <a:r>
              <a:t/>
            </a:r>
            <a:endParaRPr/>
          </a:p>
        </p:txBody>
      </p:sp>
      <p:pic>
        <p:nvPicPr>
          <p:cNvPr id="69" name="Google Shape;69;p15"/>
          <p:cNvPicPr preferRelativeResize="0"/>
          <p:nvPr/>
        </p:nvPicPr>
        <p:blipFill>
          <a:blip r:embed="rId3">
            <a:alphaModFix/>
          </a:blip>
          <a:stretch>
            <a:fillRect/>
          </a:stretch>
        </p:blipFill>
        <p:spPr>
          <a:xfrm>
            <a:off x="3588088" y="1742275"/>
            <a:ext cx="2315175" cy="14332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9"/>
                                        </p:tgtEl>
                                        <p:attrNameLst>
                                          <p:attrName>style.visibility</p:attrName>
                                        </p:attrNameLst>
                                      </p:cBhvr>
                                      <p:to>
                                        <p:strVal val="visible"/>
                                      </p:to>
                                    </p:set>
                                    <p:animEffect filter="fade" transition="in">
                                      <p:cBhvr>
                                        <p:cTn dur="1000"/>
                                        <p:tgtEl>
                                          <p:spTgt spid="6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Symmetric Encryption</a:t>
            </a:r>
            <a:endParaRPr/>
          </a:p>
        </p:txBody>
      </p:sp>
      <p:sp>
        <p:nvSpPr>
          <p:cNvPr id="75" name="Google Shape;75;p16"/>
          <p:cNvSpPr txBox="1"/>
          <p:nvPr/>
        </p:nvSpPr>
        <p:spPr>
          <a:xfrm>
            <a:off x="2747525" y="1318775"/>
            <a:ext cx="3996300" cy="3575400"/>
          </a:xfrm>
          <a:prstGeom prst="rect">
            <a:avLst/>
          </a:prstGeom>
          <a:noFill/>
          <a:ln>
            <a:noFill/>
          </a:ln>
        </p:spPr>
        <p:txBody>
          <a:bodyPr anchorCtr="0" anchor="t" bIns="91425" lIns="91425" spcFirstLastPara="1" rIns="91425" wrap="square" tIns="91425">
            <a:noAutofit/>
          </a:bodyPr>
          <a:lstStyle/>
          <a:p>
            <a:pPr indent="0" lvl="0" marL="279400" marR="139700" rtl="0" algn="just">
              <a:lnSpc>
                <a:spcPct val="115000"/>
              </a:lnSpc>
              <a:spcBef>
                <a:spcPts val="0"/>
              </a:spcBef>
              <a:spcAft>
                <a:spcPts val="0"/>
              </a:spcAft>
              <a:buNone/>
            </a:pPr>
            <a:r>
              <a:rPr lang="en" sz="1050">
                <a:solidFill>
                  <a:schemeClr val="dk1"/>
                </a:solidFill>
              </a:rPr>
              <a:t>A38b8q1TmcKDXmDOzwoyEbS2JNailCX89Dgx25yspz7lKp/REHIFHFx6MA72SjZ9n+LiEK0kSnHd9jj9aDFyisVF5Q/vU4XcVamhZI1wqPY9/sZIuFF6a51N4QRRZ9jL54YUruLN4GhmkabD12Gv2Jr1RwjXJ9ZB/J1ogdr5Jk8+InPllDJfWvrxs3QKLVQRBULnvRUqF0kBo0Nylxxeo9rZXyRQKxazu7vuh2H3kZBDRPlR/4QWfBEQC9yfeSeyP/QyXwA4VFApR+4wQatEdOIj0JHwhY406FQpiJg7Otvzbm+X0jZbSPLeZ+DBHYmtLx4EfOeRVyjx4z62dnFQNtrw2RejlTRYqFVGLDuHXgUXtBKPDp+1JCop9nbjrRnrKLBnoZKnccEUoL4+boxYP2DV94MAfLTRuITsRHlvWihXC0r+s9MNcAdBV90MWIqgaUzerI9Jm/DMA1RgtGbWbvvERky/J2/Nvq//ghfxa7/EneaDBaGuKKswIesv2gzTk/wmOOXhz9Xq8k/oD0rWL6kQ3oGcrEzt2GLxKj1TeXfgMg56fVLVGlY/oCW+ky2/92t4Dv6CplIgbUGenCK+DlzH/b+Ekhjb2QoC5S+p9BG1VI1dWLRionc0e9Bui60iz8na3gJYcunyb95qqBG8P7Jb5drDc5w1d7+mLnE0yfUGvX70bg2Et+sC4vJ9Wk65B/UdLy2nhyhqdqhHWy4qjt4VggpsbLliQStQJ7UCQssOU0iZBtdk1wFOVyatCUQw</a:t>
            </a:r>
            <a:endParaRPr sz="1050">
              <a:solidFill>
                <a:schemeClr val="dk1"/>
              </a:solidFill>
            </a:endParaRPr>
          </a:p>
          <a:p>
            <a:pPr indent="0" lvl="0" marL="279400" marR="139700" rtl="0" algn="l">
              <a:lnSpc>
                <a:spcPct val="115000"/>
              </a:lnSpc>
              <a:spcBef>
                <a:spcPts val="1100"/>
              </a:spcBef>
              <a:spcAft>
                <a:spcPts val="0"/>
              </a:spcAft>
              <a:buNone/>
            </a:pPr>
            <a:r>
              <a:t/>
            </a:r>
            <a:endParaRPr sz="1050">
              <a:solidFill>
                <a:schemeClr val="dk1"/>
              </a:solidFill>
            </a:endParaRPr>
          </a:p>
          <a:p>
            <a:pPr indent="0" lvl="0" marL="0" rtl="0" algn="l">
              <a:spcBef>
                <a:spcPts val="0"/>
              </a:spcBef>
              <a:spcAft>
                <a:spcPts val="0"/>
              </a:spcAft>
              <a:buNone/>
            </a:pPr>
            <a:r>
              <a:t/>
            </a:r>
            <a:endParaRPr/>
          </a:p>
        </p:txBody>
      </p:sp>
      <p:pic>
        <p:nvPicPr>
          <p:cNvPr id="76" name="Google Shape;76;p16"/>
          <p:cNvPicPr preferRelativeResize="0"/>
          <p:nvPr/>
        </p:nvPicPr>
        <p:blipFill>
          <a:blip r:embed="rId3">
            <a:alphaModFix/>
          </a:blip>
          <a:stretch>
            <a:fillRect/>
          </a:stretch>
        </p:blipFill>
        <p:spPr>
          <a:xfrm>
            <a:off x="3588075" y="2132350"/>
            <a:ext cx="2315175" cy="14332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6"/>
                                        </p:tgtEl>
                                        <p:attrNameLst>
                                          <p:attrName>style.visibility</p:attrName>
                                        </p:attrNameLst>
                                      </p:cBhvr>
                                      <p:to>
                                        <p:strVal val="visible"/>
                                      </p:to>
                                    </p:set>
                                    <p:animEffect filter="fade" transition="in">
                                      <p:cBhvr>
                                        <p:cTn dur="1000"/>
                                        <p:tgtEl>
                                          <p:spTgt spid="7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Symmetric Encryption</a:t>
            </a:r>
            <a:endParaRPr/>
          </a:p>
        </p:txBody>
      </p:sp>
      <p:sp>
        <p:nvSpPr>
          <p:cNvPr id="82" name="Google Shape;82;p17"/>
          <p:cNvSpPr txBox="1"/>
          <p:nvPr/>
        </p:nvSpPr>
        <p:spPr>
          <a:xfrm>
            <a:off x="2747525" y="1387625"/>
            <a:ext cx="3996300" cy="2257200"/>
          </a:xfrm>
          <a:prstGeom prst="rect">
            <a:avLst/>
          </a:prstGeom>
          <a:noFill/>
          <a:ln>
            <a:noFill/>
          </a:ln>
        </p:spPr>
        <p:txBody>
          <a:bodyPr anchorCtr="0" anchor="t" bIns="91425" lIns="91425" spcFirstLastPara="1" rIns="91425" wrap="square" tIns="91425">
            <a:noAutofit/>
          </a:bodyPr>
          <a:lstStyle/>
          <a:p>
            <a:pPr indent="0" lvl="0" marL="279400" marR="139700" rtl="0" algn="just">
              <a:lnSpc>
                <a:spcPct val="115000"/>
              </a:lnSpc>
              <a:spcBef>
                <a:spcPts val="0"/>
              </a:spcBef>
              <a:spcAft>
                <a:spcPts val="0"/>
              </a:spcAft>
              <a:buNone/>
            </a:pPr>
            <a:r>
              <a:rPr b="1" lang="en" sz="1050">
                <a:solidFill>
                  <a:schemeClr val="dk1"/>
                </a:solidFill>
              </a:rPr>
              <a:t>Lorem Ipsum</a:t>
            </a:r>
            <a:r>
              <a:rPr lang="en" sz="1050">
                <a:solidFill>
                  <a:schemeClr val="dk1"/>
                </a:solidFill>
              </a:rPr>
              <a:t>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popularised in the 1960s with the release of Letraset sheets containing Lorem Ipsum passages, and more recently with desktop publishing software like Aldus PageMaker including versions of Lorem Ipsum.</a:t>
            </a:r>
            <a:endParaRPr sz="1050">
              <a:solidFill>
                <a:schemeClr val="dk1"/>
              </a:solidFill>
            </a:endParaRPr>
          </a:p>
          <a:p>
            <a:pPr indent="0" lvl="0" marL="279400" marR="139700" rtl="0" algn="l">
              <a:lnSpc>
                <a:spcPct val="115000"/>
              </a:lnSpc>
              <a:spcBef>
                <a:spcPts val="1100"/>
              </a:spcBef>
              <a:spcAft>
                <a:spcPts val="0"/>
              </a:spcAft>
              <a:buNone/>
            </a:pPr>
            <a:r>
              <a:t/>
            </a:r>
            <a:endParaRPr sz="1050">
              <a:solidFill>
                <a:schemeClr val="dk1"/>
              </a:solidFill>
            </a:endParaRPr>
          </a:p>
          <a:p>
            <a:pPr indent="0" lvl="0" marL="0" rtl="0" algn="l">
              <a:spcBef>
                <a:spcPts val="0"/>
              </a:spcBef>
              <a:spcAft>
                <a:spcPts val="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Why we can’t always encrypt</a:t>
            </a:r>
            <a:endParaRPr/>
          </a:p>
        </p:txBody>
      </p:sp>
      <p:sp>
        <p:nvSpPr>
          <p:cNvPr id="88" name="Google Shape;88;p18"/>
          <p:cNvSpPr txBox="1"/>
          <p:nvPr>
            <p:ph idx="1" type="body"/>
          </p:nvPr>
        </p:nvSpPr>
        <p:spPr>
          <a:xfrm>
            <a:off x="311700" y="1152475"/>
            <a:ext cx="8520600" cy="3157800"/>
          </a:xfrm>
          <a:prstGeom prst="rect">
            <a:avLst/>
          </a:prstGeom>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381000" lvl="0" marL="457200" rtl="0" algn="l">
              <a:lnSpc>
                <a:spcPct val="150000"/>
              </a:lnSpc>
              <a:spcBef>
                <a:spcPts val="1200"/>
              </a:spcBef>
              <a:spcAft>
                <a:spcPts val="0"/>
              </a:spcAft>
              <a:buSzPts val="2400"/>
              <a:buChar char="●"/>
            </a:pPr>
            <a:r>
              <a:rPr lang="en" sz="2400"/>
              <a:t>Database Queries can only be performed on plain text </a:t>
            </a:r>
            <a:endParaRPr sz="2400"/>
          </a:p>
          <a:p>
            <a:pPr indent="-381000" lvl="0" marL="457200" rtl="0" algn="l">
              <a:lnSpc>
                <a:spcPct val="150000"/>
              </a:lnSpc>
              <a:spcBef>
                <a:spcPts val="0"/>
              </a:spcBef>
              <a:spcAft>
                <a:spcPts val="0"/>
              </a:spcAft>
              <a:buSzPts val="2400"/>
              <a:buChar char="●"/>
            </a:pPr>
            <a:r>
              <a:rPr lang="en" sz="2400"/>
              <a:t>Analysis, Indexing, tuning</a:t>
            </a:r>
            <a:endParaRPr sz="2400"/>
          </a:p>
          <a:p>
            <a:pPr indent="-381000" lvl="0" marL="457200" rtl="0" algn="l">
              <a:lnSpc>
                <a:spcPct val="150000"/>
              </a:lnSpc>
              <a:spcBef>
                <a:spcPts val="0"/>
              </a:spcBef>
              <a:spcAft>
                <a:spcPts val="0"/>
              </a:spcAft>
              <a:buSzPts val="2400"/>
              <a:buChar char="●"/>
            </a:pPr>
            <a:r>
              <a:rPr lang="en" sz="2400"/>
              <a:t>Applications must read data to process it </a:t>
            </a:r>
            <a:endParaRPr sz="2400"/>
          </a:p>
          <a:p>
            <a:pPr indent="-381000" lvl="0" marL="457200" rtl="0" algn="l">
              <a:lnSpc>
                <a:spcPct val="150000"/>
              </a:lnSpc>
              <a:spcBef>
                <a:spcPts val="0"/>
              </a:spcBef>
              <a:spcAft>
                <a:spcPts val="0"/>
              </a:spcAft>
              <a:buSzPts val="2400"/>
              <a:buChar char="●"/>
            </a:pPr>
            <a:r>
              <a:rPr lang="en" sz="2400"/>
              <a:t>TLS Termination Layer 7 Reverse Proxies and Load Balancing</a:t>
            </a:r>
            <a:endParaRPr sz="2400"/>
          </a:p>
          <a:p>
            <a:pPr indent="0" lvl="0" marL="0" rtl="0" algn="l">
              <a:lnSpc>
                <a:spcPct val="150000"/>
              </a:lnSpc>
              <a:spcBef>
                <a:spcPts val="1200"/>
              </a:spcBef>
              <a:spcAft>
                <a:spcPts val="1200"/>
              </a:spcAft>
              <a:buNone/>
            </a:pPr>
            <a:r>
              <a:t/>
            </a:r>
            <a:endParaRPr sz="24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Meet Homomorphic Encryption!</a:t>
            </a:r>
            <a:endParaRPr/>
          </a:p>
        </p:txBody>
      </p:sp>
      <p:sp>
        <p:nvSpPr>
          <p:cNvPr id="94" name="Google Shape;94;p19"/>
          <p:cNvSpPr txBox="1"/>
          <p:nvPr>
            <p:ph idx="1" type="body"/>
          </p:nvPr>
        </p:nvSpPr>
        <p:spPr>
          <a:xfrm>
            <a:off x="311700" y="1152475"/>
            <a:ext cx="8520600" cy="3430800"/>
          </a:xfrm>
          <a:prstGeom prst="rect">
            <a:avLst/>
          </a:prstGeom>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381000" lvl="0" marL="457200" rtl="0" algn="l">
              <a:lnSpc>
                <a:spcPct val="150000"/>
              </a:lnSpc>
              <a:spcBef>
                <a:spcPts val="1200"/>
              </a:spcBef>
              <a:spcAft>
                <a:spcPts val="0"/>
              </a:spcAft>
              <a:buSzPts val="2400"/>
              <a:buChar char="●"/>
            </a:pPr>
            <a:r>
              <a:rPr lang="en" sz="2400"/>
              <a:t>Ability to perform </a:t>
            </a:r>
            <a:r>
              <a:rPr lang="en" sz="2400"/>
              <a:t>arithmetic</a:t>
            </a:r>
            <a:r>
              <a:rPr lang="en" sz="2400"/>
              <a:t> operations on encrypted data</a:t>
            </a:r>
            <a:endParaRPr sz="2400"/>
          </a:p>
          <a:p>
            <a:pPr indent="-381000" lvl="0" marL="457200" rtl="0" algn="l">
              <a:lnSpc>
                <a:spcPct val="150000"/>
              </a:lnSpc>
              <a:spcBef>
                <a:spcPts val="0"/>
              </a:spcBef>
              <a:spcAft>
                <a:spcPts val="0"/>
              </a:spcAft>
              <a:buSzPts val="2400"/>
              <a:buChar char="●"/>
            </a:pPr>
            <a:r>
              <a:rPr lang="en" sz="2400"/>
              <a:t>No need to decrypt! </a:t>
            </a:r>
            <a:endParaRPr sz="2400"/>
          </a:p>
          <a:p>
            <a:pPr indent="-381000" lvl="0" marL="457200" rtl="0" algn="l">
              <a:lnSpc>
                <a:spcPct val="150000"/>
              </a:lnSpc>
              <a:spcBef>
                <a:spcPts val="0"/>
              </a:spcBef>
              <a:spcAft>
                <a:spcPts val="0"/>
              </a:spcAft>
              <a:buSzPts val="2400"/>
              <a:buChar char="●"/>
            </a:pPr>
            <a:r>
              <a:rPr lang="en" sz="2400"/>
              <a:t>You can query a database that is encrypted! </a:t>
            </a:r>
            <a:endParaRPr sz="2400"/>
          </a:p>
          <a:p>
            <a:pPr indent="-381000" lvl="0" marL="457200" rtl="0" algn="l">
              <a:lnSpc>
                <a:spcPct val="150000"/>
              </a:lnSpc>
              <a:spcBef>
                <a:spcPts val="0"/>
              </a:spcBef>
              <a:spcAft>
                <a:spcPts val="0"/>
              </a:spcAft>
              <a:buSzPts val="2400"/>
              <a:buChar char="●"/>
            </a:pPr>
            <a:r>
              <a:rPr lang="en" sz="2400"/>
              <a:t>Layer 7 Reverse Proxies don’t have to terminate TLS, can route traffic based on rules without decrypting traffic </a:t>
            </a:r>
            <a:endParaRPr sz="2400"/>
          </a:p>
          <a:p>
            <a:pPr indent="-381000" lvl="0" marL="457200" rtl="0" algn="l">
              <a:lnSpc>
                <a:spcPct val="150000"/>
              </a:lnSpc>
              <a:spcBef>
                <a:spcPts val="0"/>
              </a:spcBef>
              <a:spcAft>
                <a:spcPts val="0"/>
              </a:spcAft>
              <a:buSzPts val="2400"/>
              <a:buChar char="●"/>
            </a:pPr>
            <a:r>
              <a:rPr lang="en" sz="2400"/>
              <a:t>Databases can index and optimize without decrypting data</a:t>
            </a:r>
            <a:endParaRPr sz="2400"/>
          </a:p>
          <a:p>
            <a:pPr indent="0" lvl="0" marL="0" rtl="0" algn="l">
              <a:lnSpc>
                <a:spcPct val="150000"/>
              </a:lnSpc>
              <a:spcBef>
                <a:spcPts val="1200"/>
              </a:spcBef>
              <a:spcAft>
                <a:spcPts val="1200"/>
              </a:spcAft>
              <a:buNone/>
            </a:pPr>
            <a:r>
              <a:t/>
            </a:r>
            <a:endParaRPr sz="24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Fully Homomorphic Encryption toolkit by IBM</a:t>
            </a:r>
            <a:endParaRPr/>
          </a:p>
        </p:txBody>
      </p:sp>
      <p:sp>
        <p:nvSpPr>
          <p:cNvPr id="100" name="Google Shape;100;p20"/>
          <p:cNvSpPr txBox="1"/>
          <p:nvPr>
            <p:ph idx="1" type="body"/>
          </p:nvPr>
        </p:nvSpPr>
        <p:spPr>
          <a:xfrm>
            <a:off x="311700" y="1152475"/>
            <a:ext cx="8520600" cy="3157800"/>
          </a:xfrm>
          <a:prstGeom prst="rect">
            <a:avLst/>
          </a:prstGeom>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381000" lvl="0" marL="457200" rtl="0" algn="l">
              <a:lnSpc>
                <a:spcPct val="150000"/>
              </a:lnSpc>
              <a:spcBef>
                <a:spcPts val="1200"/>
              </a:spcBef>
              <a:spcAft>
                <a:spcPts val="0"/>
              </a:spcAft>
              <a:buSzPts val="2400"/>
              <a:buChar char="●"/>
            </a:pPr>
            <a:r>
              <a:rPr lang="en" sz="2400"/>
              <a:t>Download &amp; run the source code</a:t>
            </a:r>
            <a:endParaRPr sz="2400"/>
          </a:p>
          <a:p>
            <a:pPr indent="-381000" lvl="0" marL="457200" rtl="0" algn="l">
              <a:lnSpc>
                <a:spcPct val="150000"/>
              </a:lnSpc>
              <a:spcBef>
                <a:spcPts val="0"/>
              </a:spcBef>
              <a:spcAft>
                <a:spcPts val="0"/>
              </a:spcAft>
              <a:buSzPts val="2400"/>
              <a:buChar char="●"/>
            </a:pPr>
            <a:r>
              <a:rPr lang="en" sz="2400"/>
              <a:t>Search an encrypted database (countries/capital)</a:t>
            </a:r>
            <a:endParaRPr sz="2400"/>
          </a:p>
        </p:txBody>
      </p:sp>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