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7" r:id="rId3"/>
    <p:sldId id="261" r:id="rId4"/>
    <p:sldId id="259" r:id="rId5"/>
    <p:sldId id="269" r:id="rId6"/>
    <p:sldId id="270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80E6"/>
    <a:srgbClr val="3E79DE"/>
    <a:srgbClr val="3C7AE4"/>
    <a:srgbClr val="3874DD"/>
    <a:srgbClr val="399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6"/>
    <p:restoredTop sz="86406"/>
  </p:normalViewPr>
  <p:slideViewPr>
    <p:cSldViewPr snapToGrid="0" snapToObjects="1">
      <p:cViewPr varScale="1">
        <p:scale>
          <a:sx n="63" d="100"/>
          <a:sy n="63" d="100"/>
        </p:scale>
        <p:origin x="102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0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5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0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2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7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7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5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4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50F63-AC53-7B41-A2EC-C5D988FC112A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666" y="2247410"/>
            <a:ext cx="9144000" cy="11378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INTERMEDIO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08942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Profesor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: Sergio Bazo Bertrán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9297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5400000">
            <a:off x="-908146" y="978020"/>
            <a:ext cx="2275598" cy="2631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Intermedio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65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39410" y="2247410"/>
            <a:ext cx="8757455" cy="1137861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Módulo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2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104666"/>
            <a:ext cx="4325037" cy="46637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Parte 2: </a:t>
            </a:r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Filtros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Avanzados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301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5400000">
            <a:off x="-908146" y="978020"/>
            <a:ext cx="2275598" cy="2631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Intermedio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7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79491" y="1874520"/>
            <a:ext cx="8086772" cy="2270759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b="1" dirty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filtro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avanzado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521119" y="2377440"/>
            <a:ext cx="158372" cy="17678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5400000">
            <a:off x="-908146" y="978020"/>
            <a:ext cx="2275598" cy="2631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Intermedio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1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filtro avanzado exc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578" y="-31370"/>
            <a:ext cx="7754401" cy="688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37541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filtro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avanzado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3696711"/>
            <a:ext cx="3304451" cy="27650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Es un comando que permite filtrar información de una tabla o base de datos.</a:t>
            </a:r>
          </a:p>
          <a:p>
            <a:pPr algn="l">
              <a:lnSpc>
                <a:spcPct val="120000"/>
              </a:lnSpc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Si lo comparamos con el Autofiltro, presenta las siguientes ventajas: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Permite el manejo de una cantidad ilimitada de criterios de filtrado en cada campo.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Permite extraer automáticamente el resultado del filtrado fuera de la tabla o base de datos original.</a:t>
            </a:r>
            <a:endParaRPr lang="es-ES" sz="1500" dirty="0">
              <a:solidFill>
                <a:schemeClr val="tx1">
                  <a:lumMod val="65000"/>
                  <a:lumOff val="35000"/>
                </a:schemeClr>
              </a:solidFill>
              <a:latin typeface="Comfortaa Light" charset="0"/>
              <a:ea typeface="Comfortaa Light" charset="0"/>
              <a:cs typeface="Comfortaa Light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 rot="5400000">
            <a:off x="-908146" y="978020"/>
            <a:ext cx="2275598" cy="2631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Intermedio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20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4241507" y="1005776"/>
            <a:ext cx="7813333" cy="4709224"/>
            <a:chOff x="4261578" y="1005776"/>
            <a:chExt cx="7950493" cy="4709224"/>
          </a:xfrm>
        </p:grpSpPr>
        <p:pic>
          <p:nvPicPr>
            <p:cNvPr id="4098" name="Picture 2" descr="Resultado de imagen para filtro avanzado en excel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57" t="20171" r="11381"/>
            <a:stretch/>
          </p:blipFill>
          <p:spPr bwMode="auto">
            <a:xfrm>
              <a:off x="4261578" y="1005776"/>
              <a:ext cx="7950493" cy="47092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ángulo 2"/>
            <p:cNvSpPr/>
            <p:nvPr/>
          </p:nvSpPr>
          <p:spPr>
            <a:xfrm>
              <a:off x="9768840" y="1203960"/>
              <a:ext cx="2117455" cy="4363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164033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Elementos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del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filtro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avanzado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3459480"/>
            <a:ext cx="3304451" cy="15697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La base de datos que vamos a filtrar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Un cuadro de criterios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Área de resultados (opcional)</a:t>
            </a:r>
            <a:endParaRPr lang="es-ES" sz="1500" dirty="0">
              <a:solidFill>
                <a:schemeClr val="tx1">
                  <a:lumMod val="65000"/>
                  <a:lumOff val="35000"/>
                </a:schemeClr>
              </a:solidFill>
              <a:latin typeface="Comfortaa Light" charset="0"/>
              <a:ea typeface="Comfortaa Light" charset="0"/>
              <a:cs typeface="Comfortaa Light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 rot="5400000">
            <a:off x="-908146" y="978020"/>
            <a:ext cx="2275598" cy="2631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Intermedio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960022" y="5700237"/>
            <a:ext cx="27807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Base de datos</a:t>
            </a:r>
            <a:endParaRPr lang="es-E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7481362" y="307807"/>
            <a:ext cx="37437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Cuadro de criterios</a:t>
            </a:r>
            <a:endParaRPr lang="es-E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8288449" y="4241431"/>
            <a:ext cx="36854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Área de resultados</a:t>
            </a:r>
            <a:endParaRPr lang="es-E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8" name="Conector recto de flecha 7"/>
          <p:cNvCxnSpPr/>
          <p:nvPr/>
        </p:nvCxnSpPr>
        <p:spPr>
          <a:xfrm flipH="1" flipV="1">
            <a:off x="5859697" y="3916680"/>
            <a:ext cx="514755" cy="1915849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 flipH="1">
            <a:off x="9022080" y="954138"/>
            <a:ext cx="518161" cy="468008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/>
          <p:nvPr/>
        </p:nvCxnSpPr>
        <p:spPr>
          <a:xfrm flipH="1" flipV="1">
            <a:off x="10254714" y="3078480"/>
            <a:ext cx="391207" cy="1338925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37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81737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Estructura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del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cuadro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criterios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796050"/>
            <a:ext cx="3304451" cy="27817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ES" sz="1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Fila de encabezados</a:t>
            </a: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: debe contener los encabezados cuyos campos contienen los criterios que se van a filtrar</a:t>
            </a:r>
          </a:p>
          <a:p>
            <a:pPr marL="342900" indent="-342900" algn="l">
              <a:lnSpc>
                <a:spcPct val="120000"/>
              </a:lnSpc>
              <a:buFont typeface="+mj-lt"/>
              <a:buAutoNum type="arabicPeriod"/>
            </a:pPr>
            <a:r>
              <a:rPr lang="es-ES" sz="1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Criterios de filtrado</a:t>
            </a: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: deben ser escritos debajo del encabezado correspondiente al campo al cual pertenecen.</a:t>
            </a:r>
            <a:endParaRPr lang="es-ES" sz="1500" dirty="0">
              <a:solidFill>
                <a:schemeClr val="tx1">
                  <a:lumMod val="65000"/>
                  <a:lumOff val="35000"/>
                </a:schemeClr>
              </a:solidFill>
              <a:latin typeface="Comfortaa Light" charset="0"/>
              <a:ea typeface="Comfortaa Light" charset="0"/>
              <a:cs typeface="Comfortaa Light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 rot="5400000">
            <a:off x="-908146" y="978020"/>
            <a:ext cx="2275598" cy="2631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Intermedio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453561"/>
              </p:ext>
            </p:extLst>
          </p:nvPr>
        </p:nvGraphicFramePr>
        <p:xfrm>
          <a:off x="4658417" y="2889369"/>
          <a:ext cx="7030350" cy="1112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43450">
                  <a:extLst>
                    <a:ext uri="{9D8B030D-6E8A-4147-A177-3AD203B41FA5}">
                      <a16:colId xmlns:a16="http://schemas.microsoft.com/office/drawing/2014/main" val="2162348217"/>
                    </a:ext>
                  </a:extLst>
                </a:gridCol>
                <a:gridCol w="2343450">
                  <a:extLst>
                    <a:ext uri="{9D8B030D-6E8A-4147-A177-3AD203B41FA5}">
                      <a16:colId xmlns:a16="http://schemas.microsoft.com/office/drawing/2014/main" val="1109005523"/>
                    </a:ext>
                  </a:extLst>
                </a:gridCol>
                <a:gridCol w="2343450">
                  <a:extLst>
                    <a:ext uri="{9D8B030D-6E8A-4147-A177-3AD203B41FA5}">
                      <a16:colId xmlns:a16="http://schemas.microsoft.com/office/drawing/2014/main" val="10710247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Sucursal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Área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Sueldo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360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San Luis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Administración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&gt;3000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0176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Contabilidad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&lt;5000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6052539"/>
                  </a:ext>
                </a:extLst>
              </a:tr>
            </a:tbl>
          </a:graphicData>
        </a:graphic>
      </p:graphicFrame>
      <p:sp>
        <p:nvSpPr>
          <p:cNvPr id="10" name="Rectángulo 9"/>
          <p:cNvSpPr/>
          <p:nvPr/>
        </p:nvSpPr>
        <p:spPr>
          <a:xfrm>
            <a:off x="6111662" y="1799528"/>
            <a:ext cx="39228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Fila de encabezados</a:t>
            </a:r>
            <a:endParaRPr lang="es-E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13" name="Conector recto de flecha 12"/>
          <p:cNvCxnSpPr/>
          <p:nvPr/>
        </p:nvCxnSpPr>
        <p:spPr>
          <a:xfrm flipH="1">
            <a:off x="7741920" y="2445859"/>
            <a:ext cx="518161" cy="468008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/>
          <p:cNvSpPr/>
          <p:nvPr/>
        </p:nvSpPr>
        <p:spPr>
          <a:xfrm>
            <a:off x="6369991" y="5040360"/>
            <a:ext cx="381066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Criterios de filtrado</a:t>
            </a:r>
            <a:endParaRPr lang="es-ES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15" name="Conector recto de flecha 14"/>
          <p:cNvCxnSpPr>
            <a:stCxn id="14" idx="0"/>
          </p:cNvCxnSpPr>
          <p:nvPr/>
        </p:nvCxnSpPr>
        <p:spPr>
          <a:xfrm flipH="1" flipV="1">
            <a:off x="7482841" y="3852202"/>
            <a:ext cx="792480" cy="1188158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19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31445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Estructura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del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cuadro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criterios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3055130"/>
            <a:ext cx="3304451" cy="27817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Cuando existe más de un criterio de filtrado, debemos considerar si se trata de una conjunción o una disyunción.</a:t>
            </a:r>
          </a:p>
          <a:p>
            <a:pPr algn="l">
              <a:lnSpc>
                <a:spcPct val="120000"/>
              </a:lnSpc>
            </a:pPr>
            <a:r>
              <a:rPr lang="es-ES" sz="1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Si se trata de una conjunción</a:t>
            </a: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, significa que TODOS los criterios deben cumplirse para que un registro pase el filtro.</a:t>
            </a:r>
          </a:p>
          <a:p>
            <a:pPr algn="l">
              <a:lnSpc>
                <a:spcPct val="120000"/>
              </a:lnSpc>
            </a:pPr>
            <a:r>
              <a:rPr lang="es-ES" sz="1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Si se trata de una disyunción</a:t>
            </a: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, quiere decir que es suficiente con que uno de los criterios se cumpla para que el registro pase el filtro.</a:t>
            </a:r>
            <a:endParaRPr lang="es-ES" sz="1500" dirty="0">
              <a:solidFill>
                <a:schemeClr val="tx1">
                  <a:lumMod val="65000"/>
                  <a:lumOff val="35000"/>
                </a:schemeClr>
              </a:solidFill>
              <a:latin typeface="Comfortaa Light" charset="0"/>
              <a:ea typeface="Comfortaa Light" charset="0"/>
              <a:cs typeface="Comfortaa Light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 rot="5400000">
            <a:off x="-908146" y="978020"/>
            <a:ext cx="2275598" cy="2631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Intermedio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284355"/>
              </p:ext>
            </p:extLst>
          </p:nvPr>
        </p:nvGraphicFramePr>
        <p:xfrm>
          <a:off x="5466973" y="1254141"/>
          <a:ext cx="5389880" cy="741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694940">
                  <a:extLst>
                    <a:ext uri="{9D8B030D-6E8A-4147-A177-3AD203B41FA5}">
                      <a16:colId xmlns:a16="http://schemas.microsoft.com/office/drawing/2014/main" val="3652090871"/>
                    </a:ext>
                  </a:extLst>
                </a:gridCol>
                <a:gridCol w="2694940">
                  <a:extLst>
                    <a:ext uri="{9D8B030D-6E8A-4147-A177-3AD203B41FA5}">
                      <a16:colId xmlns:a16="http://schemas.microsoft.com/office/drawing/2014/main" val="40394142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Sucursal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Área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5773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San Borja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Marketing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473919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567459"/>
              </p:ext>
            </p:extLst>
          </p:nvPr>
        </p:nvGraphicFramePr>
        <p:xfrm>
          <a:off x="6579493" y="2798817"/>
          <a:ext cx="3164840" cy="1112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164840">
                  <a:extLst>
                    <a:ext uri="{9D8B030D-6E8A-4147-A177-3AD203B41FA5}">
                      <a16:colId xmlns:a16="http://schemas.microsoft.com/office/drawing/2014/main" val="34788072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Sucursal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6580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La Victoria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41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Chorrillos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795542"/>
                  </a:ext>
                </a:extLst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186482"/>
              </p:ext>
            </p:extLst>
          </p:nvPr>
        </p:nvGraphicFramePr>
        <p:xfrm>
          <a:off x="5466973" y="4714333"/>
          <a:ext cx="5389881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96627">
                  <a:extLst>
                    <a:ext uri="{9D8B030D-6E8A-4147-A177-3AD203B41FA5}">
                      <a16:colId xmlns:a16="http://schemas.microsoft.com/office/drawing/2014/main" val="1763207856"/>
                    </a:ext>
                  </a:extLst>
                </a:gridCol>
                <a:gridCol w="1796627">
                  <a:extLst>
                    <a:ext uri="{9D8B030D-6E8A-4147-A177-3AD203B41FA5}">
                      <a16:colId xmlns:a16="http://schemas.microsoft.com/office/drawing/2014/main" val="980339277"/>
                    </a:ext>
                  </a:extLst>
                </a:gridCol>
                <a:gridCol w="1796627">
                  <a:extLst>
                    <a:ext uri="{9D8B030D-6E8A-4147-A177-3AD203B41FA5}">
                      <a16:colId xmlns:a16="http://schemas.microsoft.com/office/drawing/2014/main" val="35262682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Sucursal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Área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Sueldo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205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San Borja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&lt;=3400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004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La Victoria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Contabilidad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1681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Administración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 smtClean="0"/>
                        <a:t>&gt;=2300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75168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7259200" y="571328"/>
            <a:ext cx="183095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Conjunción</a:t>
            </a:r>
            <a:endParaRPr lang="es-ES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7274523" y="2201699"/>
            <a:ext cx="177478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Disyunción</a:t>
            </a:r>
            <a:endParaRPr lang="es-ES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7231213" y="4051225"/>
            <a:ext cx="18614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Combinado</a:t>
            </a:r>
            <a:endParaRPr lang="es-ES" sz="2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8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405893"/>
            <a:ext cx="3304451" cy="191058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Manejo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criterios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incompletos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3146570"/>
            <a:ext cx="3304451" cy="27817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Hay casos en que podemos escribir los criterios incompletos, utilizando o no símbolos de comodín.</a:t>
            </a:r>
          </a:p>
          <a:p>
            <a:pPr algn="l">
              <a:lnSpc>
                <a:spcPct val="120000"/>
              </a:lnSpc>
            </a:pPr>
            <a:r>
              <a:rPr lang="es-E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Por ejemplo, queremos filtrar a todos los empleados cuyo código comience con las letras AD, productos que contengan la palabra QUESO, códigos cuyo tercer carácter sea una g o sucursales cuyo nombre termine en NORTE.</a:t>
            </a:r>
            <a:endParaRPr lang="es-ES" sz="1500" dirty="0">
              <a:solidFill>
                <a:schemeClr val="tx1">
                  <a:lumMod val="65000"/>
                  <a:lumOff val="35000"/>
                </a:schemeClr>
              </a:solidFill>
              <a:latin typeface="Comfortaa Light" charset="0"/>
              <a:ea typeface="Comfortaa Light" charset="0"/>
              <a:cs typeface="Comfortaa Light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 rot="5400000">
            <a:off x="-908146" y="978020"/>
            <a:ext cx="2275598" cy="2631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Intermedio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759049"/>
              </p:ext>
            </p:extLst>
          </p:nvPr>
        </p:nvGraphicFramePr>
        <p:xfrm>
          <a:off x="4785360" y="719666"/>
          <a:ext cx="6598920" cy="5518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9460">
                  <a:extLst>
                    <a:ext uri="{9D8B030D-6E8A-4147-A177-3AD203B41FA5}">
                      <a16:colId xmlns:a16="http://schemas.microsoft.com/office/drawing/2014/main" val="2355673847"/>
                    </a:ext>
                  </a:extLst>
                </a:gridCol>
                <a:gridCol w="3299460">
                  <a:extLst>
                    <a:ext uri="{9D8B030D-6E8A-4147-A177-3AD203B41FA5}">
                      <a16:colId xmlns:a16="http://schemas.microsoft.com/office/drawing/2014/main" val="955115623"/>
                    </a:ext>
                  </a:extLst>
                </a:gridCol>
              </a:tblGrid>
              <a:tr h="756720">
                <a:tc>
                  <a:txBody>
                    <a:bodyPr/>
                    <a:lstStyle/>
                    <a:p>
                      <a:pPr algn="ctr"/>
                      <a:r>
                        <a:rPr lang="es-PE" sz="2400" dirty="0" smtClean="0"/>
                        <a:t>Criterio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2400" dirty="0" smtClean="0"/>
                        <a:t>Significado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6048616"/>
                  </a:ext>
                </a:extLst>
              </a:tr>
              <a:tr h="756720">
                <a:tc>
                  <a:txBody>
                    <a:bodyPr/>
                    <a:lstStyle/>
                    <a:p>
                      <a:pPr algn="ctr"/>
                      <a:r>
                        <a:rPr lang="es-PE" sz="2400" b="1" dirty="0" smtClean="0"/>
                        <a:t>ad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2400" dirty="0" smtClean="0"/>
                        <a:t>Comienza con AD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1653797"/>
                  </a:ext>
                </a:extLst>
              </a:tr>
              <a:tr h="2425652">
                <a:tc>
                  <a:txBody>
                    <a:bodyPr/>
                    <a:lstStyle/>
                    <a:p>
                      <a:pPr algn="ctr"/>
                      <a:r>
                        <a:rPr lang="es-PE" sz="2400" b="1" dirty="0" smtClean="0"/>
                        <a:t>*queso*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2400" dirty="0" smtClean="0"/>
                        <a:t>Contiene la palabra QUESO. Dicha palabra podría estar en cualquier parte de</a:t>
                      </a:r>
                      <a:r>
                        <a:rPr lang="es-PE" sz="2400" baseline="0" dirty="0" smtClean="0"/>
                        <a:t> la frase, inclusive al comienzo o al final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6533120"/>
                  </a:ext>
                </a:extLst>
              </a:tr>
              <a:tr h="756720">
                <a:tc>
                  <a:txBody>
                    <a:bodyPr/>
                    <a:lstStyle/>
                    <a:p>
                      <a:pPr algn="ctr"/>
                      <a:r>
                        <a:rPr lang="es-PE" sz="2400" b="1" dirty="0" smtClean="0"/>
                        <a:t>??g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2400" dirty="0" smtClean="0"/>
                        <a:t>El tercer carácter</a:t>
                      </a:r>
                      <a:r>
                        <a:rPr lang="es-PE" sz="2400" baseline="0" dirty="0" smtClean="0"/>
                        <a:t> es g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7942573"/>
                  </a:ext>
                </a:extLst>
              </a:tr>
              <a:tr h="756720">
                <a:tc>
                  <a:txBody>
                    <a:bodyPr/>
                    <a:lstStyle/>
                    <a:p>
                      <a:pPr algn="ctr"/>
                      <a:r>
                        <a:rPr lang="es-PE" sz="2400" b="1" dirty="0" smtClean="0"/>
                        <a:t>*norte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sz="2400" dirty="0" smtClean="0"/>
                        <a:t>La frase termina en NORTE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4517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86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2710</TotalTime>
  <Words>452</Words>
  <Application>Microsoft Office PowerPoint</Application>
  <PresentationFormat>Panorámica</PresentationFormat>
  <Paragraphs>79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Comfortaa</vt:lpstr>
      <vt:lpstr>Comfortaa Light</vt:lpstr>
      <vt:lpstr>Office Theme</vt:lpstr>
      <vt:lpstr>MS EXCEL INTERMEDIO</vt:lpstr>
      <vt:lpstr>Módulo 2</vt:lpstr>
      <vt:lpstr>¿Qué es filtro avanzado?</vt:lpstr>
      <vt:lpstr>¿Qué es filtro avanzado?</vt:lpstr>
      <vt:lpstr>Elementos del filtro avanzado</vt:lpstr>
      <vt:lpstr>Estructura del cuadro de criterios</vt:lpstr>
      <vt:lpstr>Estructura del cuadro de criterios</vt:lpstr>
      <vt:lpstr>Manejo de criterios incompletos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Sergio Bazo</cp:lastModifiedBy>
  <cp:revision>55</cp:revision>
  <dcterms:created xsi:type="dcterms:W3CDTF">2017-09-01T15:02:55Z</dcterms:created>
  <dcterms:modified xsi:type="dcterms:W3CDTF">2017-09-29T17:10:49Z</dcterms:modified>
</cp:coreProperties>
</file>