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ppt/tags/tag49.xml" ContentType="application/vnd.openxmlformats-officedocument.presentationml.tags+xml"/>
  <Override PartName="/ppt/notesSlides/notesSlide48.xml" ContentType="application/vnd.openxmlformats-officedocument.presentationml.notesSlide+xml"/>
  <Override PartName="/ppt/tags/tag50.xml" ContentType="application/vnd.openxmlformats-officedocument.presentationml.tags+xml"/>
  <Override PartName="/ppt/notesSlides/notesSlide49.xml" ContentType="application/vnd.openxmlformats-officedocument.presentationml.notesSlide+xml"/>
  <Override PartName="/ppt/tags/tag51.xml" ContentType="application/vnd.openxmlformats-officedocument.presentationml.tags+xml"/>
  <Override PartName="/ppt/notesSlides/notesSlide50.xml" ContentType="application/vnd.openxmlformats-officedocument.presentationml.notesSlide+xml"/>
  <Override PartName="/ppt/tags/tag52.xml" ContentType="application/vnd.openxmlformats-officedocument.presentationml.tags+xml"/>
  <Override PartName="/ppt/notesSlides/notesSlide51.xml" ContentType="application/vnd.openxmlformats-officedocument.presentationml.notesSlide+xml"/>
  <Override PartName="/ppt/tags/tag53.xml" ContentType="application/vnd.openxmlformats-officedocument.presentationml.tags+xml"/>
  <Override PartName="/ppt/notesSlides/notesSlide52.xml" ContentType="application/vnd.openxmlformats-officedocument.presentationml.notesSlide+xml"/>
  <Override PartName="/ppt/tags/tag54.xml" ContentType="application/vnd.openxmlformats-officedocument.presentationml.tags+xml"/>
  <Override PartName="/ppt/notesSlides/notesSlide53.xml" ContentType="application/vnd.openxmlformats-officedocument.presentationml.notesSlide+xml"/>
  <Override PartName="/ppt/tags/tag55.xml" ContentType="application/vnd.openxmlformats-officedocument.presentationml.tags+xml"/>
  <Override PartName="/ppt/notesSlides/notesSlide54.xml" ContentType="application/vnd.openxmlformats-officedocument.presentationml.notesSlide+xml"/>
  <Override PartName="/ppt/tags/tag56.xml" ContentType="application/vnd.openxmlformats-officedocument.presentationml.tags+xml"/>
  <Override PartName="/ppt/notesSlides/notesSlide55.xml" ContentType="application/vnd.openxmlformats-officedocument.presentationml.notesSlide+xml"/>
  <Override PartName="/ppt/tags/tag57.xml" ContentType="application/vnd.openxmlformats-officedocument.presentationml.tags+xml"/>
  <Override PartName="/ppt/notesSlides/notesSlide56.xml" ContentType="application/vnd.openxmlformats-officedocument.presentationml.notesSlide+xml"/>
  <Override PartName="/ppt/tags/tag58.xml" ContentType="application/vnd.openxmlformats-officedocument.presentationml.tags+xml"/>
  <Override PartName="/ppt/notesSlides/notesSlide57.xml" ContentType="application/vnd.openxmlformats-officedocument.presentationml.notesSlide+xml"/>
  <Override PartName="/ppt/tags/tag59.xml" ContentType="application/vnd.openxmlformats-officedocument.presentationml.tags+xml"/>
  <Override PartName="/ppt/notesSlides/notesSlide58.xml" ContentType="application/vnd.openxmlformats-officedocument.presentationml.notesSlide+xml"/>
  <Override PartName="/ppt/tags/tag60.xml" ContentType="application/vnd.openxmlformats-officedocument.presentationml.tags+xml"/>
  <Override PartName="/ppt/notesSlides/notesSlide59.xml" ContentType="application/vnd.openxmlformats-officedocument.presentationml.notesSlide+xml"/>
  <Override PartName="/ppt/tags/tag61.xml" ContentType="application/vnd.openxmlformats-officedocument.presentationml.tags+xml"/>
  <Override PartName="/ppt/notesSlides/notesSlide60.xml" ContentType="application/vnd.openxmlformats-officedocument.presentationml.notesSlide+xml"/>
  <Override PartName="/ppt/tags/tag62.xml" ContentType="application/vnd.openxmlformats-officedocument.presentationml.tags+xml"/>
  <Override PartName="/ppt/notesSlides/notesSlide61.xml" ContentType="application/vnd.openxmlformats-officedocument.presentationml.notesSlide+xml"/>
  <Override PartName="/ppt/tags/tag63.xml" ContentType="application/vnd.openxmlformats-officedocument.presentationml.tags+xml"/>
  <Override PartName="/ppt/notesSlides/notesSlide62.xml" ContentType="application/vnd.openxmlformats-officedocument.presentationml.notesSlide+xml"/>
  <Override PartName="/ppt/tags/tag64.xml" ContentType="application/vnd.openxmlformats-officedocument.presentationml.tags+xml"/>
  <Override PartName="/ppt/notesSlides/notesSlide63.xml" ContentType="application/vnd.openxmlformats-officedocument.presentationml.notesSlide+xml"/>
  <Override PartName="/ppt/tags/tag65.xml" ContentType="application/vnd.openxmlformats-officedocument.presentationml.tags+xml"/>
  <Override PartName="/ppt/notesSlides/notesSlide64.xml" ContentType="application/vnd.openxmlformats-officedocument.presentationml.notesSlide+xml"/>
  <Override PartName="/ppt/tags/tag66.xml" ContentType="application/vnd.openxmlformats-officedocument.presentationml.tags+xml"/>
  <Override PartName="/ppt/notesSlides/notesSlide65.xml" ContentType="application/vnd.openxmlformats-officedocument.presentationml.notesSlide+xml"/>
  <Override PartName="/ppt/tags/tag67.xml" ContentType="application/vnd.openxmlformats-officedocument.presentationml.tags+xml"/>
  <Override PartName="/ppt/notesSlides/notesSlide66.xml" ContentType="application/vnd.openxmlformats-officedocument.presentationml.notesSlide+xml"/>
  <Override PartName="/ppt/tags/tag68.xml" ContentType="application/vnd.openxmlformats-officedocument.presentationml.tags+xml"/>
  <Override PartName="/ppt/notesSlides/notesSlide67.xml" ContentType="application/vnd.openxmlformats-officedocument.presentationml.notesSlide+xml"/>
  <Override PartName="/ppt/tags/tag69.xml" ContentType="application/vnd.openxmlformats-officedocument.presentationml.tags+xml"/>
  <Override PartName="/ppt/notesSlides/notesSlide68.xml" ContentType="application/vnd.openxmlformats-officedocument.presentationml.notesSlide+xml"/>
  <Override PartName="/ppt/tags/tag70.xml" ContentType="application/vnd.openxmlformats-officedocument.presentationml.tags+xml"/>
  <Override PartName="/ppt/notesSlides/notesSlide69.xml" ContentType="application/vnd.openxmlformats-officedocument.presentationml.notesSlide+xml"/>
  <Override PartName="/ppt/tags/tag71.xml" ContentType="application/vnd.openxmlformats-officedocument.presentationml.tags+xml"/>
  <Override PartName="/ppt/notesSlides/notesSlide70.xml" ContentType="application/vnd.openxmlformats-officedocument.presentationml.notesSlide+xml"/>
  <Override PartName="/ppt/tags/tag72.xml" ContentType="application/vnd.openxmlformats-officedocument.presentationml.tags+xml"/>
  <Override PartName="/ppt/notesSlides/notesSlide71.xml" ContentType="application/vnd.openxmlformats-officedocument.presentationml.notesSlide+xml"/>
  <Override PartName="/ppt/tags/tag73.xml" ContentType="application/vnd.openxmlformats-officedocument.presentationml.tags+xml"/>
  <Override PartName="/ppt/notesSlides/notesSlide72.xml" ContentType="application/vnd.openxmlformats-officedocument.presentationml.notesSlide+xml"/>
  <Override PartName="/ppt/tags/tag74.xml" ContentType="application/vnd.openxmlformats-officedocument.presentationml.tags+xml"/>
  <Override PartName="/ppt/notesSlides/notesSlide73.xml" ContentType="application/vnd.openxmlformats-officedocument.presentationml.notesSlide+xml"/>
  <Override PartName="/ppt/tags/tag75.xml" ContentType="application/vnd.openxmlformats-officedocument.presentationml.tags+xml"/>
  <Override PartName="/ppt/notesSlides/notesSlide74.xml" ContentType="application/vnd.openxmlformats-officedocument.presentationml.notesSlide+xml"/>
  <Override PartName="/ppt/tags/tag76.xml" ContentType="application/vnd.openxmlformats-officedocument.presentationml.tags+xml"/>
  <Override PartName="/ppt/notesSlides/notesSlide75.xml" ContentType="application/vnd.openxmlformats-officedocument.presentationml.notesSlide+xml"/>
  <Override PartName="/ppt/tags/tag77.xml" ContentType="application/vnd.openxmlformats-officedocument.presentationml.tags+xml"/>
  <Override PartName="/ppt/notesSlides/notesSlide76.xml" ContentType="application/vnd.openxmlformats-officedocument.presentationml.notesSlide+xml"/>
  <Override PartName="/ppt/tags/tag78.xml" ContentType="application/vnd.openxmlformats-officedocument.presentationml.tags+xml"/>
  <Override PartName="/ppt/notesSlides/notesSlide77.xml" ContentType="application/vnd.openxmlformats-officedocument.presentationml.notesSlide+xml"/>
  <Override PartName="/ppt/tags/tag79.xml" ContentType="application/vnd.openxmlformats-officedocument.presentationml.tags+xml"/>
  <Override PartName="/ppt/notesSlides/notesSlide78.xml" ContentType="application/vnd.openxmlformats-officedocument.presentationml.notesSlide+xml"/>
  <Override PartName="/ppt/tags/tag80.xml" ContentType="application/vnd.openxmlformats-officedocument.presentationml.tags+xml"/>
  <Override PartName="/ppt/notesSlides/notesSlide79.xml" ContentType="application/vnd.openxmlformats-officedocument.presentationml.notesSlide+xml"/>
  <Override PartName="/ppt/tags/tag81.xml" ContentType="application/vnd.openxmlformats-officedocument.presentationml.tags+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tags/tag82.xml" ContentType="application/vnd.openxmlformats-officedocument.presentationml.tags+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84"/>
  </p:notesMasterIdLst>
  <p:sldIdLst>
    <p:sldId id="513" r:id="rId2"/>
    <p:sldId id="730" r:id="rId3"/>
    <p:sldId id="1070" r:id="rId4"/>
    <p:sldId id="880" r:id="rId5"/>
    <p:sldId id="924" r:id="rId6"/>
    <p:sldId id="1074" r:id="rId7"/>
    <p:sldId id="1075" r:id="rId8"/>
    <p:sldId id="1145" r:id="rId9"/>
    <p:sldId id="1146" r:id="rId10"/>
    <p:sldId id="876" r:id="rId11"/>
    <p:sldId id="1079" r:id="rId12"/>
    <p:sldId id="759" r:id="rId13"/>
    <p:sldId id="628" r:id="rId14"/>
    <p:sldId id="1147" r:id="rId15"/>
    <p:sldId id="1148" r:id="rId16"/>
    <p:sldId id="1149" r:id="rId17"/>
    <p:sldId id="1150" r:id="rId18"/>
    <p:sldId id="1151" r:id="rId19"/>
    <p:sldId id="1152" r:id="rId20"/>
    <p:sldId id="1153" r:id="rId21"/>
    <p:sldId id="1214" r:id="rId22"/>
    <p:sldId id="1154" r:id="rId23"/>
    <p:sldId id="1209" r:id="rId24"/>
    <p:sldId id="1156" r:id="rId25"/>
    <p:sldId id="1157" r:id="rId26"/>
    <p:sldId id="1215" r:id="rId27"/>
    <p:sldId id="1158" r:id="rId28"/>
    <p:sldId id="1216" r:id="rId29"/>
    <p:sldId id="1159" r:id="rId30"/>
    <p:sldId id="1160" r:id="rId31"/>
    <p:sldId id="1161" r:id="rId32"/>
    <p:sldId id="1162" r:id="rId33"/>
    <p:sldId id="1163" r:id="rId34"/>
    <p:sldId id="1164" r:id="rId35"/>
    <p:sldId id="1165" r:id="rId36"/>
    <p:sldId id="1166" r:id="rId37"/>
    <p:sldId id="1167" r:id="rId38"/>
    <p:sldId id="1168" r:id="rId39"/>
    <p:sldId id="1169" r:id="rId40"/>
    <p:sldId id="1170" r:id="rId41"/>
    <p:sldId id="1171" r:id="rId42"/>
    <p:sldId id="1210" r:id="rId43"/>
    <p:sldId id="1172" r:id="rId44"/>
    <p:sldId id="1173" r:id="rId45"/>
    <p:sldId id="1174" r:id="rId46"/>
    <p:sldId id="1175" r:id="rId47"/>
    <p:sldId id="1176" r:id="rId48"/>
    <p:sldId id="1177" r:id="rId49"/>
    <p:sldId id="1178" r:id="rId50"/>
    <p:sldId id="1179" r:id="rId51"/>
    <p:sldId id="1180" r:id="rId52"/>
    <p:sldId id="1181" r:id="rId53"/>
    <p:sldId id="1182" r:id="rId54"/>
    <p:sldId id="1183" r:id="rId55"/>
    <p:sldId id="1211" r:id="rId56"/>
    <p:sldId id="1184" r:id="rId57"/>
    <p:sldId id="1185" r:id="rId58"/>
    <p:sldId id="1186" r:id="rId59"/>
    <p:sldId id="1187" r:id="rId60"/>
    <p:sldId id="1188" r:id="rId61"/>
    <p:sldId id="1189" r:id="rId62"/>
    <p:sldId id="1190" r:id="rId63"/>
    <p:sldId id="1191" r:id="rId64"/>
    <p:sldId id="1192" r:id="rId65"/>
    <p:sldId id="1194" r:id="rId66"/>
    <p:sldId id="1195" r:id="rId67"/>
    <p:sldId id="1196" r:id="rId68"/>
    <p:sldId id="1197" r:id="rId69"/>
    <p:sldId id="1198" r:id="rId70"/>
    <p:sldId id="1199" r:id="rId71"/>
    <p:sldId id="1200" r:id="rId72"/>
    <p:sldId id="1201" r:id="rId73"/>
    <p:sldId id="1212" r:id="rId74"/>
    <p:sldId id="1202" r:id="rId75"/>
    <p:sldId id="1203" r:id="rId76"/>
    <p:sldId id="1204" r:id="rId77"/>
    <p:sldId id="1205" r:id="rId78"/>
    <p:sldId id="1206" r:id="rId79"/>
    <p:sldId id="1207" r:id="rId80"/>
    <p:sldId id="1208" r:id="rId81"/>
    <p:sldId id="1213" r:id="rId82"/>
    <p:sldId id="291" r:id="rId83"/>
  </p:sldIdLst>
  <p:sldSz cx="9144000" cy="5143500" type="screen16x9"/>
  <p:notesSz cx="6858000" cy="9144000"/>
  <p:custDataLst>
    <p:tags r:id="rId8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Arpita Brat" initials="AB" lastIdx="15"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000000"/>
    <a:srgbClr val="58585B"/>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00" autoAdjust="0"/>
    <p:restoredTop sz="82857" autoAdjust="0"/>
  </p:normalViewPr>
  <p:slideViewPr>
    <p:cSldViewPr snapToGrid="0" showGuides="1">
      <p:cViewPr varScale="1">
        <p:scale>
          <a:sx n="140" d="100"/>
          <a:sy n="140" d="100"/>
        </p:scale>
        <p:origin x="1872" y="184"/>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4: </a:t>
            </a:r>
            <a:r>
              <a:rPr lang="en-US" sz="1200" b="0" dirty="0">
                <a:solidFill>
                  <a:srgbClr val="FF0000"/>
                </a:solidFill>
              </a:rPr>
              <a:t>Linux Overview</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sz="1200" b="0" i="0" kern="1200" dirty="0">
                <a:solidFill>
                  <a:schemeClr val="tx1"/>
                </a:solidFill>
                <a:latin typeface="+mn-lt"/>
                <a:ea typeface="+mn-ea"/>
                <a:cs typeface="+mn-cs"/>
              </a:rPr>
              <a:t>CyberOps Associate v1.0</a:t>
            </a:r>
          </a:p>
          <a:p>
            <a:r>
              <a:rPr lang="en-US" sz="1200" b="0" dirty="0"/>
              <a:t>Module 4: </a:t>
            </a:r>
            <a:r>
              <a:rPr lang="en-US" sz="1200" b="0" dirty="0">
                <a:solidFill>
                  <a:srgbClr val="FF0000"/>
                </a:solidFill>
              </a:rPr>
              <a:t>Linux Overview</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a:t>
            </a:r>
            <a:r>
              <a:rPr lang="en-US" b="1" baseline="0" dirty="0">
                <a:solidFill>
                  <a:srgbClr val="FF0000"/>
                </a:solidFill>
              </a:rPr>
              <a:t> </a:t>
            </a:r>
            <a:r>
              <a:rPr lang="en-US" b="0" baseline="0" dirty="0">
                <a:solidFill>
                  <a:srgbClr val="FF0000"/>
                </a:solidFill>
              </a:rPr>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yourself briefly and invite participants to introduce self with name, dept. and role, if deemed all right.</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solidFill>
                  <a:prstClr val="black"/>
                </a:solidFill>
              </a:rPr>
              <a:t>Interact with the audience to give an overview </a:t>
            </a:r>
            <a:r>
              <a:rPr lang="en-US" sz="1200" b="0" i="0" kern="1200" dirty="0">
                <a:solidFill>
                  <a:schemeClr val="tx1"/>
                </a:solidFill>
                <a:effectLst/>
                <a:latin typeface="+mn-lt"/>
                <a:ea typeface="+mn-ea"/>
                <a:cs typeface="+mn-cs"/>
              </a:rPr>
              <a:t>about the Linux operating system and some Linux skills.</a:t>
            </a:r>
            <a:r>
              <a:rPr lang="en-US" sz="1000" b="0" dirty="0">
                <a:solidFill>
                  <a:prstClr val="black"/>
                </a:solidFill>
              </a:rPr>
              <a:t>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endParaRPr lang="en-US" sz="1050" b="1" dirty="0">
              <a:solidFill>
                <a:prstClr val="black"/>
              </a:solidFill>
            </a:endParaRPr>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10</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11</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CyberOps Associate v1.0</a:t>
            </a:r>
          </a:p>
          <a:p>
            <a:pPr>
              <a:buFontTx/>
              <a:buNone/>
            </a:pPr>
            <a:r>
              <a:rPr lang="en-US" sz="1200" b="0" dirty="0"/>
              <a:t>4 </a:t>
            </a:r>
            <a:r>
              <a:rPr lang="en-GB" dirty="0"/>
              <a:t>– </a:t>
            </a:r>
            <a:r>
              <a:rPr lang="en-US" sz="1200" b="0" i="0" kern="1200" dirty="0">
                <a:solidFill>
                  <a:schemeClr val="tx1"/>
                </a:solidFill>
                <a:latin typeface="+mn-lt"/>
                <a:ea typeface="+mn-ea"/>
                <a:cs typeface="+mn-cs"/>
              </a:rPr>
              <a:t>Linux Overview</a:t>
            </a:r>
            <a:endParaRPr lang="en-US" sz="1200" b="0" dirty="0">
              <a:solidFill>
                <a:srgbClr val="FF0000"/>
              </a:solidFill>
            </a:endParaRPr>
          </a:p>
          <a:p>
            <a:pPr>
              <a:buFontTx/>
              <a:buNone/>
            </a:pPr>
            <a:r>
              <a:rPr lang="en-US" sz="1200" b="0" dirty="0">
                <a:solidFill>
                  <a:srgbClr val="FF0000"/>
                </a:solidFill>
              </a:rPr>
              <a:t>4.0 </a:t>
            </a:r>
            <a:r>
              <a:rPr lang="en-GB" dirty="0"/>
              <a:t>–</a:t>
            </a:r>
            <a:r>
              <a:rPr lang="en-GB" baseline="0" dirty="0"/>
              <a:t> Introduction</a:t>
            </a:r>
            <a:endParaRPr lang="en-GB" b="0" dirty="0">
              <a:solidFill>
                <a:srgbClr val="FF0000"/>
              </a:solidFill>
            </a:endParaRPr>
          </a:p>
          <a:p>
            <a:r>
              <a:rPr lang="en-GB" baseline="0" dirty="0"/>
              <a:t>4.0.2 </a:t>
            </a:r>
            <a:r>
              <a:rPr lang="en-GB" dirty="0"/>
              <a:t>– </a:t>
            </a:r>
            <a:r>
              <a:rPr lang="en-US" dirty="0"/>
              <a:t>What Will I Learn in this Module?</a:t>
            </a:r>
          </a:p>
          <a:p>
            <a:endParaRPr lang="en-US" dirty="0"/>
          </a:p>
        </p:txBody>
      </p:sp>
    </p:spTree>
    <p:extLst>
      <p:ext uri="{BB962C8B-B14F-4D97-AF65-F5344CB8AC3E}">
        <p14:creationId xmlns:p14="http://schemas.microsoft.com/office/powerpoint/2010/main" val="1587924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4.1 </a:t>
            </a:r>
            <a:r>
              <a:rPr lang="en-GB" dirty="0"/>
              <a:t>–</a:t>
            </a:r>
            <a:r>
              <a:rPr lang="en-US" sz="1200" b="0" dirty="0">
                <a:solidFill>
                  <a:srgbClr val="FF0000"/>
                </a:solidFill>
              </a:rPr>
              <a:t> </a:t>
            </a:r>
            <a:r>
              <a:rPr lang="en-US" dirty="0"/>
              <a:t>Linux Basics</a:t>
            </a:r>
          </a:p>
          <a:p>
            <a:br>
              <a:rPr lang="en-US" sz="1200" b="0" i="0" kern="1200" dirty="0">
                <a:solidFill>
                  <a:schemeClr val="tx1"/>
                </a:solidFill>
                <a:latin typeface="+mn-lt"/>
                <a:ea typeface="+mn-ea"/>
                <a:cs typeface="+mn-cs"/>
              </a:rPr>
            </a:br>
            <a:r>
              <a:rPr lang="en-US" sz="1050" b="1" u="sng" dirty="0">
                <a:latin typeface="+mn-lt"/>
              </a:rPr>
              <a:t>In-Session Activities / Explanations:</a:t>
            </a:r>
            <a:endParaRPr lang="en-US" sz="1050" dirty="0">
              <a:latin typeface="+mn-lt"/>
            </a:endParaRPr>
          </a:p>
          <a:p>
            <a:pPr marL="171450" lvl="0" indent="-171450">
              <a:buFont typeface="Arial" panose="020B0604020202020204" pitchFamily="34" charset="0"/>
              <a:buChar char="•"/>
            </a:pPr>
            <a:r>
              <a:rPr lang="en-US" sz="1050" b="1" dirty="0">
                <a:latin typeface="+mn-lt"/>
              </a:rPr>
              <a:t>Time</a:t>
            </a:r>
            <a:r>
              <a:rPr lang="en-US" b="1" dirty="0">
                <a:latin typeface="+mn-lt"/>
              </a:rPr>
              <a:t>: </a:t>
            </a:r>
            <a:r>
              <a:rPr lang="en-US" sz="1000" b="0" dirty="0">
                <a:latin typeface="+mn-lt"/>
              </a:rPr>
              <a:t>5 </a:t>
            </a:r>
            <a:r>
              <a:rPr lang="en-US" sz="1000" b="0" baseline="0" dirty="0">
                <a:latin typeface="+mn-lt"/>
              </a:rPr>
              <a:t>mins</a:t>
            </a:r>
            <a:endParaRPr lang="en-US" sz="1000" b="0" dirty="0">
              <a:latin typeface="+mn-lt"/>
            </a:endParaRPr>
          </a:p>
          <a:p>
            <a:pPr marL="171450" lvl="0" indent="-171450">
              <a:buFont typeface="Arial" panose="020B0604020202020204" pitchFamily="34" charset="0"/>
              <a:buChar char="•"/>
            </a:pPr>
            <a:r>
              <a:rPr lang="en-US" sz="1050" b="1" dirty="0">
                <a:latin typeface="+mn-lt"/>
              </a:rPr>
              <a:t>Instructor Notes: </a:t>
            </a:r>
            <a:endParaRPr lang="en-US" sz="1050" dirty="0">
              <a:latin typeface="+mn-lt"/>
            </a:endParaRPr>
          </a:p>
          <a:p>
            <a:pPr marL="628650" lvl="1" indent="-171450">
              <a:buFont typeface="Arial" panose="020B0604020202020204" pitchFamily="34" charset="0"/>
              <a:buChar char="•"/>
            </a:pPr>
            <a:r>
              <a:rPr lang="en-US" sz="1000" dirty="0">
                <a:solidFill>
                  <a:srgbClr val="FF0000"/>
                </a:solidFill>
                <a:effectLst>
                  <a:outerShdw blurRad="38100" dist="38100" dir="2700000" algn="tl">
                    <a:srgbClr val="000000">
                      <a:alpha val="43137"/>
                    </a:srgbClr>
                  </a:outerShdw>
                </a:effectLst>
                <a:latin typeface="+mn-lt"/>
              </a:rPr>
              <a:t>Introduce the topic and discuss about Linux and its history.</a:t>
            </a:r>
            <a:endParaRPr lang="en-US" sz="1000" baseline="0" dirty="0">
              <a:solidFill>
                <a:srgbClr val="FF0000"/>
              </a:solidFill>
              <a:effectLst>
                <a:outerShdw blurRad="38100" dist="38100" dir="2700000" algn="tl">
                  <a:srgbClr val="000000">
                    <a:alpha val="43137"/>
                  </a:srgbClr>
                </a:outerShdw>
              </a:effectLst>
              <a:latin typeface="+mn-lt"/>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solidFill>
                  <a:srgbClr val="FF0000"/>
                </a:solidFill>
                <a:effectLst>
                  <a:outerShdw blurRad="38100" dist="38100" dir="2700000" algn="tl">
                    <a:srgbClr val="000000">
                      <a:alpha val="43137"/>
                    </a:srgbClr>
                  </a:outerShdw>
                </a:effectLst>
                <a:latin typeface="+mn-lt"/>
              </a:rPr>
              <a:t>Explain the learners about the reasons why Linux becomes the operating system of choice.</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solidFill>
                  <a:srgbClr val="FF0000"/>
                </a:solidFill>
                <a:effectLst>
                  <a:outerShdw blurRad="38100" dist="38100" dir="2700000" algn="tl">
                    <a:srgbClr val="000000">
                      <a:alpha val="43137"/>
                    </a:srgbClr>
                  </a:outerShdw>
                </a:effectLst>
                <a:latin typeface="+mn-lt"/>
              </a:rPr>
              <a:t>Ensure the learners have knowledge about the importance of Linux in </a:t>
            </a:r>
            <a:r>
              <a:rPr lang="en-IN" sz="1200" b="0" i="0" kern="1200" dirty="0">
                <a:solidFill>
                  <a:schemeClr val="tx1"/>
                </a:solidFill>
                <a:effectLst/>
                <a:latin typeface="+mn-lt"/>
                <a:ea typeface="+mn-ea"/>
                <a:cs typeface="+mn-cs"/>
              </a:rPr>
              <a:t>Security Operations </a:t>
            </a:r>
            <a:r>
              <a:rPr lang="en-IN" sz="1200" b="0" i="0" kern="1200" dirty="0" err="1">
                <a:solidFill>
                  <a:schemeClr val="tx1"/>
                </a:solidFill>
                <a:effectLst/>
                <a:latin typeface="+mn-lt"/>
                <a:ea typeface="+mn-ea"/>
                <a:cs typeface="+mn-cs"/>
              </a:rPr>
              <a:t>Center</a:t>
            </a:r>
            <a:r>
              <a:rPr lang="en-IN" sz="1200" b="0" i="0" kern="1200" dirty="0">
                <a:solidFill>
                  <a:schemeClr val="tx1"/>
                </a:solidFill>
                <a:effectLst/>
                <a:latin typeface="+mn-lt"/>
                <a:ea typeface="+mn-ea"/>
                <a:cs typeface="+mn-cs"/>
              </a:rPr>
              <a:t> (SOC).</a:t>
            </a:r>
            <a:endParaRPr lang="en-US" sz="1000" baseline="0" dirty="0">
              <a:solidFill>
                <a:srgbClr val="FF0000"/>
              </a:solidFill>
              <a:effectLst>
                <a:outerShdw blurRad="38100" dist="38100" dir="2700000" algn="tl">
                  <a:srgbClr val="000000">
                    <a:alpha val="43137"/>
                  </a:srgbClr>
                </a:outerShdw>
              </a:effectLst>
              <a:latin typeface="+mn-lt"/>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solidFill>
                  <a:srgbClr val="FF0000"/>
                </a:solidFill>
                <a:effectLst>
                  <a:outerShdw blurRad="38100" dist="38100" dir="2700000" algn="tl">
                    <a:srgbClr val="000000">
                      <a:alpha val="43137"/>
                    </a:srgbClr>
                  </a:outerShdw>
                </a:effectLst>
                <a:latin typeface="+mn-lt"/>
              </a:rPr>
              <a:t>By the end of the topic, discuss about the tools used in Linux.</a:t>
            </a:r>
            <a:endParaRPr lang="en-US" sz="1000" dirty="0">
              <a:solidFill>
                <a:srgbClr val="FF0000"/>
              </a:solidFill>
              <a:effectLst>
                <a:outerShdw blurRad="38100" dist="38100" dir="2700000" algn="tl">
                  <a:srgbClr val="000000">
                    <a:alpha val="43137"/>
                  </a:srgbClr>
                </a:outerShdw>
              </a:effectLst>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latin typeface="+mn-lt"/>
              </a:rPr>
              <a:t>Key Points:</a:t>
            </a:r>
            <a:r>
              <a:rPr lang="en-US" sz="1100" b="1" dirty="0">
                <a:latin typeface="+mn-lt"/>
              </a:rPr>
              <a:t>  </a:t>
            </a:r>
            <a:r>
              <a:rPr lang="en-IN" sz="1100" dirty="0">
                <a:latin typeface="+mn-lt"/>
                <a:cs typeface="Times New Roman"/>
              </a:rPr>
              <a:t>Linux, SOC, </a:t>
            </a:r>
            <a:r>
              <a:rPr lang="en-IN" sz="1100" dirty="0" err="1">
                <a:latin typeface="+mn-lt"/>
                <a:cs typeface="Times New Roman"/>
              </a:rPr>
              <a:t>PenTesting</a:t>
            </a:r>
            <a:r>
              <a:rPr lang="en-IN" sz="1100" dirty="0">
                <a:latin typeface="+mn-lt"/>
                <a:cs typeface="Times New Roman"/>
              </a:rPr>
              <a:t>, Kali</a:t>
            </a:r>
            <a:endParaRPr lang="en-US" dirty="0">
              <a:latin typeface="+mn-lt"/>
            </a:endParaRPr>
          </a:p>
          <a:p>
            <a:pPr marL="0" lvl="0" indent="-287337">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12</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4.1 </a:t>
            </a:r>
            <a:r>
              <a:rPr lang="en-GB" dirty="0"/>
              <a:t>–</a:t>
            </a:r>
            <a:r>
              <a:rPr lang="en-US" sz="1200" b="0" dirty="0">
                <a:solidFill>
                  <a:srgbClr val="FF0000"/>
                </a:solidFill>
              </a:rPr>
              <a:t> </a:t>
            </a:r>
            <a:r>
              <a:rPr lang="en-US" dirty="0"/>
              <a:t>Linux Basics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4.1.1 </a:t>
            </a:r>
            <a:r>
              <a:rPr lang="en-GB" dirty="0"/>
              <a:t>– </a:t>
            </a:r>
            <a:r>
              <a:rPr lang="en-US" sz="1200" b="0" i="0" kern="1200" dirty="0">
                <a:solidFill>
                  <a:schemeClr val="tx1"/>
                </a:solidFill>
                <a:latin typeface="+mn-lt"/>
                <a:ea typeface="+mn-ea"/>
                <a:cs typeface="+mn-cs"/>
              </a:rPr>
              <a:t>What is Linux?</a:t>
            </a: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4.1 </a:t>
            </a:r>
            <a:r>
              <a:rPr lang="en-GB" dirty="0"/>
              <a:t>–</a:t>
            </a:r>
            <a:r>
              <a:rPr lang="en-US" sz="1200" b="0" dirty="0">
                <a:solidFill>
                  <a:srgbClr val="FF0000"/>
                </a:solidFill>
              </a:rPr>
              <a:t> </a:t>
            </a:r>
            <a:r>
              <a:rPr lang="en-US" dirty="0"/>
              <a:t>Linux Basics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4.1.2 </a:t>
            </a:r>
            <a:r>
              <a:rPr lang="en-GB" dirty="0"/>
              <a:t>– </a:t>
            </a:r>
            <a:r>
              <a:rPr lang="en-US" sz="1200" b="0" i="0" kern="1200" dirty="0">
                <a:solidFill>
                  <a:schemeClr val="tx1"/>
                </a:solidFill>
                <a:latin typeface="+mn-lt"/>
                <a:ea typeface="+mn-ea"/>
                <a:cs typeface="+mn-cs"/>
              </a:rPr>
              <a:t>The Value of Linux</a:t>
            </a: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4.1 </a:t>
            </a:r>
            <a:r>
              <a:rPr lang="en-GB" dirty="0"/>
              <a:t>–</a:t>
            </a:r>
            <a:r>
              <a:rPr lang="en-US" sz="1200" b="0" dirty="0">
                <a:solidFill>
                  <a:srgbClr val="FF0000"/>
                </a:solidFill>
              </a:rPr>
              <a:t> </a:t>
            </a:r>
            <a:r>
              <a:rPr lang="en-US" dirty="0"/>
              <a:t>Linux Basics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4.1.3 </a:t>
            </a:r>
            <a:r>
              <a:rPr lang="en-GB" dirty="0"/>
              <a:t>– </a:t>
            </a:r>
            <a:r>
              <a:rPr lang="en-US" sz="1200" b="0" i="0" kern="1200" dirty="0">
                <a:solidFill>
                  <a:schemeClr val="tx1"/>
                </a:solidFill>
                <a:latin typeface="+mn-lt"/>
                <a:ea typeface="+mn-ea"/>
                <a:cs typeface="+mn-cs"/>
              </a:rPr>
              <a:t>Linux in the SOC</a:t>
            </a: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4.1 </a:t>
            </a:r>
            <a:r>
              <a:rPr lang="en-GB" dirty="0"/>
              <a:t>–</a:t>
            </a:r>
            <a:r>
              <a:rPr lang="en-US" sz="1200" b="0" dirty="0">
                <a:solidFill>
                  <a:srgbClr val="FF0000"/>
                </a:solidFill>
              </a:rPr>
              <a:t> </a:t>
            </a:r>
            <a:r>
              <a:rPr lang="en-US" dirty="0"/>
              <a:t>Linux Basics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4.1.3 </a:t>
            </a:r>
            <a:r>
              <a:rPr lang="en-GB" dirty="0"/>
              <a:t>– </a:t>
            </a:r>
            <a:r>
              <a:rPr lang="en-US" sz="1200" b="0" i="0" kern="1200" dirty="0">
                <a:solidFill>
                  <a:schemeClr val="tx1"/>
                </a:solidFill>
                <a:latin typeface="+mn-lt"/>
                <a:ea typeface="+mn-ea"/>
                <a:cs typeface="+mn-cs"/>
              </a:rPr>
              <a:t>Linux in the SOC</a:t>
            </a: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4.1 </a:t>
            </a:r>
            <a:r>
              <a:rPr lang="en-GB" dirty="0"/>
              <a:t>–</a:t>
            </a:r>
            <a:r>
              <a:rPr lang="en-US" sz="1200" b="0" dirty="0">
                <a:solidFill>
                  <a:srgbClr val="FF0000"/>
                </a:solidFill>
              </a:rPr>
              <a:t> </a:t>
            </a:r>
            <a:r>
              <a:rPr lang="en-US" dirty="0"/>
              <a:t>Linux Basics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4.1.3 </a:t>
            </a:r>
            <a:r>
              <a:rPr lang="en-GB" dirty="0"/>
              <a:t>– </a:t>
            </a:r>
            <a:r>
              <a:rPr lang="en-US" sz="1200" b="0" i="0" kern="1200" dirty="0">
                <a:solidFill>
                  <a:schemeClr val="tx1"/>
                </a:solidFill>
                <a:latin typeface="+mn-lt"/>
                <a:ea typeface="+mn-ea"/>
                <a:cs typeface="+mn-cs"/>
              </a:rPr>
              <a:t>Linux in the SOC</a:t>
            </a: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4.1 </a:t>
            </a:r>
            <a:r>
              <a:rPr lang="en-GB" dirty="0"/>
              <a:t>–</a:t>
            </a:r>
            <a:r>
              <a:rPr lang="en-US" sz="1200" b="0" dirty="0">
                <a:solidFill>
                  <a:srgbClr val="FF0000"/>
                </a:solidFill>
              </a:rPr>
              <a:t> </a:t>
            </a:r>
            <a:r>
              <a:rPr lang="en-US" dirty="0"/>
              <a:t>Linux Basics</a:t>
            </a:r>
          </a:p>
          <a:p>
            <a:r>
              <a:rPr lang="en-US" sz="1200" b="0" i="0" kern="1200" dirty="0">
                <a:solidFill>
                  <a:schemeClr val="tx1"/>
                </a:solidFill>
                <a:latin typeface="+mn-lt"/>
                <a:ea typeface="+mn-ea"/>
                <a:cs typeface="+mn-cs"/>
              </a:rPr>
              <a:t>4.1.4 </a:t>
            </a:r>
            <a:r>
              <a:rPr lang="en-GB" dirty="0"/>
              <a:t>– </a:t>
            </a:r>
            <a:r>
              <a:rPr lang="en-US" sz="1200" b="0" i="0" kern="1200" dirty="0">
                <a:solidFill>
                  <a:schemeClr val="tx1"/>
                </a:solidFill>
                <a:latin typeface="+mn-lt"/>
                <a:ea typeface="+mn-ea"/>
                <a:cs typeface="+mn-cs"/>
              </a:rPr>
              <a:t>Linux Tools</a:t>
            </a: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742950" lvl="1" indent="-285750">
              <a:lnSpc>
                <a:spcPct val="85000"/>
              </a:lnSpc>
              <a:spcBef>
                <a:spcPct val="30000"/>
              </a:spcBef>
              <a:buClrTx/>
              <a:buSzPct val="100000"/>
              <a:buFont typeface="Arial" panose="020B0604020202020204" pitchFamily="34" charset="0"/>
              <a:buChar char="•"/>
            </a:pPr>
            <a:r>
              <a:rPr lang="en-US" sz="1600" baseline="0" dirty="0"/>
              <a:t>Give a brief introduction about the topic and h</a:t>
            </a:r>
            <a:r>
              <a:rPr lang="en-US" sz="1600" dirty="0"/>
              <a:t>elp the learners getting familiar with Linux Shell.</a:t>
            </a:r>
          </a:p>
          <a:p>
            <a:pPr marL="742950" lvl="1" indent="-285750">
              <a:lnSpc>
                <a:spcPct val="85000"/>
              </a:lnSpc>
              <a:spcBef>
                <a:spcPct val="30000"/>
              </a:spcBef>
              <a:buClrTx/>
              <a:buSzPct val="100000"/>
              <a:buFont typeface="Arial" panose="020B0604020202020204" pitchFamily="34" charset="0"/>
              <a:buChar char="•"/>
            </a:pPr>
            <a:r>
              <a:rPr lang="en-US" sz="1600" dirty="0"/>
              <a:t>Ensure the learners have understanding about the Linux commands and their functions.</a:t>
            </a:r>
          </a:p>
          <a:p>
            <a:pPr marL="742950" lvl="1" indent="-285750">
              <a:lnSpc>
                <a:spcPct val="85000"/>
              </a:lnSpc>
              <a:spcBef>
                <a:spcPct val="30000"/>
              </a:spcBef>
              <a:buClrTx/>
              <a:buSzPct val="100000"/>
              <a:buFont typeface="Arial" panose="020B0604020202020204" pitchFamily="34" charset="0"/>
              <a:buChar char="•"/>
            </a:pPr>
            <a:r>
              <a:rPr lang="en-US" sz="1600" dirty="0"/>
              <a:t>Discuss about different types of Linux text editors and their importance with examples.</a:t>
            </a:r>
            <a:endParaRPr lang="en-US" sz="1000" dirty="0"/>
          </a:p>
          <a:p>
            <a:pPr marL="171450" lvl="0" indent="-171450">
              <a:buFont typeface="Arial" panose="020B0604020202020204" pitchFamily="34" charset="0"/>
              <a:buChar char="•"/>
            </a:pPr>
            <a:r>
              <a:rPr lang="en-US" sz="1050" b="1" dirty="0"/>
              <a:t>Key Points: </a:t>
            </a:r>
            <a:r>
              <a:rPr lang="en-US" sz="1050" b="0" dirty="0"/>
              <a:t>Linux Shell, CLI, Text files.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19</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4.2.1 </a:t>
            </a:r>
            <a:r>
              <a:rPr lang="en-GB" dirty="0"/>
              <a:t>– </a:t>
            </a:r>
            <a:r>
              <a:rPr lang="en-US" sz="1200" b="0" i="0" kern="1200" dirty="0">
                <a:solidFill>
                  <a:schemeClr val="tx1"/>
                </a:solidFill>
                <a:latin typeface="+mn-lt"/>
                <a:ea typeface="+mn-ea"/>
                <a:cs typeface="+mn-cs"/>
              </a:rPr>
              <a:t>The Linux Shell</a:t>
            </a: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4.2.1 </a:t>
            </a:r>
            <a:r>
              <a:rPr lang="en-GB" dirty="0"/>
              <a:t>– </a:t>
            </a:r>
            <a:r>
              <a:rPr lang="en-US" sz="1200" b="0" i="0" kern="1200" dirty="0">
                <a:solidFill>
                  <a:schemeClr val="tx1"/>
                </a:solidFill>
                <a:latin typeface="+mn-lt"/>
                <a:ea typeface="+mn-ea"/>
                <a:cs typeface="+mn-cs"/>
              </a:rPr>
              <a:t>The Linux Shell</a:t>
            </a: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4.2.2 </a:t>
            </a:r>
            <a:r>
              <a:rPr lang="en-GB" dirty="0"/>
              <a:t>– </a:t>
            </a:r>
            <a:r>
              <a:rPr lang="en-US" sz="1200" b="0" i="0" kern="1200" dirty="0">
                <a:solidFill>
                  <a:schemeClr val="tx1"/>
                </a:solidFill>
                <a:latin typeface="+mn-lt"/>
                <a:ea typeface="+mn-ea"/>
                <a:cs typeface="+mn-cs"/>
              </a:rPr>
              <a:t>Basic Commands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4.2.2 </a:t>
            </a:r>
            <a:r>
              <a:rPr lang="en-GB" dirty="0"/>
              <a:t>– </a:t>
            </a:r>
            <a:r>
              <a:rPr lang="en-US" sz="1200" b="0" i="0" kern="1200" dirty="0">
                <a:solidFill>
                  <a:schemeClr val="tx1"/>
                </a:solidFill>
                <a:latin typeface="+mn-lt"/>
                <a:ea typeface="+mn-ea"/>
                <a:cs typeface="+mn-cs"/>
              </a:rPr>
              <a:t>Basic Commands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4.2.3 </a:t>
            </a:r>
            <a:r>
              <a:rPr lang="en-GB" dirty="0"/>
              <a:t>– </a:t>
            </a:r>
            <a:r>
              <a:rPr lang="en-US" sz="1200" b="0" i="0" kern="1200" dirty="0">
                <a:solidFill>
                  <a:schemeClr val="tx1"/>
                </a:solidFill>
                <a:latin typeface="+mn-lt"/>
                <a:ea typeface="+mn-ea"/>
                <a:cs typeface="+mn-cs"/>
              </a:rPr>
              <a:t>File and Directory Commands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4.2.4 </a:t>
            </a:r>
            <a:r>
              <a:rPr lang="en-GB" dirty="0"/>
              <a:t>– </a:t>
            </a:r>
            <a:r>
              <a:rPr lang="en-US" sz="1200" b="0" i="0" kern="1200" dirty="0">
                <a:solidFill>
                  <a:schemeClr val="tx1"/>
                </a:solidFill>
                <a:latin typeface="+mn-lt"/>
                <a:ea typeface="+mn-ea"/>
                <a:cs typeface="+mn-cs"/>
              </a:rPr>
              <a:t>Working with Text Files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4.2.4 </a:t>
            </a:r>
            <a:r>
              <a:rPr lang="en-GB" dirty="0"/>
              <a:t>– </a:t>
            </a:r>
            <a:r>
              <a:rPr lang="en-US" sz="1200" b="0" i="0" kern="1200" dirty="0">
                <a:solidFill>
                  <a:schemeClr val="tx1"/>
                </a:solidFill>
                <a:latin typeface="+mn-lt"/>
                <a:ea typeface="+mn-ea"/>
                <a:cs typeface="+mn-cs"/>
              </a:rPr>
              <a:t>Working with Text Files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4.2.5 </a:t>
            </a:r>
            <a:r>
              <a:rPr lang="en-GB" dirty="0"/>
              <a:t>– </a:t>
            </a:r>
            <a:r>
              <a:rPr lang="en-US" sz="1200" b="0" i="0" kern="1200" dirty="0">
                <a:solidFill>
                  <a:schemeClr val="tx1"/>
                </a:solidFill>
                <a:latin typeface="+mn-lt"/>
                <a:ea typeface="+mn-ea"/>
                <a:cs typeface="+mn-cs"/>
              </a:rPr>
              <a:t>The Importance of Text Files in Linux</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4.2.5 </a:t>
            </a:r>
            <a:r>
              <a:rPr lang="en-GB" dirty="0"/>
              <a:t>– </a:t>
            </a:r>
            <a:r>
              <a:rPr lang="en-US" sz="1200" b="0" i="0" kern="1200" dirty="0">
                <a:solidFill>
                  <a:schemeClr val="tx1"/>
                </a:solidFill>
                <a:latin typeface="+mn-lt"/>
                <a:ea typeface="+mn-ea"/>
                <a:cs typeface="+mn-cs"/>
              </a:rPr>
              <a:t>The Importance of Text Files in Linux</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4.2.6 </a:t>
            </a:r>
            <a:r>
              <a:rPr lang="en-GB" dirty="0"/>
              <a:t>– Lab - </a:t>
            </a:r>
            <a:r>
              <a:rPr lang="en-US" sz="1200" b="0" i="0" kern="1200" dirty="0">
                <a:solidFill>
                  <a:schemeClr val="tx1"/>
                </a:solidFill>
                <a:latin typeface="+mn-lt"/>
                <a:ea typeface="+mn-ea"/>
                <a:cs typeface="+mn-cs"/>
              </a:rPr>
              <a:t>Working with Text Files in the CLI</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4.2 </a:t>
            </a:r>
            <a:r>
              <a:rPr lang="en-GB" dirty="0"/>
              <a:t>–</a:t>
            </a:r>
            <a:r>
              <a:rPr lang="en-US" sz="1200" b="0" dirty="0">
                <a:solidFill>
                  <a:srgbClr val="FF0000"/>
                </a:solidFill>
              </a:rPr>
              <a:t> </a:t>
            </a:r>
            <a:r>
              <a:rPr lang="en-US" dirty="0"/>
              <a:t>Working in the Linux Shell</a:t>
            </a:r>
          </a:p>
          <a:p>
            <a:r>
              <a:rPr lang="en-US" sz="1200" b="0" i="0" kern="1200" dirty="0">
                <a:solidFill>
                  <a:schemeClr val="tx1"/>
                </a:solidFill>
                <a:latin typeface="+mn-lt"/>
                <a:ea typeface="+mn-ea"/>
                <a:cs typeface="+mn-cs"/>
              </a:rPr>
              <a:t>4.2.7 </a:t>
            </a:r>
            <a:r>
              <a:rPr lang="en-GB" dirty="0"/>
              <a:t>– </a:t>
            </a:r>
            <a:r>
              <a:rPr lang="en-US" sz="1200" b="0" i="0" kern="1200" dirty="0">
                <a:solidFill>
                  <a:schemeClr val="tx1"/>
                </a:solidFill>
                <a:latin typeface="+mn-lt"/>
                <a:ea typeface="+mn-ea"/>
                <a:cs typeface="+mn-cs"/>
              </a:rPr>
              <a:t>Lab – Getting Familiar with the Linux Shell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4.3 </a:t>
            </a:r>
            <a:r>
              <a:rPr lang="en-GB" dirty="0"/>
              <a:t>–</a:t>
            </a:r>
            <a:r>
              <a:rPr lang="en-US" sz="1200" b="0" dirty="0">
                <a:solidFill>
                  <a:srgbClr val="FF0000"/>
                </a:solidFill>
              </a:rPr>
              <a:t> </a:t>
            </a:r>
            <a:r>
              <a:rPr lang="en-US" dirty="0"/>
              <a:t>Linux Servers and Clients</a:t>
            </a: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a:t>
            </a:r>
            <a:r>
              <a:rPr lang="en-US" dirty="0"/>
              <a:t> mins</a:t>
            </a:r>
            <a:endParaRPr lang="en-US" sz="1000" b="0" dirty="0"/>
          </a:p>
          <a:p>
            <a:pPr marL="171450" lvl="0" indent="-171450">
              <a:buFont typeface="Arial" panose="020B0604020202020204" pitchFamily="34" charset="0"/>
              <a:buChar char="•"/>
            </a:pPr>
            <a:r>
              <a:rPr lang="en-US" sz="1050" b="1" dirty="0"/>
              <a:t>Instructor Notes:</a:t>
            </a:r>
          </a:p>
          <a:p>
            <a:pPr marL="628650" lvl="1" indent="-171450">
              <a:buFont typeface="Arial" panose="020B0604020202020204" pitchFamily="34" charset="0"/>
              <a:buChar char="•"/>
            </a:pPr>
            <a:r>
              <a:rPr lang="en-US" sz="1600" dirty="0"/>
              <a:t>Ensure the learners have a knowledge about the client-server communications.</a:t>
            </a:r>
          </a:p>
          <a:p>
            <a:pPr marL="628650" lvl="1" indent="-171450">
              <a:buFont typeface="Arial" panose="020B0604020202020204" pitchFamily="34" charset="0"/>
              <a:buChar char="•"/>
            </a:pPr>
            <a:r>
              <a:rPr lang="en-US" sz="1600" dirty="0"/>
              <a:t>Explain the learners about ports, servers and clients.</a:t>
            </a:r>
          </a:p>
          <a:p>
            <a:pPr marL="171450" lvl="0" indent="-171450">
              <a:buFont typeface="Arial" panose="020B0604020202020204" pitchFamily="34" charset="0"/>
              <a:buChar char="•"/>
            </a:pPr>
            <a:r>
              <a:rPr lang="en-US" sz="1050" b="1" dirty="0"/>
              <a:t>Key Points: </a:t>
            </a:r>
            <a:r>
              <a:rPr lang="en-US" sz="1200" dirty="0"/>
              <a:t>Client-Server Communications,</a:t>
            </a:r>
            <a:r>
              <a:rPr lang="en-US" sz="1200" baseline="0" dirty="0"/>
              <a:t> Services, Ports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31</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4.3 </a:t>
            </a:r>
            <a:r>
              <a:rPr lang="en-GB" dirty="0"/>
              <a:t>–</a:t>
            </a:r>
            <a:r>
              <a:rPr lang="en-US" sz="1200" b="0" dirty="0">
                <a:solidFill>
                  <a:srgbClr val="FF0000"/>
                </a:solidFill>
              </a:rPr>
              <a:t> </a:t>
            </a:r>
            <a:r>
              <a:rPr lang="en-US" dirty="0"/>
              <a:t>Linux Servers and Clients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4.3.1 </a:t>
            </a:r>
            <a:r>
              <a:rPr lang="en-GB" dirty="0"/>
              <a:t>– </a:t>
            </a:r>
            <a:r>
              <a:rPr lang="en-US" sz="1200" b="0" i="0" kern="1200" dirty="0">
                <a:solidFill>
                  <a:schemeClr val="tx1"/>
                </a:solidFill>
                <a:latin typeface="+mn-lt"/>
                <a:ea typeface="+mn-ea"/>
                <a:cs typeface="+mn-cs"/>
              </a:rPr>
              <a:t>An Introduction to Client-Server Communications</a:t>
            </a: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4.3 </a:t>
            </a:r>
            <a:r>
              <a:rPr lang="en-GB" dirty="0"/>
              <a:t>–</a:t>
            </a:r>
            <a:r>
              <a:rPr lang="en-US" sz="1200" b="0" dirty="0">
                <a:solidFill>
                  <a:srgbClr val="FF0000"/>
                </a:solidFill>
              </a:rPr>
              <a:t> </a:t>
            </a:r>
            <a:r>
              <a:rPr lang="en-US" dirty="0"/>
              <a:t>Linux Servers and Clients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4.3.2 </a:t>
            </a:r>
            <a:r>
              <a:rPr lang="en-GB" dirty="0"/>
              <a:t>– </a:t>
            </a:r>
            <a:r>
              <a:rPr lang="en-US" sz="1200" b="0" i="0" kern="1200" dirty="0">
                <a:solidFill>
                  <a:schemeClr val="tx1"/>
                </a:solidFill>
                <a:latin typeface="+mn-lt"/>
                <a:ea typeface="+mn-ea"/>
                <a:cs typeface="+mn-cs"/>
              </a:rPr>
              <a:t>Servers, Services, and Their Ports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4.3 </a:t>
            </a:r>
            <a:r>
              <a:rPr lang="en-GB" dirty="0"/>
              <a:t>–</a:t>
            </a:r>
            <a:r>
              <a:rPr lang="en-US" sz="1200" b="0" dirty="0">
                <a:solidFill>
                  <a:srgbClr val="FF0000"/>
                </a:solidFill>
              </a:rPr>
              <a:t> </a:t>
            </a:r>
            <a:r>
              <a:rPr lang="en-US" dirty="0"/>
              <a:t>Linux Servers and Clients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4.3.2 </a:t>
            </a:r>
            <a:r>
              <a:rPr lang="en-GB" dirty="0"/>
              <a:t>– </a:t>
            </a:r>
            <a:r>
              <a:rPr lang="en-US" sz="1200" b="0" i="0" kern="1200" dirty="0">
                <a:solidFill>
                  <a:schemeClr val="tx1"/>
                </a:solidFill>
                <a:latin typeface="+mn-lt"/>
                <a:ea typeface="+mn-ea"/>
                <a:cs typeface="+mn-cs"/>
              </a:rPr>
              <a:t>Servers, Services, and Their Ports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4.3 </a:t>
            </a:r>
            <a:r>
              <a:rPr lang="en-GB" dirty="0"/>
              <a:t>–</a:t>
            </a:r>
            <a:r>
              <a:rPr lang="en-US" sz="1200" b="0" dirty="0">
                <a:solidFill>
                  <a:srgbClr val="FF0000"/>
                </a:solidFill>
              </a:rPr>
              <a:t> </a:t>
            </a:r>
            <a:r>
              <a:rPr lang="en-US" dirty="0"/>
              <a:t>Linux Servers and Clients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4.3.3 </a:t>
            </a:r>
            <a:r>
              <a:rPr lang="en-GB" dirty="0"/>
              <a:t>– </a:t>
            </a:r>
            <a:r>
              <a:rPr lang="en-US" sz="1200" b="0" i="0" kern="1200" dirty="0">
                <a:solidFill>
                  <a:schemeClr val="tx1"/>
                </a:solidFill>
                <a:latin typeface="+mn-lt"/>
                <a:ea typeface="+mn-ea"/>
                <a:cs typeface="+mn-cs"/>
              </a:rPr>
              <a:t>Clients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4.3 </a:t>
            </a:r>
            <a:r>
              <a:rPr lang="en-GB" dirty="0"/>
              <a:t>–</a:t>
            </a:r>
            <a:r>
              <a:rPr lang="en-US" sz="1200" b="0" dirty="0">
                <a:solidFill>
                  <a:srgbClr val="FF0000"/>
                </a:solidFill>
              </a:rPr>
              <a:t> </a:t>
            </a:r>
            <a:r>
              <a:rPr lang="en-US" dirty="0"/>
              <a:t>Linux Servers and Clients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4.3.4 </a:t>
            </a:r>
            <a:r>
              <a:rPr lang="en-GB" dirty="0"/>
              <a:t>– </a:t>
            </a:r>
            <a:r>
              <a:rPr lang="en-US" sz="1200" b="0" i="0" kern="1200" dirty="0">
                <a:solidFill>
                  <a:schemeClr val="tx1"/>
                </a:solidFill>
                <a:latin typeface="+mn-lt"/>
                <a:ea typeface="+mn-ea"/>
                <a:cs typeface="+mn-cs"/>
              </a:rPr>
              <a:t>Lab - Linux Servers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dirty="0"/>
              <a:t>Basic Server Administration</a:t>
            </a: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742950" lvl="1" indent="-285750">
              <a:lnSpc>
                <a:spcPct val="85000"/>
              </a:lnSpc>
              <a:spcBef>
                <a:spcPct val="30000"/>
              </a:spcBef>
              <a:buFont typeface="Arial" panose="020B0604020202020204" pitchFamily="34" charset="0"/>
              <a:buChar char="•"/>
            </a:pPr>
            <a:r>
              <a:rPr lang="en-US" sz="1600" dirty="0"/>
              <a:t>This topic familiarizes the learner with basic server administration.</a:t>
            </a:r>
          </a:p>
          <a:p>
            <a:pPr marL="742950" lvl="1" indent="-285750">
              <a:lnSpc>
                <a:spcPct val="85000"/>
              </a:lnSpc>
              <a:spcBef>
                <a:spcPct val="30000"/>
              </a:spcBef>
              <a:buFont typeface="Arial" panose="020B0604020202020204" pitchFamily="34" charset="0"/>
              <a:buChar char="•"/>
            </a:pPr>
            <a:r>
              <a:rPr lang="en-US" sz="1600" dirty="0"/>
              <a:t>Ensure the learners have a understanding about how the services are managed in Linux.</a:t>
            </a:r>
          </a:p>
          <a:p>
            <a:pPr marL="742950" lvl="1" indent="-285750">
              <a:lnSpc>
                <a:spcPct val="85000"/>
              </a:lnSpc>
              <a:spcBef>
                <a:spcPct val="30000"/>
              </a:spcBef>
              <a:buFont typeface="Arial" panose="020B0604020202020204" pitchFamily="34" charset="0"/>
              <a:buChar char="•"/>
            </a:pPr>
            <a:r>
              <a:rPr lang="en-US" sz="1600" dirty="0"/>
              <a:t>Discuss about device hardening and its best practices.</a:t>
            </a:r>
          </a:p>
          <a:p>
            <a:pPr marL="742950" lvl="1" indent="-285750">
              <a:lnSpc>
                <a:spcPct val="85000"/>
              </a:lnSpc>
              <a:spcBef>
                <a:spcPct val="30000"/>
              </a:spcBef>
              <a:buFont typeface="Arial" panose="020B0604020202020204" pitchFamily="34" charset="0"/>
              <a:buChar char="•"/>
            </a:pPr>
            <a:r>
              <a:rPr lang="en-US" sz="1600" dirty="0"/>
              <a:t>By the end of the topic, explain the various Linux</a:t>
            </a:r>
            <a:r>
              <a:rPr lang="en-US" sz="1600" baseline="0" dirty="0"/>
              <a:t> </a:t>
            </a:r>
            <a:r>
              <a:rPr lang="en-US" sz="1600" dirty="0"/>
              <a:t>Log files and their functions.</a:t>
            </a:r>
          </a:p>
          <a:p>
            <a:pPr marL="171450" lvl="0" indent="-171450">
              <a:lnSpc>
                <a:spcPct val="85000"/>
              </a:lnSpc>
              <a:spcBef>
                <a:spcPct val="30000"/>
              </a:spcBef>
              <a:buFont typeface="Arial" panose="020B0604020202020204" pitchFamily="34" charset="0"/>
              <a:buChar char="•"/>
            </a:pPr>
            <a:r>
              <a:rPr lang="en-US" sz="1050" b="1" dirty="0"/>
              <a:t>Key Points:</a:t>
            </a:r>
            <a:r>
              <a:rPr lang="en-US" sz="1050" b="1" baseline="0" dirty="0"/>
              <a:t> </a:t>
            </a:r>
            <a:r>
              <a:rPr lang="en-US" sz="1200" b="0" i="0" kern="1200" dirty="0">
                <a:solidFill>
                  <a:schemeClr val="tx1"/>
                </a:solidFill>
                <a:latin typeface="+mn-lt"/>
                <a:ea typeface="+mn-ea"/>
                <a:cs typeface="+mn-cs"/>
              </a:rPr>
              <a:t>Nginx, Device Hardening, Log files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37</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4.4.1 </a:t>
            </a:r>
            <a:r>
              <a:rPr lang="en-GB" dirty="0"/>
              <a:t>– </a:t>
            </a:r>
            <a:r>
              <a:rPr lang="en-US" sz="1200" b="0" i="0" kern="1200" dirty="0">
                <a:solidFill>
                  <a:schemeClr val="tx1"/>
                </a:solidFill>
                <a:latin typeface="+mn-lt"/>
                <a:ea typeface="+mn-ea"/>
                <a:cs typeface="+mn-cs"/>
              </a:rPr>
              <a:t>Service Configuration Files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4.4.1 </a:t>
            </a:r>
            <a:r>
              <a:rPr lang="en-GB" dirty="0"/>
              <a:t>– </a:t>
            </a:r>
            <a:r>
              <a:rPr lang="en-US" sz="1200" b="0" i="0" kern="1200" dirty="0">
                <a:solidFill>
                  <a:schemeClr val="tx1"/>
                </a:solidFill>
                <a:latin typeface="+mn-lt"/>
                <a:ea typeface="+mn-ea"/>
                <a:cs typeface="+mn-cs"/>
              </a:rPr>
              <a:t>Service Configuration Files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4.4.1 </a:t>
            </a:r>
            <a:r>
              <a:rPr lang="en-GB" dirty="0"/>
              <a:t>– </a:t>
            </a:r>
            <a:r>
              <a:rPr lang="en-US" sz="1200" b="0" i="0" kern="1200" dirty="0">
                <a:solidFill>
                  <a:schemeClr val="tx1"/>
                </a:solidFill>
                <a:latin typeface="+mn-lt"/>
                <a:ea typeface="+mn-ea"/>
                <a:cs typeface="+mn-cs"/>
              </a:rPr>
              <a:t>Service Configuration Files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4.4.2 </a:t>
            </a:r>
            <a:r>
              <a:rPr lang="en-GB" dirty="0"/>
              <a:t>– </a:t>
            </a:r>
            <a:r>
              <a:rPr lang="en-US" sz="1200" b="0" i="0" kern="1200" dirty="0">
                <a:solidFill>
                  <a:schemeClr val="tx1"/>
                </a:solidFill>
                <a:latin typeface="+mn-lt"/>
                <a:ea typeface="+mn-ea"/>
                <a:cs typeface="+mn-cs"/>
              </a:rPr>
              <a:t>Hardening Devices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4.4.2 </a:t>
            </a:r>
            <a:r>
              <a:rPr lang="en-GB" dirty="0"/>
              <a:t>– </a:t>
            </a:r>
            <a:r>
              <a:rPr lang="en-US" sz="1200" b="0" i="0" kern="1200" dirty="0">
                <a:solidFill>
                  <a:schemeClr val="tx1"/>
                </a:solidFill>
                <a:latin typeface="+mn-lt"/>
                <a:ea typeface="+mn-ea"/>
                <a:cs typeface="+mn-cs"/>
              </a:rPr>
              <a:t>Hardening Devices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4.4.3 </a:t>
            </a:r>
            <a:r>
              <a:rPr lang="en-GB" dirty="0"/>
              <a:t>– </a:t>
            </a:r>
            <a:r>
              <a:rPr lang="en-US" sz="1200" b="0" i="0" kern="1200" dirty="0">
                <a:solidFill>
                  <a:schemeClr val="tx1"/>
                </a:solidFill>
                <a:latin typeface="+mn-lt"/>
                <a:ea typeface="+mn-ea"/>
                <a:cs typeface="+mn-cs"/>
              </a:rPr>
              <a:t>Monitoring Service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4.4.3 </a:t>
            </a:r>
            <a:r>
              <a:rPr lang="en-GB" dirty="0"/>
              <a:t>– </a:t>
            </a:r>
            <a:r>
              <a:rPr lang="en-US" sz="1200" b="0" i="0" kern="1200" dirty="0">
                <a:solidFill>
                  <a:schemeClr val="tx1"/>
                </a:solidFill>
                <a:latin typeface="+mn-lt"/>
                <a:ea typeface="+mn-ea"/>
                <a:cs typeface="+mn-cs"/>
              </a:rPr>
              <a:t>Monitoring Service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4.4.3 </a:t>
            </a:r>
            <a:r>
              <a:rPr lang="en-GB" dirty="0"/>
              <a:t>– </a:t>
            </a:r>
            <a:r>
              <a:rPr lang="en-US" sz="1200" b="0" i="0" kern="1200" dirty="0">
                <a:solidFill>
                  <a:schemeClr val="tx1"/>
                </a:solidFill>
                <a:latin typeface="+mn-lt"/>
                <a:ea typeface="+mn-ea"/>
                <a:cs typeface="+mn-cs"/>
              </a:rPr>
              <a:t>Monitoring Service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4.4.3 </a:t>
            </a:r>
            <a:r>
              <a:rPr lang="en-GB" dirty="0"/>
              <a:t>– </a:t>
            </a:r>
            <a:r>
              <a:rPr lang="en-US" sz="1200" b="0" i="0" kern="1200" dirty="0">
                <a:solidFill>
                  <a:schemeClr val="tx1"/>
                </a:solidFill>
                <a:latin typeface="+mn-lt"/>
                <a:ea typeface="+mn-ea"/>
                <a:cs typeface="+mn-cs"/>
              </a:rPr>
              <a:t>Monitoring Service Logs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4.4 </a:t>
            </a:r>
            <a:r>
              <a:rPr lang="en-GB" dirty="0"/>
              <a:t>–</a:t>
            </a:r>
            <a:r>
              <a:rPr lang="en-US" sz="1200" b="0" dirty="0">
                <a:solidFill>
                  <a:srgbClr val="FF0000"/>
                </a:solidFill>
              </a:rPr>
              <a:t> </a:t>
            </a:r>
            <a:r>
              <a:rPr lang="en-US" sz="1200" b="0" i="0" kern="1200" dirty="0">
                <a:solidFill>
                  <a:schemeClr val="tx1"/>
                </a:solidFill>
                <a:latin typeface="+mn-lt"/>
                <a:ea typeface="+mn-ea"/>
                <a:cs typeface="+mn-cs"/>
              </a:rPr>
              <a:t>Basic Server Administration</a:t>
            </a:r>
            <a:endParaRPr lang="en-US" dirty="0"/>
          </a:p>
          <a:p>
            <a:r>
              <a:rPr lang="en-US" sz="1200" b="0" i="0" kern="1200" dirty="0">
                <a:solidFill>
                  <a:schemeClr val="tx1"/>
                </a:solidFill>
                <a:latin typeface="+mn-lt"/>
                <a:ea typeface="+mn-ea"/>
                <a:cs typeface="+mn-cs"/>
              </a:rPr>
              <a:t>4.4.4 </a:t>
            </a:r>
            <a:r>
              <a:rPr lang="en-GB" dirty="0"/>
              <a:t>– </a:t>
            </a:r>
            <a:r>
              <a:rPr lang="en-US" sz="1200" b="0" i="0" kern="1200" dirty="0">
                <a:solidFill>
                  <a:schemeClr val="tx1"/>
                </a:solidFill>
                <a:latin typeface="+mn-lt"/>
                <a:ea typeface="+mn-ea"/>
                <a:cs typeface="+mn-cs"/>
              </a:rPr>
              <a:t>Lab – Locating Log Files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dirty="0"/>
              <a:t>The Linux File System</a:t>
            </a: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20</a:t>
            </a:r>
            <a:r>
              <a:rPr lang="en-US" dirty="0"/>
              <a:t>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635000" lvl="2" indent="-177800">
              <a:buFont typeface="Arial" panose="020B0604020202020204" pitchFamily="34" charset="0"/>
              <a:buChar char="•"/>
            </a:pPr>
            <a:r>
              <a:rPr lang="en-US" sz="1000" dirty="0"/>
              <a:t>Introduce the topic and discuss about the various types of file systems in Linux.</a:t>
            </a:r>
          </a:p>
          <a:p>
            <a:pPr marL="635000" lvl="2" indent="-177800">
              <a:buFont typeface="Arial" panose="020B0604020202020204" pitchFamily="34" charset="0"/>
              <a:buChar char="•"/>
            </a:pPr>
            <a:r>
              <a:rPr lang="en-US" sz="1000" dirty="0"/>
              <a:t>Take the learners through the file permissions in Linux.</a:t>
            </a:r>
          </a:p>
          <a:p>
            <a:pPr marL="635000" lvl="2" indent="-177800">
              <a:buFont typeface="Arial" panose="020B0604020202020204" pitchFamily="34" charset="0"/>
              <a:buChar char="•"/>
            </a:pPr>
            <a:r>
              <a:rPr lang="en-US" sz="1000" baseline="0" dirty="0"/>
              <a:t>Talk over the hard links and symbolic links and the commands used to create them.</a:t>
            </a:r>
            <a:endParaRPr lang="en-US" sz="1000" dirty="0"/>
          </a:p>
          <a:p>
            <a:pPr marL="0" lvl="0" indent="-287337">
              <a:buFont typeface="Arial" panose="020B0604020202020204" pitchFamily="34" charset="0"/>
              <a:buNone/>
            </a:pPr>
            <a:r>
              <a:rPr lang="en-US" sz="1050" b="1" dirty="0"/>
              <a:t>Key Points:</a:t>
            </a:r>
            <a:r>
              <a:rPr lang="en-US" sz="1050" b="1" baseline="0" dirty="0"/>
              <a:t> </a:t>
            </a:r>
            <a:r>
              <a:rPr lang="en-US" sz="1050" b="0" baseline="0" dirty="0"/>
              <a:t>File systems, File permissions, Hard links, Symbolic links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48</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4.5.1 </a:t>
            </a:r>
            <a:r>
              <a:rPr lang="en-GB" dirty="0"/>
              <a:t>– </a:t>
            </a:r>
            <a:r>
              <a:rPr lang="en-US" sz="1200" b="0" i="0" kern="1200" dirty="0">
                <a:solidFill>
                  <a:schemeClr val="tx1"/>
                </a:solidFill>
                <a:latin typeface="+mn-lt"/>
                <a:ea typeface="+mn-ea"/>
                <a:cs typeface="+mn-cs"/>
              </a:rPr>
              <a:t>The File System Types in Linux</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4.5.2 </a:t>
            </a:r>
            <a:r>
              <a:rPr lang="en-GB" dirty="0"/>
              <a:t>– </a:t>
            </a:r>
            <a:r>
              <a:rPr lang="en-US" sz="1200" b="0" i="0" kern="1200" dirty="0">
                <a:solidFill>
                  <a:schemeClr val="tx1"/>
                </a:solidFill>
                <a:latin typeface="+mn-lt"/>
                <a:ea typeface="+mn-ea"/>
                <a:cs typeface="+mn-cs"/>
              </a:rPr>
              <a:t>Linux Roles and File Permissions</a:t>
            </a: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4.5.2 </a:t>
            </a:r>
            <a:r>
              <a:rPr lang="en-GB" dirty="0"/>
              <a:t>– </a:t>
            </a:r>
            <a:r>
              <a:rPr lang="en-US" sz="1200" b="0" i="0" kern="1200" dirty="0">
                <a:solidFill>
                  <a:schemeClr val="tx1"/>
                </a:solidFill>
                <a:latin typeface="+mn-lt"/>
                <a:ea typeface="+mn-ea"/>
                <a:cs typeface="+mn-cs"/>
              </a:rPr>
              <a:t>Linux Roles and File Permissions</a:t>
            </a: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4.5.2 </a:t>
            </a:r>
            <a:r>
              <a:rPr lang="en-GB" dirty="0"/>
              <a:t>– </a:t>
            </a:r>
            <a:r>
              <a:rPr lang="en-US" sz="1200" b="0" i="0" kern="1200" dirty="0">
                <a:solidFill>
                  <a:schemeClr val="tx1"/>
                </a:solidFill>
                <a:latin typeface="+mn-lt"/>
                <a:ea typeface="+mn-ea"/>
                <a:cs typeface="+mn-cs"/>
              </a:rPr>
              <a:t>Linux Roles and File Permissions</a:t>
            </a: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4.5.2 </a:t>
            </a:r>
            <a:r>
              <a:rPr lang="en-GB" dirty="0"/>
              <a:t>– </a:t>
            </a:r>
            <a:r>
              <a:rPr lang="en-US" sz="1200" b="0" i="0" kern="1200" dirty="0">
                <a:solidFill>
                  <a:schemeClr val="tx1"/>
                </a:solidFill>
                <a:latin typeface="+mn-lt"/>
                <a:ea typeface="+mn-ea"/>
                <a:cs typeface="+mn-cs"/>
              </a:rPr>
              <a:t>Linux Roles and File Permissions</a:t>
            </a: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4.5.3 </a:t>
            </a:r>
            <a:r>
              <a:rPr lang="en-GB" dirty="0"/>
              <a:t>– </a:t>
            </a:r>
            <a:r>
              <a:rPr lang="en-US" sz="1200" b="0" i="0" kern="1200" dirty="0">
                <a:solidFill>
                  <a:schemeClr val="tx1"/>
                </a:solidFill>
                <a:latin typeface="+mn-lt"/>
                <a:ea typeface="+mn-ea"/>
                <a:cs typeface="+mn-cs"/>
              </a:rPr>
              <a:t>Hard Links and Symbolic Links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4.5.3 </a:t>
            </a:r>
            <a:r>
              <a:rPr lang="en-GB" dirty="0"/>
              <a:t>– </a:t>
            </a:r>
            <a:r>
              <a:rPr lang="en-US" sz="1200" b="0" i="0" kern="1200" dirty="0">
                <a:solidFill>
                  <a:schemeClr val="tx1"/>
                </a:solidFill>
                <a:latin typeface="+mn-lt"/>
                <a:ea typeface="+mn-ea"/>
                <a:cs typeface="+mn-cs"/>
              </a:rPr>
              <a:t>Hard Links and Symbolic Links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4.5.3 </a:t>
            </a:r>
            <a:r>
              <a:rPr lang="en-GB" dirty="0"/>
              <a:t>– </a:t>
            </a:r>
            <a:r>
              <a:rPr lang="en-US" sz="1200" b="0" i="0" kern="1200" dirty="0">
                <a:solidFill>
                  <a:schemeClr val="tx1"/>
                </a:solidFill>
                <a:latin typeface="+mn-lt"/>
                <a:ea typeface="+mn-ea"/>
                <a:cs typeface="+mn-cs"/>
              </a:rPr>
              <a:t>Hard Links and Symbolic Links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4.5 </a:t>
            </a:r>
            <a:r>
              <a:rPr lang="en-GB" dirty="0"/>
              <a:t>–</a:t>
            </a:r>
            <a:r>
              <a:rPr lang="en-US" sz="1200" b="0" dirty="0">
                <a:solidFill>
                  <a:srgbClr val="FF0000"/>
                </a:solidFill>
              </a:rPr>
              <a:t> </a:t>
            </a:r>
            <a:r>
              <a:rPr lang="en-US" sz="1200" b="0" i="0" kern="1200" dirty="0">
                <a:solidFill>
                  <a:schemeClr val="tx1"/>
                </a:solidFill>
                <a:latin typeface="+mn-lt"/>
                <a:ea typeface="+mn-ea"/>
                <a:cs typeface="+mn-cs"/>
              </a:rPr>
              <a:t>The Linux File System</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4.5.4 </a:t>
            </a:r>
            <a:r>
              <a:rPr lang="en-GB" dirty="0"/>
              <a:t>– </a:t>
            </a:r>
            <a:r>
              <a:rPr lang="en-US" sz="1200" b="0" i="0" kern="1200" dirty="0">
                <a:solidFill>
                  <a:schemeClr val="tx1"/>
                </a:solidFill>
                <a:latin typeface="+mn-lt"/>
                <a:ea typeface="+mn-ea"/>
                <a:cs typeface="+mn-cs"/>
              </a:rPr>
              <a:t>Lab - Navigating the Linux Filesystem and Permission Settings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4.6 </a:t>
            </a:r>
            <a:r>
              <a:rPr lang="en-GB" dirty="0"/>
              <a:t>–</a:t>
            </a:r>
            <a:r>
              <a:rPr lang="en-US" sz="1200" b="0" dirty="0">
                <a:solidFill>
                  <a:srgbClr val="FF0000"/>
                </a:solidFill>
              </a:rPr>
              <a:t> </a:t>
            </a:r>
            <a:r>
              <a:rPr lang="en-US" dirty="0"/>
              <a:t>Working with the Linux GUI</a:t>
            </a: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10</a:t>
            </a:r>
            <a:r>
              <a:rPr lang="en-US" dirty="0"/>
              <a:t> mins</a:t>
            </a:r>
            <a:endParaRPr lang="en-US" sz="1000" b="0" dirty="0"/>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Introduce the topic and talk about the X Window System.</a:t>
            </a:r>
          </a:p>
          <a:p>
            <a:pPr marL="628650" lvl="1" indent="-171450">
              <a:buFont typeface="Arial" panose="020B0604020202020204" pitchFamily="34" charset="0"/>
              <a:buChar char="•"/>
            </a:pPr>
            <a:r>
              <a:rPr lang="en-US" sz="1000" dirty="0"/>
              <a:t>Ensure that the learners have knowledge about the Linux GUI.</a:t>
            </a:r>
            <a:endParaRPr lang="en-US" sz="1000" b="0" dirty="0"/>
          </a:p>
          <a:p>
            <a:pPr marL="171450" lvl="0" indent="-171450">
              <a:buFont typeface="Arial" panose="020B0604020202020204" pitchFamily="34" charset="0"/>
              <a:buChar char="•"/>
            </a:pPr>
            <a:r>
              <a:rPr lang="en-US" sz="1050" b="1" dirty="0"/>
              <a:t>Key Points: </a:t>
            </a:r>
            <a:r>
              <a:rPr lang="en-US" sz="1050" b="0" dirty="0"/>
              <a:t>X Windows System, Linux </a:t>
            </a:r>
            <a:r>
              <a:rPr lang="en-US" sz="1200" b="0" i="0" kern="1200" dirty="0">
                <a:solidFill>
                  <a:schemeClr val="tx1"/>
                </a:solidFill>
                <a:latin typeface="+mn-lt"/>
                <a:ea typeface="+mn-ea"/>
                <a:cs typeface="+mn-cs"/>
              </a:rPr>
              <a:t>GUI</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62</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4.6.1 </a:t>
            </a:r>
            <a:r>
              <a:rPr lang="en-GB" dirty="0"/>
              <a:t>– </a:t>
            </a:r>
            <a:r>
              <a:rPr lang="en-US" sz="1200" b="0" i="0" kern="1200" dirty="0">
                <a:solidFill>
                  <a:schemeClr val="tx1"/>
                </a:solidFill>
                <a:latin typeface="+mn-lt"/>
                <a:ea typeface="+mn-ea"/>
                <a:cs typeface="+mn-cs"/>
              </a:rPr>
              <a:t>X Window System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4.6.1 </a:t>
            </a:r>
            <a:r>
              <a:rPr lang="en-GB" dirty="0"/>
              <a:t>– </a:t>
            </a:r>
            <a:r>
              <a:rPr lang="en-US" sz="1200" b="0" i="0" kern="1200" dirty="0">
                <a:solidFill>
                  <a:schemeClr val="tx1"/>
                </a:solidFill>
                <a:latin typeface="+mn-lt"/>
                <a:ea typeface="+mn-ea"/>
                <a:cs typeface="+mn-cs"/>
              </a:rPr>
              <a:t>X Window System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4.6.2 </a:t>
            </a:r>
            <a:r>
              <a:rPr lang="en-GB" dirty="0"/>
              <a:t>– </a:t>
            </a:r>
            <a:r>
              <a:rPr lang="en-US" sz="1200" b="0" i="0" kern="1200" dirty="0">
                <a:solidFill>
                  <a:schemeClr val="tx1"/>
                </a:solidFill>
                <a:latin typeface="+mn-lt"/>
                <a:ea typeface="+mn-ea"/>
                <a:cs typeface="+mn-cs"/>
              </a:rPr>
              <a:t>The Linux GUI</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4.6.2 </a:t>
            </a:r>
            <a:r>
              <a:rPr lang="en-GB" dirty="0"/>
              <a:t>– </a:t>
            </a:r>
            <a:r>
              <a:rPr lang="en-US" sz="1200" b="0" i="0" kern="1200" dirty="0">
                <a:solidFill>
                  <a:schemeClr val="tx1"/>
                </a:solidFill>
                <a:latin typeface="+mn-lt"/>
                <a:ea typeface="+mn-ea"/>
                <a:cs typeface="+mn-cs"/>
              </a:rPr>
              <a:t>The Linux GUI</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4.6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with the Linux GUI</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4.6.2 </a:t>
            </a:r>
            <a:r>
              <a:rPr lang="en-GB" dirty="0"/>
              <a:t>– </a:t>
            </a:r>
            <a:r>
              <a:rPr lang="en-US" sz="1200" b="0" i="0" kern="1200" dirty="0">
                <a:solidFill>
                  <a:schemeClr val="tx1"/>
                </a:solidFill>
                <a:latin typeface="+mn-lt"/>
                <a:ea typeface="+mn-ea"/>
                <a:cs typeface="+mn-cs"/>
              </a:rPr>
              <a:t>The Linux GUI</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t>Source:</a:t>
            </a:r>
          </a:p>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dirty="0"/>
              <a:t>Working on a Linux Host</a:t>
            </a:r>
          </a:p>
          <a:p>
            <a:br>
              <a:rPr lang="en-US" sz="1200" b="0" i="0" kern="1200" dirty="0">
                <a:solidFill>
                  <a:schemeClr val="tx1"/>
                </a:solidFill>
                <a:latin typeface="+mn-lt"/>
                <a:ea typeface="+mn-ea"/>
                <a:cs typeface="+mn-cs"/>
              </a:rPr>
            </a:br>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a:t>
            </a:r>
            <a:r>
              <a:rPr lang="en-US" b="1" baseline="0" dirty="0"/>
              <a:t> </a:t>
            </a:r>
            <a:r>
              <a:rPr lang="en-US" b="0" baseline="0" dirty="0"/>
              <a:t>1</a:t>
            </a:r>
            <a:r>
              <a:rPr lang="en-US" dirty="0"/>
              <a:t>5 mins</a:t>
            </a:r>
            <a:endParaRPr lang="en-US" sz="1000" b="0" dirty="0"/>
          </a:p>
          <a:p>
            <a:pPr marL="171450" lvl="0" indent="-171450">
              <a:buFont typeface="Arial" panose="020B0604020202020204" pitchFamily="34" charset="0"/>
              <a:buChar char="•"/>
            </a:pPr>
            <a:r>
              <a:rPr lang="en-US" sz="1050" b="1" dirty="0"/>
              <a:t>Instructor Notes: </a:t>
            </a:r>
            <a:endParaRPr lang="en-US" sz="1050" dirty="0"/>
          </a:p>
          <a:p>
            <a:pPr marL="627063" lvl="2" indent="-169863">
              <a:buClrTx/>
              <a:buFont typeface="Arial" panose="020B0604020202020204" pitchFamily="34" charset="0"/>
              <a:buChar char="•"/>
            </a:pPr>
            <a:r>
              <a:rPr lang="en-US" sz="1600" dirty="0"/>
              <a:t>This topic describes the working on a Linux host and discuss installing and running of applications on a Linux host.</a:t>
            </a:r>
          </a:p>
          <a:p>
            <a:pPr marL="627063" lvl="2" indent="-169863">
              <a:buClrTx/>
              <a:buFont typeface="Arial" panose="020B0604020202020204" pitchFamily="34" charset="0"/>
              <a:buChar char="•"/>
            </a:pPr>
            <a:r>
              <a:rPr lang="en-US" sz="1600" dirty="0"/>
              <a:t>Explain the importance of keeping the system up to date.</a:t>
            </a:r>
          </a:p>
          <a:p>
            <a:pPr marL="627063" lvl="2" indent="-169863">
              <a:buClrTx/>
              <a:buFont typeface="Arial" panose="020B0604020202020204" pitchFamily="34" charset="0"/>
              <a:buChar char="•"/>
            </a:pPr>
            <a:r>
              <a:rPr lang="en-US" sz="1600" dirty="0"/>
              <a:t>Discuss about the processes and forks with the learners.</a:t>
            </a:r>
          </a:p>
          <a:p>
            <a:pPr marL="627063" lvl="2" indent="-169863">
              <a:buClrTx/>
              <a:buFont typeface="Arial" panose="020B0604020202020204" pitchFamily="34" charset="0"/>
              <a:buChar char="•"/>
            </a:pPr>
            <a:r>
              <a:rPr lang="en-US" altLang="ja-JP" sz="1600" dirty="0"/>
              <a:t>Talk over malware threat on a Linux host and how to perform a check on rootkit malware.</a:t>
            </a:r>
          </a:p>
          <a:p>
            <a:pPr marL="627063" lvl="2" indent="-169863">
              <a:buClrTx/>
              <a:buFont typeface="Arial" panose="020B0604020202020204" pitchFamily="34" charset="0"/>
              <a:buChar char="•"/>
            </a:pPr>
            <a:r>
              <a:rPr lang="en-US" altLang="ja-JP" sz="1600" dirty="0"/>
              <a:t>By the end of the topic, ensure the learners know about piping commands.</a:t>
            </a:r>
          </a:p>
          <a:p>
            <a:pPr marL="171450" lvl="0" indent="-171450">
              <a:buFont typeface="Arial" panose="020B0604020202020204" pitchFamily="34" charset="0"/>
              <a:buChar char="•"/>
            </a:pPr>
            <a:r>
              <a:rPr lang="en-US" sz="1050" b="1" dirty="0"/>
              <a:t>Key Points: </a:t>
            </a:r>
            <a:r>
              <a:rPr lang="en-US" sz="1200" b="0" i="0" kern="1200" dirty="0">
                <a:solidFill>
                  <a:schemeClr val="tx1"/>
                </a:solidFill>
                <a:latin typeface="+mn-lt"/>
                <a:ea typeface="+mn-ea"/>
                <a:cs typeface="+mn-cs"/>
              </a:rPr>
              <a:t>Forks, Linux malware, Rootkit,</a:t>
            </a:r>
            <a:r>
              <a:rPr lang="en-US" sz="1200" b="0" i="0" kern="1200" baseline="0" dirty="0">
                <a:solidFill>
                  <a:schemeClr val="tx1"/>
                </a:solidFill>
                <a:latin typeface="+mn-lt"/>
                <a:ea typeface="+mn-ea"/>
                <a:cs typeface="+mn-cs"/>
              </a:rPr>
              <a:t> Pipping Commands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68</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4.7.1 </a:t>
            </a:r>
            <a:r>
              <a:rPr lang="en-GB" dirty="0"/>
              <a:t>– </a:t>
            </a:r>
            <a:r>
              <a:rPr lang="en-US" sz="1200" b="0" i="0" kern="1200" dirty="0">
                <a:solidFill>
                  <a:schemeClr val="tx1"/>
                </a:solidFill>
                <a:latin typeface="+mn-lt"/>
                <a:ea typeface="+mn-ea"/>
                <a:cs typeface="+mn-cs"/>
              </a:rPr>
              <a:t>Installing and Running Applications on a Linux Host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r>
              <a:rPr lang="en-US" sz="1200" b="0" i="0" kern="1200" dirty="0">
                <a:solidFill>
                  <a:schemeClr val="tx1"/>
                </a:solidFill>
                <a:latin typeface="+mn-lt"/>
                <a:ea typeface="+mn-ea"/>
                <a:cs typeface="+mn-cs"/>
              </a:rPr>
              <a:t>4.7.2 </a:t>
            </a:r>
            <a:r>
              <a:rPr lang="en-GB" dirty="0"/>
              <a:t>– </a:t>
            </a:r>
            <a:r>
              <a:rPr lang="en-US" sz="1200" b="0" i="0" kern="1200" dirty="0">
                <a:solidFill>
                  <a:schemeClr val="tx1"/>
                </a:solidFill>
                <a:latin typeface="+mn-lt"/>
                <a:ea typeface="+mn-ea"/>
                <a:cs typeface="+mn-cs"/>
              </a:rPr>
              <a:t>Keeping the System Up to Date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r>
              <a:rPr lang="en-US" sz="1200" b="0" i="0" kern="1200" dirty="0">
                <a:solidFill>
                  <a:schemeClr val="tx1"/>
                </a:solidFill>
                <a:latin typeface="+mn-lt"/>
                <a:ea typeface="+mn-ea"/>
                <a:cs typeface="+mn-cs"/>
              </a:rPr>
              <a:t>4.7.2 </a:t>
            </a:r>
            <a:r>
              <a:rPr lang="en-GB" dirty="0"/>
              <a:t>– </a:t>
            </a:r>
            <a:r>
              <a:rPr lang="en-US" sz="1200" b="0" i="0" kern="1200" dirty="0">
                <a:solidFill>
                  <a:schemeClr val="tx1"/>
                </a:solidFill>
                <a:latin typeface="+mn-lt"/>
                <a:ea typeface="+mn-ea"/>
                <a:cs typeface="+mn-cs"/>
              </a:rPr>
              <a:t>Keeping the System Up to Date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4.7.3 </a:t>
            </a:r>
            <a:r>
              <a:rPr lang="en-GB" dirty="0"/>
              <a:t>– </a:t>
            </a:r>
            <a:r>
              <a:rPr lang="en-US" sz="1200" b="0" i="0" kern="1200" dirty="0">
                <a:solidFill>
                  <a:schemeClr val="tx1"/>
                </a:solidFill>
                <a:latin typeface="+mn-lt"/>
                <a:ea typeface="+mn-ea"/>
                <a:cs typeface="+mn-cs"/>
              </a:rPr>
              <a:t>Processes and Forks</a:t>
            </a: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4.7.3 </a:t>
            </a:r>
            <a:r>
              <a:rPr lang="en-GB" dirty="0"/>
              <a:t>– </a:t>
            </a:r>
            <a:r>
              <a:rPr lang="en-US" sz="1200" b="0" i="0" kern="1200" dirty="0">
                <a:solidFill>
                  <a:schemeClr val="tx1"/>
                </a:solidFill>
                <a:latin typeface="+mn-lt"/>
                <a:ea typeface="+mn-ea"/>
                <a:cs typeface="+mn-cs"/>
              </a:rPr>
              <a:t>Processes and Forks</a:t>
            </a: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4.7.3 </a:t>
            </a:r>
            <a:r>
              <a:rPr lang="en-GB" dirty="0"/>
              <a:t>– </a:t>
            </a:r>
            <a:r>
              <a:rPr lang="en-US" sz="1200" b="0" i="0" kern="1200" dirty="0">
                <a:solidFill>
                  <a:schemeClr val="tx1"/>
                </a:solidFill>
                <a:latin typeface="+mn-lt"/>
                <a:ea typeface="+mn-ea"/>
                <a:cs typeface="+mn-cs"/>
              </a:rPr>
              <a:t>Processes and Forks</a:t>
            </a: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4.7.4 </a:t>
            </a:r>
            <a:r>
              <a:rPr lang="en-GB" dirty="0"/>
              <a:t>– </a:t>
            </a:r>
            <a:r>
              <a:rPr lang="en-US" sz="1200" b="0" i="0" kern="1200" dirty="0">
                <a:solidFill>
                  <a:schemeClr val="tx1"/>
                </a:solidFill>
                <a:latin typeface="+mn-lt"/>
                <a:ea typeface="+mn-ea"/>
                <a:cs typeface="+mn-cs"/>
              </a:rPr>
              <a:t>Malware on a Linux Host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4.7.5 </a:t>
            </a:r>
            <a:r>
              <a:rPr lang="en-GB" dirty="0"/>
              <a:t>– </a:t>
            </a:r>
            <a:r>
              <a:rPr lang="en-US" sz="1200" b="0" i="0" kern="1200" dirty="0">
                <a:solidFill>
                  <a:schemeClr val="tx1"/>
                </a:solidFill>
                <a:latin typeface="+mn-lt"/>
                <a:ea typeface="+mn-ea"/>
                <a:cs typeface="+mn-cs"/>
              </a:rPr>
              <a:t>Rootkit Check</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4.7.6 </a:t>
            </a:r>
            <a:r>
              <a:rPr lang="en-GB" dirty="0"/>
              <a:t>– </a:t>
            </a:r>
            <a:r>
              <a:rPr lang="en-US" sz="1200" b="0" i="0" kern="1200" dirty="0">
                <a:solidFill>
                  <a:schemeClr val="tx1"/>
                </a:solidFill>
                <a:latin typeface="+mn-lt"/>
                <a:ea typeface="+mn-ea"/>
                <a:cs typeface="+mn-cs"/>
              </a:rPr>
              <a:t>Piping Commands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4.7 </a:t>
            </a:r>
            <a:r>
              <a:rPr lang="en-GB" dirty="0"/>
              <a:t>–</a:t>
            </a:r>
            <a:r>
              <a:rPr lang="en-US" sz="1200" b="0" dirty="0">
                <a:solidFill>
                  <a:srgbClr val="FF0000"/>
                </a:solidFill>
              </a:rPr>
              <a:t> </a:t>
            </a:r>
            <a:r>
              <a:rPr lang="en-US" sz="1200" b="0" i="0" kern="1200" dirty="0">
                <a:solidFill>
                  <a:schemeClr val="tx1"/>
                </a:solidFill>
                <a:latin typeface="+mn-lt"/>
                <a:ea typeface="+mn-ea"/>
                <a:cs typeface="+mn-cs"/>
              </a:rPr>
              <a:t>Working on a Linux Host</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4.7.7 </a:t>
            </a:r>
            <a:r>
              <a:rPr lang="en-GB" dirty="0"/>
              <a:t>– </a:t>
            </a:r>
            <a:r>
              <a:rPr lang="en-US" sz="1200" b="0" i="0" kern="1200" dirty="0">
                <a:solidFill>
                  <a:schemeClr val="tx1"/>
                </a:solidFill>
                <a:latin typeface="+mn-lt"/>
                <a:ea typeface="+mn-ea"/>
                <a:cs typeface="+mn-cs"/>
              </a:rPr>
              <a:t>Video Demonstration - Applications, Rootkits, and Piping Commands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solidFill>
                  <a:schemeClr val="tx1"/>
                </a:solidFill>
              </a:rPr>
              <a:t>Source:</a:t>
            </a:r>
          </a:p>
          <a:p>
            <a:r>
              <a:rPr lang="en-US" sz="1200" b="0" baseline="0" dirty="0">
                <a:solidFill>
                  <a:schemeClr val="tx1"/>
                </a:solidFill>
              </a:rPr>
              <a:t>4</a:t>
            </a:r>
            <a:r>
              <a:rPr lang="en-US" sz="1200" b="0" dirty="0">
                <a:solidFill>
                  <a:schemeClr val="tx1"/>
                </a:solidFill>
              </a:rPr>
              <a:t> </a:t>
            </a:r>
            <a:r>
              <a:rPr lang="en-GB" dirty="0">
                <a:solidFill>
                  <a:schemeClr val="tx1"/>
                </a:solidFill>
              </a:rPr>
              <a:t>– </a:t>
            </a:r>
            <a:r>
              <a:rPr lang="en-US" sz="1200" b="0" i="0" kern="1200" dirty="0">
                <a:solidFill>
                  <a:schemeClr val="tx1"/>
                </a:solidFill>
                <a:latin typeface="+mn-lt"/>
                <a:ea typeface="+mn-ea"/>
                <a:cs typeface="+mn-cs"/>
              </a:rPr>
              <a:t>Linux Overview</a:t>
            </a:r>
          </a:p>
          <a:p>
            <a:r>
              <a:rPr lang="en-US" sz="1200" b="0" dirty="0">
                <a:solidFill>
                  <a:schemeClr val="tx1"/>
                </a:solidFill>
              </a:rPr>
              <a:t>4.7 </a:t>
            </a:r>
            <a:r>
              <a:rPr lang="en-GB" dirty="0">
                <a:solidFill>
                  <a:schemeClr val="tx1"/>
                </a:solidFill>
              </a:rPr>
              <a:t>–</a:t>
            </a:r>
            <a:r>
              <a:rPr lang="en-US" sz="1200" b="0" dirty="0">
                <a:solidFill>
                  <a:schemeClr val="tx1"/>
                </a:solidFill>
              </a:rPr>
              <a:t> </a:t>
            </a:r>
            <a:r>
              <a:rPr lang="en-US" dirty="0">
                <a:solidFill>
                  <a:schemeClr val="tx1"/>
                </a:solidFill>
              </a:rPr>
              <a:t>Linux Basics Summary</a:t>
            </a:r>
          </a:p>
          <a:p>
            <a:br>
              <a:rPr lang="en-US" sz="1200" b="0" i="0" kern="1200" dirty="0">
                <a:solidFill>
                  <a:schemeClr val="tx1"/>
                </a:solidFill>
                <a:latin typeface="+mn-lt"/>
                <a:ea typeface="+mn-ea"/>
                <a:cs typeface="+mn-cs"/>
              </a:rPr>
            </a:br>
            <a:r>
              <a:rPr lang="en-US" sz="1050" b="1" u="sng" dirty="0">
                <a:solidFill>
                  <a:schemeClr val="tx1"/>
                </a:solidFill>
              </a:rPr>
              <a:t>In-Session Activities / Explanations:</a:t>
            </a:r>
            <a:endParaRPr lang="en-US" sz="1050" dirty="0">
              <a:solidFill>
                <a:schemeClr val="tx1"/>
              </a:solidFill>
            </a:endParaRPr>
          </a:p>
          <a:p>
            <a:pPr marL="171450" lvl="0" indent="-171450">
              <a:buFont typeface="Arial" panose="020B0604020202020204" pitchFamily="34" charset="0"/>
              <a:buChar char="•"/>
            </a:pPr>
            <a:r>
              <a:rPr lang="en-US" sz="1050" b="1" dirty="0">
                <a:solidFill>
                  <a:schemeClr val="tx1"/>
                </a:solidFill>
              </a:rPr>
              <a:t>Time</a:t>
            </a:r>
            <a:r>
              <a:rPr lang="en-US" b="1" dirty="0">
                <a:solidFill>
                  <a:schemeClr val="tx1"/>
                </a:solidFill>
              </a:rPr>
              <a:t>:</a:t>
            </a:r>
            <a:r>
              <a:rPr lang="en-US" b="1" baseline="0" dirty="0">
                <a:solidFill>
                  <a:schemeClr val="tx1"/>
                </a:solidFill>
              </a:rPr>
              <a:t> </a:t>
            </a:r>
            <a:r>
              <a:rPr lang="en-US" b="0" baseline="0" dirty="0">
                <a:solidFill>
                  <a:schemeClr val="tx1"/>
                </a:solidFill>
              </a:rPr>
              <a:t>1</a:t>
            </a:r>
            <a:r>
              <a:rPr lang="en-US" dirty="0">
                <a:solidFill>
                  <a:schemeClr val="tx1"/>
                </a:solidFill>
              </a:rPr>
              <a:t>5 mins</a:t>
            </a:r>
            <a:endParaRPr lang="en-US" sz="1000" b="0" dirty="0">
              <a:solidFill>
                <a:schemeClr val="tx1"/>
              </a:solidFill>
            </a:endParaRPr>
          </a:p>
          <a:p>
            <a:pPr marL="171450" lvl="0" indent="-171450">
              <a:buFont typeface="Arial" panose="020B0604020202020204" pitchFamily="34" charset="0"/>
              <a:buChar char="•"/>
            </a:pPr>
            <a:r>
              <a:rPr lang="en-US" sz="1050" b="1" dirty="0">
                <a:solidFill>
                  <a:schemeClr val="tx1"/>
                </a:solidFill>
              </a:rPr>
              <a:t>Instructor Notes: </a:t>
            </a:r>
            <a:endParaRPr lang="en-US" sz="1050" b="1" dirty="0">
              <a:solidFill>
                <a:schemeClr val="tx1"/>
              </a:solidFill>
              <a:latin typeface="+mn-lt"/>
              <a:ea typeface="+mn-ea"/>
              <a:cs typeface="+mn-cs"/>
            </a:endParaRPr>
          </a:p>
          <a:p>
            <a:pPr marL="628650" lvl="1" indent="-171450">
              <a:buFont typeface="Arial" panose="020B0604020202020204" pitchFamily="34" charset="0"/>
              <a:buChar char="•"/>
            </a:pPr>
            <a:r>
              <a:rPr lang="en-IN" altLang="en-US" sz="1000" dirty="0">
                <a:latin typeface="Arial"/>
                <a:ea typeface="ＭＳ Ｐゴシック"/>
                <a:cs typeface="Arial"/>
              </a:rPr>
              <a:t>Summarize the module and check if they have any doubts.</a:t>
            </a:r>
          </a:p>
          <a:p>
            <a:pPr marL="628650" lvl="1" indent="-171450">
              <a:buFont typeface="Arial" panose="020B0604020202020204" pitchFamily="34" charset="0"/>
              <a:buChar char="•"/>
            </a:pPr>
            <a:r>
              <a:rPr lang="en-IN" altLang="en-US" sz="1000" dirty="0">
                <a:latin typeface="Arial"/>
                <a:ea typeface="ＭＳ Ｐゴシック"/>
                <a:cs typeface="Arial"/>
              </a:rPr>
              <a:t>Ask them to complete the module quiz</a:t>
            </a:r>
            <a:r>
              <a:rPr lang="en-IN" altLang="en-US" sz="1000" baseline="0" dirty="0">
                <a:latin typeface="Arial"/>
                <a:ea typeface="ＭＳ Ｐゴシック"/>
                <a:cs typeface="Arial"/>
              </a:rPr>
              <a:t> present in section 4.8.2.</a:t>
            </a:r>
            <a:endParaRPr lang="en-IN" altLang="en-US" sz="1000" dirty="0">
              <a:latin typeface="Arial" panose="020B0604020202020204" pitchFamily="34" charset="0"/>
              <a:ea typeface="ＭＳ Ｐゴシック" panose="020B0600070205080204" pitchFamily="34" charset="-128"/>
              <a:cs typeface="Arial"/>
            </a:endParaRPr>
          </a:p>
          <a:p>
            <a:pPr marL="171450" lvl="0" indent="-171450">
              <a:buFont typeface="Arial" panose="020B0604020202020204" pitchFamily="34" charset="0"/>
              <a:buChar char="•"/>
            </a:pPr>
            <a:r>
              <a:rPr lang="en-US" sz="1050" b="1" dirty="0">
                <a:solidFill>
                  <a:schemeClr val="tx1"/>
                </a:solidFill>
              </a:rPr>
              <a:t>Key Points</a:t>
            </a:r>
            <a:r>
              <a:rPr lang="en-US" sz="1050" b="0" dirty="0">
                <a:solidFill>
                  <a:schemeClr val="tx1"/>
                </a:solidFill>
              </a:rPr>
              <a:t>: </a:t>
            </a:r>
            <a:r>
              <a:rPr lang="en-IN" sz="1200" b="0" i="0" kern="1200" dirty="0">
                <a:solidFill>
                  <a:schemeClr val="tx1"/>
                </a:solidFill>
                <a:effectLst/>
                <a:latin typeface="+mn-lt"/>
                <a:ea typeface="+mn-ea"/>
                <a:cs typeface="+mn-cs"/>
              </a:rPr>
              <a:t>Linux Basics, Linux File System, Linux</a:t>
            </a:r>
            <a:r>
              <a:rPr lang="en-US" sz="1200" b="0" i="0" kern="1200" dirty="0">
                <a:solidFill>
                  <a:schemeClr val="tx1"/>
                </a:solidFill>
                <a:latin typeface="+mn-lt"/>
                <a:ea typeface="+mn-ea"/>
                <a:cs typeface="+mn-cs"/>
              </a:rPr>
              <a:t> GUI, Linux Host</a:t>
            </a:r>
            <a:endParaRPr lang="en-US" dirty="0">
              <a:solidFill>
                <a:schemeClr val="tx1"/>
              </a:solidFill>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pPr/>
              <a:t>79</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8</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80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r>
              <a:rPr lang="en-US" sz="1200" b="0" dirty="0">
                <a:solidFill>
                  <a:srgbClr val="FF0000"/>
                </a:solidFill>
              </a:rPr>
              <a:t>4.8 </a:t>
            </a:r>
            <a:r>
              <a:rPr lang="en-GB" dirty="0"/>
              <a:t>–</a:t>
            </a:r>
            <a:r>
              <a:rPr lang="en-US" sz="1200" b="0" dirty="0">
                <a:solidFill>
                  <a:srgbClr val="FF0000"/>
                </a:solidFill>
              </a:rPr>
              <a:t> </a:t>
            </a:r>
            <a:r>
              <a:rPr lang="en-US" sz="1200" b="0" i="0" kern="1200" dirty="0">
                <a:solidFill>
                  <a:schemeClr val="tx1"/>
                </a:solidFill>
                <a:latin typeface="+mn-lt"/>
                <a:ea typeface="+mn-ea"/>
                <a:cs typeface="+mn-cs"/>
              </a:rPr>
              <a:t>Linux Basics Summary</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4.8.1 </a:t>
            </a:r>
            <a:r>
              <a:rPr lang="en-GB" dirty="0"/>
              <a:t>– </a:t>
            </a:r>
            <a:r>
              <a:rPr lang="en-US" sz="1200" b="0" i="0" kern="1200" dirty="0">
                <a:solidFill>
                  <a:schemeClr val="tx1"/>
                </a:solidFill>
                <a:latin typeface="+mn-lt"/>
                <a:ea typeface="+mn-ea"/>
                <a:cs typeface="+mn-cs"/>
              </a:rPr>
              <a:t>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4.8.2 </a:t>
            </a:r>
            <a:r>
              <a:rPr lang="en-GB" dirty="0"/>
              <a:t>– </a:t>
            </a:r>
            <a:r>
              <a:rPr lang="en-US" sz="1200" b="0" i="0" kern="1200" dirty="0">
                <a:solidFill>
                  <a:schemeClr val="tx1"/>
                </a:solidFill>
                <a:effectLst/>
                <a:latin typeface="+mn-lt"/>
                <a:ea typeface="+mn-ea"/>
                <a:cs typeface="+mn-cs"/>
              </a:rPr>
              <a:t>Module 4: Linux Basics Quiz</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endParaRPr lang="en-US" sz="1200" b="0" i="0" kern="1200" dirty="0">
              <a:solidFill>
                <a:schemeClr val="tx1"/>
              </a:solidFill>
              <a:latin typeface="+mn-lt"/>
              <a:ea typeface="+mn-ea"/>
              <a:cs typeface="+mn-cs"/>
            </a:endParaRPr>
          </a:p>
          <a:p>
            <a:endParaRPr lang="en-GB" dirty="0"/>
          </a:p>
        </p:txBody>
      </p:sp>
    </p:spTree>
    <p:extLst>
      <p:ext uri="{BB962C8B-B14F-4D97-AF65-F5344CB8AC3E}">
        <p14:creationId xmlns:p14="http://schemas.microsoft.com/office/powerpoint/2010/main" val="352519018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81</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baseline="0" dirty="0"/>
              <a:t>4</a:t>
            </a:r>
            <a:r>
              <a:rPr lang="en-US" sz="1200" b="0" dirty="0"/>
              <a:t> </a:t>
            </a:r>
            <a:r>
              <a:rPr lang="en-GB" dirty="0"/>
              <a:t>– </a:t>
            </a:r>
            <a:r>
              <a:rPr lang="en-US" sz="1200" b="0" i="0" kern="1200" dirty="0">
                <a:solidFill>
                  <a:schemeClr val="tx1"/>
                </a:solidFill>
                <a:latin typeface="+mn-lt"/>
                <a:ea typeface="+mn-ea"/>
                <a:cs typeface="+mn-cs"/>
              </a:rPr>
              <a:t>Linux Overview</a:t>
            </a:r>
          </a:p>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pPr/>
              <a:t>82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9</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6.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39.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40.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1.xml"/><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7.xml"/><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3.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4.xml"/><Relationship Id="rId4" Type="http://schemas.openxmlformats.org/officeDocument/2006/relationships/image" Target="../media/image15.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56.xml"/><Relationship Id="rId4" Type="http://schemas.openxmlformats.org/officeDocument/2006/relationships/image" Target="../media/image16.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57.xml"/><Relationship Id="rId4" Type="http://schemas.openxmlformats.org/officeDocument/2006/relationships/image" Target="../media/image17.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3.xml"/><Relationship Id="rId1" Type="http://schemas.openxmlformats.org/officeDocument/2006/relationships/tags" Target="../tags/tag5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3.xml"/><Relationship Id="rId1" Type="http://schemas.openxmlformats.org/officeDocument/2006/relationships/tags" Target="../tags/tag59.xml"/><Relationship Id="rId4" Type="http://schemas.openxmlformats.org/officeDocument/2006/relationships/image" Target="../media/image18.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3.xml"/><Relationship Id="rId1" Type="http://schemas.openxmlformats.org/officeDocument/2006/relationships/tags" Target="../tags/tag60.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3.xml"/><Relationship Id="rId1" Type="http://schemas.openxmlformats.org/officeDocument/2006/relationships/tags" Target="../tags/tag6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3.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4.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3.xml"/><Relationship Id="rId1" Type="http://schemas.openxmlformats.org/officeDocument/2006/relationships/tags" Target="../tags/tag6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3.xml"/><Relationship Id="rId1" Type="http://schemas.openxmlformats.org/officeDocument/2006/relationships/tags" Target="../tags/tag65.xml"/><Relationship Id="rId5" Type="http://schemas.openxmlformats.org/officeDocument/2006/relationships/image" Target="../media/image21.png"/><Relationship Id="rId4" Type="http://schemas.openxmlformats.org/officeDocument/2006/relationships/image" Target="../media/image20.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3.xml"/><Relationship Id="rId1" Type="http://schemas.openxmlformats.org/officeDocument/2006/relationships/tags" Target="../tags/tag66.xml"/><Relationship Id="rId4" Type="http://schemas.openxmlformats.org/officeDocument/2006/relationships/image" Target="../media/image22.pn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3.xml"/><Relationship Id="rId1" Type="http://schemas.openxmlformats.org/officeDocument/2006/relationships/tags" Target="../tags/tag6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13.xml"/><Relationship Id="rId1" Type="http://schemas.openxmlformats.org/officeDocument/2006/relationships/tags" Target="../tags/tag6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4.xml"/><Relationship Id="rId1" Type="http://schemas.openxmlformats.org/officeDocument/2006/relationships/tags" Target="../tags/tag69.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3.xml"/><Relationship Id="rId1" Type="http://schemas.openxmlformats.org/officeDocument/2006/relationships/tags" Target="../tags/tag70.xml"/><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13.xml"/><Relationship Id="rId1" Type="http://schemas.openxmlformats.org/officeDocument/2006/relationships/tags" Target="../tags/tag71.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3.xml"/><Relationship Id="rId1" Type="http://schemas.openxmlformats.org/officeDocument/2006/relationships/tags" Target="../tags/tag72.xml"/><Relationship Id="rId4" Type="http://schemas.openxmlformats.org/officeDocument/2006/relationships/image" Target="../media/image24.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13.xml"/><Relationship Id="rId1" Type="http://schemas.openxmlformats.org/officeDocument/2006/relationships/tags" Target="../tags/tag73.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13.xml"/><Relationship Id="rId1" Type="http://schemas.openxmlformats.org/officeDocument/2006/relationships/tags" Target="../tags/tag74.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3.xml"/><Relationship Id="rId1" Type="http://schemas.openxmlformats.org/officeDocument/2006/relationships/tags" Target="../tags/tag75.xml"/><Relationship Id="rId4" Type="http://schemas.openxmlformats.org/officeDocument/2006/relationships/image" Target="../media/image25.png"/></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13.xml"/><Relationship Id="rId1" Type="http://schemas.openxmlformats.org/officeDocument/2006/relationships/tags" Target="../tags/tag76.xml"/><Relationship Id="rId4" Type="http://schemas.openxmlformats.org/officeDocument/2006/relationships/image" Target="../media/image26.pn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13.xml"/><Relationship Id="rId1" Type="http://schemas.openxmlformats.org/officeDocument/2006/relationships/tags" Target="../tags/tag77.xml"/><Relationship Id="rId4" Type="http://schemas.openxmlformats.org/officeDocument/2006/relationships/image" Target="../media/image27.png"/></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13.xml"/><Relationship Id="rId1" Type="http://schemas.openxmlformats.org/officeDocument/2006/relationships/tags" Target="../tags/tag78.xml"/><Relationship Id="rId4" Type="http://schemas.openxmlformats.org/officeDocument/2006/relationships/image" Target="../media/image28.png"/></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13.xml"/><Relationship Id="rId1" Type="http://schemas.openxmlformats.org/officeDocument/2006/relationships/tags" Target="../tags/tag79.xml"/><Relationship Id="rId4" Type="http://schemas.openxmlformats.org/officeDocument/2006/relationships/image" Target="../media/image29.pn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4.xml"/><Relationship Id="rId1" Type="http://schemas.openxmlformats.org/officeDocument/2006/relationships/tags" Target="../tags/tag8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13.xml"/><Relationship Id="rId1" Type="http://schemas.openxmlformats.org/officeDocument/2006/relationships/tags" Target="../tags/tag8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10.xml"/><Relationship Id="rId1" Type="http://schemas.openxmlformats.org/officeDocument/2006/relationships/tags" Target="../tags/tag8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7449552" cy="1332931"/>
          </a:xfrm>
        </p:spPr>
        <p:txBody>
          <a:bodyPr/>
          <a:lstStyle/>
          <a:p>
            <a:r>
              <a:rPr lang="en-US" dirty="0">
                <a:solidFill>
                  <a:srgbClr val="AFE8FB"/>
                </a:solidFill>
              </a:rPr>
              <a:t>Module 4</a:t>
            </a:r>
            <a:r>
              <a:rPr dirty="0">
                <a:solidFill>
                  <a:srgbClr val="AFE8FB"/>
                </a:solidFill>
              </a:rPr>
              <a:t>: </a:t>
            </a:r>
            <a:r>
              <a:rPr lang="en-US" dirty="0">
                <a:solidFill>
                  <a:srgbClr val="AFE8FB"/>
                </a:solidFill>
              </a:rPr>
              <a:t>Linux Overview</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dirty="0">
                <a:solidFill>
                  <a:srgbClr val="AFE8FB"/>
                </a:solidFill>
              </a:rPr>
              <a:t>CyberOps Associate  v1.0</a:t>
            </a:r>
            <a:endParaRPr lang="en-US" dirty="0">
              <a:solidFill>
                <a:srgbClr val="AFE8FB"/>
              </a:solidFill>
            </a:endParaRP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710814"/>
            <a:ext cx="7278322" cy="827670"/>
          </a:xfrm>
        </p:spPr>
        <p:txBody>
          <a:bodyPr/>
          <a:lstStyle/>
          <a:p>
            <a:r>
              <a:rPr lang="en-US" dirty="0">
                <a:solidFill>
                  <a:schemeClr val="accent5">
                    <a:lumMod val="40000"/>
                    <a:lumOff val="60000"/>
                  </a:schemeClr>
                </a:solidFill>
              </a:rPr>
              <a:t>Module 4</a:t>
            </a:r>
            <a:r>
              <a:rPr dirty="0">
                <a:solidFill>
                  <a:schemeClr val="accent5">
                    <a:lumMod val="40000"/>
                    <a:lumOff val="60000"/>
                  </a:schemeClr>
                </a:solidFill>
              </a:rPr>
              <a:t>: </a:t>
            </a:r>
            <a:r>
              <a:rPr lang="en-US" dirty="0">
                <a:solidFill>
                  <a:schemeClr val="accent5">
                    <a:lumMod val="40000"/>
                    <a:lumOff val="60000"/>
                  </a:schemeClr>
                </a:solidFill>
              </a:rPr>
              <a:t>Linux Overview</a:t>
            </a:r>
            <a:endParaRPr lang="en-US" dirty="0">
              <a:solidFill>
                <a:srgbClr val="FF0000"/>
              </a:solidFill>
            </a:endParaRPr>
          </a:p>
        </p:txBody>
      </p:sp>
      <p:sp>
        <p:nvSpPr>
          <p:cNvPr id="8" name="Subtitle 6">
            <a:extLst>
              <a:ext uri="{FF2B5EF4-FFF2-40B4-BE49-F238E27FC236}">
                <a16:creationId xmlns:a16="http://schemas.microsoft.com/office/drawing/2014/main" id="{6D781240-4B4A-4909-95BE-1BBBED592AB0}"/>
              </a:ext>
            </a:extLst>
          </p:cNvPr>
          <p:cNvSpPr txBox="1">
            <a:spLocks/>
          </p:cNvSpPr>
          <p:nvPr/>
        </p:nvSpPr>
        <p:spPr>
          <a:xfrm>
            <a:off x="469496" y="3502504"/>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dirty="0"/>
              <a:t>CyberOps Associate  v1.0</a:t>
            </a:r>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marL="119063" eaLnBrk="1" hangingPunct="1"/>
            <a:r>
              <a:rPr lang="en-US" dirty="0"/>
              <a:t>Module Objectives</a:t>
            </a:r>
          </a:p>
        </p:txBody>
      </p:sp>
      <p:sp>
        <p:nvSpPr>
          <p:cNvPr id="6147" name="Rectangle 34"/>
          <p:cNvSpPr>
            <a:spLocks noGrp="1" noChangeArrowheads="1"/>
          </p:cNvSpPr>
          <p:nvPr>
            <p:ph idx="1"/>
          </p:nvPr>
        </p:nvSpPr>
        <p:spPr>
          <a:xfrm>
            <a:off x="99461" y="654206"/>
            <a:ext cx="8731272" cy="782707"/>
          </a:xfrm>
        </p:spPr>
        <p:txBody>
          <a:bodyPr/>
          <a:lstStyle/>
          <a:p>
            <a:pPr marL="119063" lvl="0"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Title: </a:t>
            </a:r>
            <a:r>
              <a:rPr lang="en-US" sz="1600" dirty="0"/>
              <a:t>Linux Overview</a:t>
            </a:r>
            <a:endParaRPr lang="en-US" altLang="en-US" sz="1600" dirty="0">
              <a:ea typeface="Calibri" panose="020F0502020204030204" pitchFamily="34" charset="0"/>
              <a:cs typeface="Calibri" panose="020F0502020204030204" pitchFamily="34" charset="0"/>
            </a:endParaRPr>
          </a:p>
          <a:p>
            <a:pPr marL="119063" indent="0" defTabSz="914400" eaLnBrk="0" hangingPunct="0">
              <a:spcBef>
                <a:spcPct val="0"/>
              </a:spcBef>
              <a:spcAft>
                <a:spcPct val="0"/>
              </a:spcAft>
              <a:buClrTx/>
              <a:buSzTx/>
              <a:buNone/>
            </a:pPr>
            <a:endParaRPr lang="en-US" altLang="en-US" sz="1600" b="1" dirty="0">
              <a:ea typeface="Calibri" panose="020F0502020204030204" pitchFamily="34" charset="0"/>
              <a:cs typeface="Calibri" panose="020F0502020204030204" pitchFamily="34" charset="0"/>
            </a:endParaRPr>
          </a:p>
          <a:p>
            <a:pPr marL="119063" indent="0" defTabSz="914400" eaLnBrk="0" hangingPunct="0">
              <a:spcBef>
                <a:spcPct val="0"/>
              </a:spcBef>
              <a:spcAft>
                <a:spcPct val="0"/>
              </a:spcAft>
              <a:buClrTx/>
              <a:buSzTx/>
              <a:buNone/>
            </a:pPr>
            <a:r>
              <a:rPr lang="en-US" altLang="en-US" sz="1600" b="1" dirty="0">
                <a:ea typeface="Calibri" panose="020F0502020204030204" pitchFamily="34" charset="0"/>
                <a:cs typeface="Calibri" panose="020F0502020204030204" pitchFamily="34" charset="0"/>
              </a:rPr>
              <a:t>Module Objective</a:t>
            </a:r>
            <a:r>
              <a:rPr lang="en-US" altLang="en-US" sz="1600" dirty="0">
                <a:ea typeface="Calibri" panose="020F0502020204030204" pitchFamily="34" charset="0"/>
                <a:cs typeface="Calibri" panose="020F0502020204030204" pitchFamily="34" charset="0"/>
              </a:rPr>
              <a:t>: </a:t>
            </a:r>
            <a:r>
              <a:rPr lang="en-US" sz="1600" dirty="0"/>
              <a:t>Implement basic Linux security.</a:t>
            </a:r>
          </a:p>
          <a:p>
            <a:pPr marL="119063" indent="0" defTabSz="914400" eaLnBrk="0" hangingPunct="0">
              <a:spcBef>
                <a:spcPct val="0"/>
              </a:spcBef>
              <a:spcAft>
                <a:spcPct val="0"/>
              </a:spcAft>
              <a:buClrTx/>
              <a:buSzTx/>
              <a:buNone/>
            </a:pPr>
            <a:endParaRPr lang="en-US" sz="1600" dirty="0"/>
          </a:p>
          <a:p>
            <a:pPr marL="119063" lvl="0" indent="0" defTabSz="914400" eaLnBrk="0" hangingPunct="0">
              <a:spcBef>
                <a:spcPct val="0"/>
              </a:spcBef>
              <a:spcAft>
                <a:spcPct val="0"/>
              </a:spcAft>
              <a:buClrTx/>
              <a:buSzTx/>
              <a:buNone/>
            </a:pPr>
            <a:endParaRPr lang="en-US" altLang="en-US" sz="1600" dirty="0">
              <a:latin typeface="Arial" panose="020B0604020202020204" pitchFamily="34" charset="0"/>
            </a:endParaRPr>
          </a:p>
          <a:p>
            <a:pPr marL="119063" indent="0">
              <a:spcBef>
                <a:spcPct val="30000"/>
              </a:spcBef>
              <a:buNone/>
            </a:pPr>
            <a:endParaRPr lang="en-US" sz="1600" dirty="0"/>
          </a:p>
          <a:p>
            <a:pPr marL="119063" indent="0">
              <a:spcBef>
                <a:spcPct val="30000"/>
              </a:spcBef>
              <a:buNone/>
            </a:pPr>
            <a:endParaRPr lang="en-US" sz="1600" dirty="0"/>
          </a:p>
          <a:p>
            <a:pPr marL="119063" indent="0">
              <a:spcBef>
                <a:spcPct val="30000"/>
              </a:spcBef>
              <a:buNone/>
            </a:pPr>
            <a:endParaRPr lang="en-US" sz="1600" dirty="0"/>
          </a:p>
        </p:txBody>
      </p:sp>
      <p:graphicFrame>
        <p:nvGraphicFramePr>
          <p:cNvPr id="6" name="Table 5">
            <a:extLst>
              <a:ext uri="{FF2B5EF4-FFF2-40B4-BE49-F238E27FC236}">
                <a16:creationId xmlns:a16="http://schemas.microsoft.com/office/drawing/2014/main" id="{7B69FE4A-473B-4492-B6AB-ACE33550EC15}"/>
              </a:ext>
            </a:extLst>
          </p:cNvPr>
          <p:cNvGraphicFramePr>
            <a:graphicFrameLocks noGrp="1"/>
          </p:cNvGraphicFramePr>
          <p:nvPr>
            <p:extLst>
              <p:ext uri="{D42A27DB-BD31-4B8C-83A1-F6EECF244321}">
                <p14:modId xmlns:p14="http://schemas.microsoft.com/office/powerpoint/2010/main" val="3710152604"/>
              </p:ext>
            </p:extLst>
          </p:nvPr>
        </p:nvGraphicFramePr>
        <p:xfrm>
          <a:off x="423333" y="1625600"/>
          <a:ext cx="8263467" cy="2275764"/>
        </p:xfrm>
        <a:graphic>
          <a:graphicData uri="http://schemas.openxmlformats.org/drawingml/2006/table">
            <a:tbl>
              <a:tblPr firstRow="1" firstCol="1" bandRow="1">
                <a:tableStyleId>{5C22544A-7EE6-4342-B048-85BDC9FD1C3A}</a:tableStyleId>
              </a:tblPr>
              <a:tblGrid>
                <a:gridCol w="2917548">
                  <a:extLst>
                    <a:ext uri="{9D8B030D-6E8A-4147-A177-3AD203B41FA5}">
                      <a16:colId xmlns:a16="http://schemas.microsoft.com/office/drawing/2014/main" val="399010295"/>
                    </a:ext>
                  </a:extLst>
                </a:gridCol>
                <a:gridCol w="5345919">
                  <a:extLst>
                    <a:ext uri="{9D8B030D-6E8A-4147-A177-3AD203B41FA5}">
                      <a16:colId xmlns:a16="http://schemas.microsoft.com/office/drawing/2014/main" val="3417728144"/>
                    </a:ext>
                  </a:extLst>
                </a:gridCol>
              </a:tblGrid>
              <a:tr h="224116">
                <a:tc>
                  <a:txBody>
                    <a:bodyPr/>
                    <a:lstStyle/>
                    <a:p>
                      <a:pPr algn="ctr" fontAlgn="ctr"/>
                      <a:r>
                        <a:rPr lang="en-US" sz="1100" b="1" dirty="0">
                          <a:effectLst/>
                        </a:rPr>
                        <a:t>Topic Title</a:t>
                      </a:r>
                      <a:endParaRPr lang="en-US" sz="1100" dirty="0">
                        <a:effectLst/>
                      </a:endParaRPr>
                    </a:p>
                  </a:txBody>
                  <a:tcPr marL="47625" marR="47625" marT="47625" marB="47625" anchor="ctr"/>
                </a:tc>
                <a:tc>
                  <a:txBody>
                    <a:bodyPr/>
                    <a:lstStyle/>
                    <a:p>
                      <a:pPr algn="ctr" fontAlgn="ctr"/>
                      <a:r>
                        <a:rPr lang="en-US" sz="1100" b="1" dirty="0">
                          <a:effectLst/>
                        </a:rPr>
                        <a:t>Topic Objective</a:t>
                      </a:r>
                      <a:endParaRPr lang="en-US" sz="1100" dirty="0">
                        <a:effectLst/>
                      </a:endParaRPr>
                    </a:p>
                  </a:txBody>
                  <a:tcPr marL="47625" marR="47625" marT="47625" marB="47625" anchor="ctr"/>
                </a:tc>
                <a:extLst>
                  <a:ext uri="{0D108BD9-81ED-4DB2-BD59-A6C34878D82A}">
                    <a16:rowId xmlns:a16="http://schemas.microsoft.com/office/drawing/2014/main" val="364302898"/>
                  </a:ext>
                </a:extLst>
              </a:tr>
              <a:tr h="391571">
                <a:tc>
                  <a:txBody>
                    <a:bodyPr/>
                    <a:lstStyle/>
                    <a:p>
                      <a:pPr fontAlgn="ctr"/>
                      <a:r>
                        <a:rPr lang="en-US" sz="1100" b="0" dirty="0"/>
                        <a:t>Linux Basics</a:t>
                      </a:r>
                    </a:p>
                  </a:txBody>
                  <a:tcPr marL="47625" marR="47625" marT="47625" marB="47625" anchor="ctr"/>
                </a:tc>
                <a:tc>
                  <a:txBody>
                    <a:bodyPr/>
                    <a:lstStyle/>
                    <a:p>
                      <a:pPr fontAlgn="ctr"/>
                      <a:r>
                        <a:rPr lang="en-US" sz="1100" b="0" dirty="0"/>
                        <a:t>Explain why Linux skills are essential for network security monitoring and investigation.</a:t>
                      </a:r>
                    </a:p>
                  </a:txBody>
                  <a:tcPr marL="47625" marR="47625" marT="47625" marB="47625" anchor="ctr"/>
                </a:tc>
                <a:extLst>
                  <a:ext uri="{0D108BD9-81ED-4DB2-BD59-A6C34878D82A}">
                    <a16:rowId xmlns:a16="http://schemas.microsoft.com/office/drawing/2014/main" val="3530891527"/>
                  </a:ext>
                </a:extLst>
              </a:tr>
              <a:tr h="263724">
                <a:tc>
                  <a:txBody>
                    <a:bodyPr/>
                    <a:lstStyle/>
                    <a:p>
                      <a:pPr fontAlgn="ctr"/>
                      <a:r>
                        <a:rPr lang="en-US" sz="1100" b="0" dirty="0"/>
                        <a:t>Working in the Linux Shell</a:t>
                      </a:r>
                    </a:p>
                  </a:txBody>
                  <a:tcPr marL="47625" marR="47625" marT="47625" marB="47625" anchor="ctr"/>
                </a:tc>
                <a:tc>
                  <a:txBody>
                    <a:bodyPr/>
                    <a:lstStyle/>
                    <a:p>
                      <a:pPr fontAlgn="ctr"/>
                      <a:r>
                        <a:rPr lang="en-US" sz="1100" b="0" dirty="0"/>
                        <a:t>Use the Linux shell to manipulate text files.</a:t>
                      </a:r>
                    </a:p>
                  </a:txBody>
                  <a:tcPr marL="47625" marR="47625" marT="47625" marB="47625" anchor="ctr"/>
                </a:tc>
                <a:extLst>
                  <a:ext uri="{0D108BD9-81ED-4DB2-BD59-A6C34878D82A}">
                    <a16:rowId xmlns:a16="http://schemas.microsoft.com/office/drawing/2014/main" val="662892947"/>
                  </a:ext>
                </a:extLst>
              </a:tr>
              <a:tr h="263724">
                <a:tc>
                  <a:txBody>
                    <a:bodyPr/>
                    <a:lstStyle/>
                    <a:p>
                      <a:pPr fontAlgn="ctr"/>
                      <a:r>
                        <a:rPr lang="en-US" sz="1100" b="0" dirty="0"/>
                        <a:t>Linux Servers and Clients</a:t>
                      </a:r>
                    </a:p>
                  </a:txBody>
                  <a:tcPr marL="47625" marR="47625" marT="47625" marB="47625" anchor="ctr"/>
                </a:tc>
                <a:tc>
                  <a:txBody>
                    <a:bodyPr/>
                    <a:lstStyle/>
                    <a:p>
                      <a:pPr fontAlgn="ctr"/>
                      <a:r>
                        <a:rPr lang="en-US" sz="1100" b="0" dirty="0"/>
                        <a:t>Explain how client-server networks function.</a:t>
                      </a:r>
                    </a:p>
                  </a:txBody>
                  <a:tcPr marL="47625" marR="47625" marT="47625" marB="47625" anchor="ctr"/>
                </a:tc>
                <a:extLst>
                  <a:ext uri="{0D108BD9-81ED-4DB2-BD59-A6C34878D82A}">
                    <a16:rowId xmlns:a16="http://schemas.microsoft.com/office/drawing/2014/main" val="701741117"/>
                  </a:ext>
                </a:extLst>
              </a:tr>
              <a:tr h="263724">
                <a:tc>
                  <a:txBody>
                    <a:bodyPr/>
                    <a:lstStyle/>
                    <a:p>
                      <a:pPr fontAlgn="ctr"/>
                      <a:r>
                        <a:rPr lang="en-US" sz="1100" b="0" dirty="0"/>
                        <a:t>Basic Server Administration</a:t>
                      </a:r>
                    </a:p>
                  </a:txBody>
                  <a:tcPr marL="47625" marR="47625" marT="47625" marB="47625" anchor="ctr"/>
                </a:tc>
                <a:tc>
                  <a:txBody>
                    <a:bodyPr/>
                    <a:lstStyle/>
                    <a:p>
                      <a:pPr fontAlgn="ctr"/>
                      <a:r>
                        <a:rPr lang="en-US" sz="1100" b="0" dirty="0"/>
                        <a:t>Explain how a Linux administrator locates and manipulates security log files.</a:t>
                      </a:r>
                    </a:p>
                  </a:txBody>
                  <a:tcPr marL="47625" marR="47625" marT="47625" marB="47625" anchor="ctr"/>
                </a:tc>
                <a:extLst>
                  <a:ext uri="{0D108BD9-81ED-4DB2-BD59-A6C34878D82A}">
                    <a16:rowId xmlns:a16="http://schemas.microsoft.com/office/drawing/2014/main" val="3919467579"/>
                  </a:ext>
                </a:extLst>
              </a:tr>
              <a:tr h="263724">
                <a:tc>
                  <a:txBody>
                    <a:bodyPr/>
                    <a:lstStyle/>
                    <a:p>
                      <a:pPr fontAlgn="ctr"/>
                      <a:r>
                        <a:rPr lang="en-US" sz="1100" b="0" dirty="0"/>
                        <a:t>The Linux File System</a:t>
                      </a:r>
                    </a:p>
                  </a:txBody>
                  <a:tcPr marL="47625" marR="47625" marT="47625" marB="47625" anchor="ctr"/>
                </a:tc>
                <a:tc>
                  <a:txBody>
                    <a:bodyPr/>
                    <a:lstStyle/>
                    <a:p>
                      <a:pPr fontAlgn="ctr"/>
                      <a:r>
                        <a:rPr lang="en-US" sz="1100" b="0" dirty="0"/>
                        <a:t>Manage the Linux file system and permissions.</a:t>
                      </a:r>
                    </a:p>
                  </a:txBody>
                  <a:tcPr marL="47625" marR="47625" marT="47625" marB="47625" anchor="ctr"/>
                </a:tc>
                <a:extLst>
                  <a:ext uri="{0D108BD9-81ED-4DB2-BD59-A6C34878D82A}">
                    <a16:rowId xmlns:a16="http://schemas.microsoft.com/office/drawing/2014/main" val="3192747068"/>
                  </a:ext>
                </a:extLst>
              </a:tr>
              <a:tr h="263724">
                <a:tc>
                  <a:txBody>
                    <a:bodyPr/>
                    <a:lstStyle/>
                    <a:p>
                      <a:pPr fontAlgn="ctr"/>
                      <a:r>
                        <a:rPr lang="en-US" sz="1100" b="0" dirty="0"/>
                        <a:t>Working in the Linux GUI</a:t>
                      </a:r>
                    </a:p>
                  </a:txBody>
                  <a:tcPr marL="47625" marR="47625" marT="47625" marB="47625" anchor="ctr"/>
                </a:tc>
                <a:tc>
                  <a:txBody>
                    <a:bodyPr/>
                    <a:lstStyle/>
                    <a:p>
                      <a:pPr fontAlgn="ctr"/>
                      <a:r>
                        <a:rPr lang="en-US" sz="1100" b="0" dirty="0"/>
                        <a:t>Explain the basic components of the Linux GUI.</a:t>
                      </a:r>
                    </a:p>
                  </a:txBody>
                  <a:tcPr marL="47625" marR="47625" marT="47625" marB="47625" anchor="ctr"/>
                </a:tc>
                <a:extLst>
                  <a:ext uri="{0D108BD9-81ED-4DB2-BD59-A6C34878D82A}">
                    <a16:rowId xmlns:a16="http://schemas.microsoft.com/office/drawing/2014/main" val="406498951"/>
                  </a:ext>
                </a:extLst>
              </a:tr>
              <a:tr h="263724">
                <a:tc>
                  <a:txBody>
                    <a:bodyPr/>
                    <a:lstStyle/>
                    <a:p>
                      <a:pPr fontAlgn="ctr"/>
                      <a:r>
                        <a:rPr lang="en-US" sz="1100" b="0" dirty="0"/>
                        <a:t>Working on a Linux Host</a:t>
                      </a:r>
                    </a:p>
                  </a:txBody>
                  <a:tcPr marL="47625" marR="47625" marT="47625" marB="47625" anchor="ctr"/>
                </a:tc>
                <a:tc>
                  <a:txBody>
                    <a:bodyPr/>
                    <a:lstStyle/>
                    <a:p>
                      <a:pPr fontAlgn="ctr"/>
                      <a:r>
                        <a:rPr lang="en-US" sz="1100" b="0" dirty="0"/>
                        <a:t>Use tools to detect malware on a Linux host.</a:t>
                      </a:r>
                    </a:p>
                  </a:txBody>
                  <a:tcPr marL="47625" marR="47625" marT="47625" marB="47625" anchor="ctr"/>
                </a:tc>
                <a:extLst>
                  <a:ext uri="{0D108BD9-81ED-4DB2-BD59-A6C34878D82A}">
                    <a16:rowId xmlns:a16="http://schemas.microsoft.com/office/drawing/2014/main" val="381053102"/>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4.1 Linux Basics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Overview</a:t>
            </a:r>
            <a:br>
              <a:rPr altLang="en-US" dirty="0"/>
            </a:br>
            <a:r>
              <a:rPr lang="en-US" altLang="en-US" dirty="0"/>
              <a:t>What is Linux?</a:t>
            </a:r>
            <a:endParaRPr lang="en-US" dirty="0"/>
          </a:p>
        </p:txBody>
      </p:sp>
      <p:sp>
        <p:nvSpPr>
          <p:cNvPr id="2" name="Content Placeholder 1"/>
          <p:cNvSpPr>
            <a:spLocks noGrp="1"/>
          </p:cNvSpPr>
          <p:nvPr>
            <p:ph idx="1"/>
          </p:nvPr>
        </p:nvSpPr>
        <p:spPr>
          <a:xfrm>
            <a:off x="144065" y="837581"/>
            <a:ext cx="5653158" cy="3829327"/>
          </a:xfrm>
        </p:spPr>
        <p:txBody>
          <a:bodyPr/>
          <a:lstStyle/>
          <a:p>
            <a:pPr marL="177800" indent="-177800">
              <a:buClrTx/>
              <a:buSzPct val="100000"/>
              <a:buFont typeface="Arial" pitchFamily="34" charset="0"/>
              <a:buChar char="•"/>
            </a:pPr>
            <a:r>
              <a:rPr lang="en-US" sz="1600" dirty="0"/>
              <a:t>Linux is an operating system that was created in 1991. </a:t>
            </a:r>
          </a:p>
          <a:p>
            <a:pPr marL="177800" indent="-177800">
              <a:buClrTx/>
              <a:buSzPct val="100000"/>
              <a:buFont typeface="Arial" pitchFamily="34" charset="0"/>
              <a:buChar char="•"/>
            </a:pPr>
            <a:r>
              <a:rPr lang="en-US" sz="1600" dirty="0"/>
              <a:t>Linux is open source, fast, reliable, and small. It requires very little hardware resources to run and is highly customizable. </a:t>
            </a:r>
          </a:p>
          <a:p>
            <a:pPr marL="177800" indent="-177800">
              <a:buClrTx/>
              <a:buSzPct val="100000"/>
              <a:buFont typeface="Arial" pitchFamily="34" charset="0"/>
              <a:buChar char="•"/>
            </a:pPr>
            <a:r>
              <a:rPr lang="en-US" sz="1600" dirty="0"/>
              <a:t>Linux is part of several platforms and can be found on</a:t>
            </a:r>
            <a:br>
              <a:rPr lang="en-US" sz="1600" dirty="0"/>
            </a:br>
            <a:r>
              <a:rPr lang="en-US" sz="1600" dirty="0"/>
              <a:t>devices anywhere from wristwatches to supercomputers.</a:t>
            </a:r>
          </a:p>
          <a:p>
            <a:pPr marL="177800" indent="-177800">
              <a:buClrTx/>
              <a:buSzPct val="100000"/>
              <a:buFont typeface="Arial" pitchFamily="34" charset="0"/>
              <a:buChar char="•"/>
            </a:pPr>
            <a:r>
              <a:rPr lang="en-US" sz="1600" dirty="0"/>
              <a:t>Linux is designed to be connected to the network, which makes it much simpler to write and use network-based applications.</a:t>
            </a:r>
          </a:p>
          <a:p>
            <a:pPr marL="177800" indent="-177800">
              <a:buClrTx/>
              <a:buSzPct val="100000"/>
              <a:buFont typeface="Arial" pitchFamily="34" charset="0"/>
              <a:buChar char="•"/>
            </a:pPr>
            <a:r>
              <a:rPr lang="en-US" sz="1600" dirty="0"/>
              <a:t>A Linux distribution is the term used to describe packages created by different organizations and include the Linux kernel with customized tools and software packages. </a:t>
            </a:r>
          </a:p>
        </p:txBody>
      </p:sp>
      <p:pic>
        <p:nvPicPr>
          <p:cNvPr id="3" name="Picture 2"/>
          <p:cNvPicPr>
            <a:picLocks noChangeAspect="1" noChangeArrowheads="1"/>
          </p:cNvPicPr>
          <p:nvPr/>
        </p:nvPicPr>
        <p:blipFill rotWithShape="1">
          <a:blip r:embed="rId4"/>
          <a:srcRect t="6813" b="5818"/>
          <a:stretch/>
        </p:blipFill>
        <p:spPr bwMode="auto">
          <a:xfrm>
            <a:off x="5806358" y="1044849"/>
            <a:ext cx="3193577" cy="2569889"/>
          </a:xfrm>
          <a:prstGeom prst="rect">
            <a:avLst/>
          </a:prstGeom>
          <a:solidFill>
            <a:srgbClr val="FFFFFF">
              <a:shade val="85000"/>
            </a:srgbClr>
          </a:solidFill>
          <a:ln w="88900" cap="sq">
            <a:solidFill>
              <a:srgbClr val="FFFFFF"/>
            </a:solidFill>
            <a:miter lim="800000"/>
          </a:ln>
          <a:effectLst>
            <a:outerShdw blurRad="50800" dist="38100" dir="5400000" algn="t"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Overview</a:t>
            </a:r>
            <a:br>
              <a:rPr altLang="en-US" dirty="0"/>
            </a:br>
            <a:r>
              <a:rPr lang="en-US" altLang="en-US" dirty="0"/>
              <a:t>The Value of Linux</a:t>
            </a:r>
            <a:endParaRPr lang="en-US" dirty="0"/>
          </a:p>
        </p:txBody>
      </p:sp>
      <p:sp>
        <p:nvSpPr>
          <p:cNvPr id="2" name="Content Placeholder 1"/>
          <p:cNvSpPr>
            <a:spLocks noGrp="1"/>
          </p:cNvSpPr>
          <p:nvPr>
            <p:ph idx="1"/>
          </p:nvPr>
        </p:nvSpPr>
        <p:spPr>
          <a:xfrm>
            <a:off x="144065" y="837581"/>
            <a:ext cx="8853286" cy="3829327"/>
          </a:xfrm>
        </p:spPr>
        <p:txBody>
          <a:bodyPr/>
          <a:lstStyle/>
          <a:p>
            <a:pPr marL="0" indent="0">
              <a:buNone/>
            </a:pPr>
            <a:r>
              <a:rPr lang="en-US" sz="1600" dirty="0"/>
              <a:t>Linux is often the operating system of choice in the Security Operations Center (SOC). These are some of the reasons to choose Linux:</a:t>
            </a:r>
          </a:p>
          <a:p>
            <a:pPr>
              <a:buClrTx/>
              <a:buSzPct val="100000"/>
              <a:buFont typeface="Arial" pitchFamily="34" charset="0"/>
              <a:buChar char="•"/>
            </a:pPr>
            <a:r>
              <a:rPr lang="en-US" sz="1600" b="1" dirty="0"/>
              <a:t>Linux is open source - </a:t>
            </a:r>
            <a:r>
              <a:rPr lang="en-US" sz="1600" dirty="0"/>
              <a:t>Any person can acquire Linux at no charge and modify it to fit specific needs. </a:t>
            </a:r>
          </a:p>
          <a:p>
            <a:pPr>
              <a:buClrTx/>
              <a:buSzPct val="100000"/>
              <a:buFont typeface="Arial" pitchFamily="34" charset="0"/>
              <a:buChar char="•"/>
            </a:pPr>
            <a:r>
              <a:rPr lang="en-US" sz="1600" b="1" dirty="0"/>
              <a:t>The Linux CLI is very powerful -</a:t>
            </a:r>
            <a:r>
              <a:rPr lang="en-US" sz="1600" dirty="0"/>
              <a:t> The Linux Command Line Interface (CLI) is extremely powerful and enables analysts to perform tasks not only directly on a terminal, but also remotely.</a:t>
            </a:r>
          </a:p>
          <a:p>
            <a:pPr>
              <a:buClrTx/>
              <a:buSzPct val="100000"/>
              <a:buFont typeface="Arial" pitchFamily="34" charset="0"/>
              <a:buChar char="•"/>
            </a:pPr>
            <a:r>
              <a:rPr lang="en-US" sz="1600" b="1" dirty="0"/>
              <a:t>The user has more control over the OS -</a:t>
            </a:r>
            <a:r>
              <a:rPr lang="en-US" sz="1600" dirty="0"/>
              <a:t> The administrator user in Linux, known as the root user, or superuser, can modify any aspect of the computer with a few keystrokes. </a:t>
            </a:r>
          </a:p>
          <a:p>
            <a:pPr>
              <a:buClrTx/>
              <a:buSzPct val="100000"/>
              <a:buFont typeface="Arial" pitchFamily="34" charset="0"/>
              <a:buChar char="•"/>
            </a:pPr>
            <a:r>
              <a:rPr lang="en-US" sz="1600" b="1" dirty="0"/>
              <a:t>It allows for better network communication control -</a:t>
            </a:r>
            <a:r>
              <a:rPr lang="en-US" sz="1600" dirty="0"/>
              <a:t> Control is an inherent part of Linux. </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Overview</a:t>
            </a:r>
            <a:br>
              <a:rPr altLang="en-US" dirty="0"/>
            </a:br>
            <a:r>
              <a:rPr lang="en-US" dirty="0"/>
              <a:t>Linux in the SOC</a:t>
            </a:r>
          </a:p>
        </p:txBody>
      </p:sp>
      <p:sp>
        <p:nvSpPr>
          <p:cNvPr id="2" name="Content Placeholder 1"/>
          <p:cNvSpPr>
            <a:spLocks noGrp="1"/>
          </p:cNvSpPr>
          <p:nvPr>
            <p:ph idx="1"/>
          </p:nvPr>
        </p:nvSpPr>
        <p:spPr>
          <a:xfrm>
            <a:off x="144065" y="879152"/>
            <a:ext cx="3868377" cy="3829327"/>
          </a:xfrm>
        </p:spPr>
        <p:txBody>
          <a:bodyPr/>
          <a:lstStyle/>
          <a:p>
            <a:pPr>
              <a:buClrTx/>
              <a:buSzPct val="100000"/>
              <a:buFont typeface="Arial" pitchFamily="34" charset="0"/>
              <a:buChar char="•"/>
            </a:pPr>
            <a:r>
              <a:rPr lang="en-US" sz="1600" dirty="0"/>
              <a:t>The flexibility provided by Linux is a</a:t>
            </a:r>
            <a:br>
              <a:rPr lang="en-US" sz="1600" dirty="0"/>
            </a:br>
            <a:r>
              <a:rPr lang="en-US" sz="1600" dirty="0"/>
              <a:t>great feature for the SOC. The entire</a:t>
            </a:r>
            <a:br>
              <a:rPr lang="en-US" sz="1600" dirty="0"/>
            </a:br>
            <a:r>
              <a:rPr lang="en-US" sz="1600" dirty="0"/>
              <a:t>operating system can be tailored to </a:t>
            </a:r>
            <a:br>
              <a:rPr lang="en-US" sz="1600" dirty="0"/>
            </a:br>
            <a:r>
              <a:rPr lang="en-US" sz="1600" dirty="0"/>
              <a:t>become the perfect security analysis </a:t>
            </a:r>
            <a:br>
              <a:rPr lang="en-US" sz="1600" dirty="0"/>
            </a:br>
            <a:r>
              <a:rPr lang="en-US" sz="1600" dirty="0"/>
              <a:t>platform. </a:t>
            </a:r>
          </a:p>
          <a:p>
            <a:pPr>
              <a:buClrTx/>
              <a:buSzPct val="100000"/>
              <a:buFont typeface="Arial" pitchFamily="34" charset="0"/>
              <a:buChar char="•"/>
            </a:pPr>
            <a:r>
              <a:rPr lang="en-US" sz="1600" dirty="0" err="1"/>
              <a:t>Sguil</a:t>
            </a:r>
            <a:r>
              <a:rPr lang="en-US" sz="1600" dirty="0"/>
              <a:t> is the cybersecurity analyst console in a special version of Linux called Security Onion.</a:t>
            </a:r>
          </a:p>
          <a:p>
            <a:pPr>
              <a:buClrTx/>
              <a:buSzPct val="100000"/>
              <a:buFont typeface="Arial" pitchFamily="34" charset="0"/>
              <a:buChar char="•"/>
            </a:pPr>
            <a:r>
              <a:rPr lang="en-US" sz="1600" dirty="0"/>
              <a:t>Security Onion is an open source</a:t>
            </a:r>
            <a:br>
              <a:rPr lang="en-US" sz="1600" dirty="0"/>
            </a:br>
            <a:r>
              <a:rPr lang="en-US" sz="1600" dirty="0"/>
              <a:t>suite of tools that work together for</a:t>
            </a:r>
            <a:br>
              <a:rPr lang="en-US" sz="1600" dirty="0"/>
            </a:br>
            <a:r>
              <a:rPr lang="en-US" sz="1600" dirty="0"/>
              <a:t>network security analysis.   </a:t>
            </a:r>
          </a:p>
        </p:txBody>
      </p:sp>
      <p:pic>
        <p:nvPicPr>
          <p:cNvPr id="2050" name="Picture 2"/>
          <p:cNvPicPr>
            <a:picLocks noChangeAspect="1" noChangeArrowheads="1"/>
          </p:cNvPicPr>
          <p:nvPr/>
        </p:nvPicPr>
        <p:blipFill>
          <a:blip r:embed="rId4"/>
          <a:srcRect/>
          <a:stretch>
            <a:fillRect/>
          </a:stretch>
        </p:blipFill>
        <p:spPr bwMode="auto">
          <a:xfrm>
            <a:off x="4012442" y="791571"/>
            <a:ext cx="5069647" cy="3916908"/>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Overview</a:t>
            </a:r>
            <a:br>
              <a:rPr altLang="en-US" dirty="0"/>
            </a:br>
            <a:r>
              <a:rPr lang="en-US" dirty="0"/>
              <a:t>Linux in the SOC (Contd.)</a:t>
            </a:r>
          </a:p>
        </p:txBody>
      </p:sp>
      <p:sp>
        <p:nvSpPr>
          <p:cNvPr id="2" name="Content Placeholder 1"/>
          <p:cNvSpPr>
            <a:spLocks noGrp="1"/>
          </p:cNvSpPr>
          <p:nvPr>
            <p:ph idx="1"/>
          </p:nvPr>
        </p:nvSpPr>
        <p:spPr>
          <a:xfrm>
            <a:off x="144065" y="798945"/>
            <a:ext cx="8853286" cy="333819"/>
          </a:xfrm>
        </p:spPr>
        <p:txBody>
          <a:bodyPr/>
          <a:lstStyle/>
          <a:p>
            <a:pPr marL="0" indent="0">
              <a:buNone/>
            </a:pPr>
            <a:r>
              <a:rPr lang="en-US" sz="1600" dirty="0"/>
              <a:t>The following table lists a few tools that are often found in a SOC:</a:t>
            </a:r>
          </a:p>
          <a:p>
            <a:pPr>
              <a:buFont typeface="Arial" pitchFamily="34" charset="0"/>
              <a:buChar char="•"/>
            </a:pPr>
            <a:endParaRPr lang="en-US" sz="1600" dirty="0"/>
          </a:p>
        </p:txBody>
      </p:sp>
      <p:graphicFrame>
        <p:nvGraphicFramePr>
          <p:cNvPr id="5" name="Table 4"/>
          <p:cNvGraphicFramePr>
            <a:graphicFrameLocks noGrp="1"/>
          </p:cNvGraphicFramePr>
          <p:nvPr>
            <p:extLst>
              <p:ext uri="{D42A27DB-BD31-4B8C-83A1-F6EECF244321}">
                <p14:modId xmlns:p14="http://schemas.microsoft.com/office/powerpoint/2010/main" val="4293970312"/>
              </p:ext>
            </p:extLst>
          </p:nvPr>
        </p:nvGraphicFramePr>
        <p:xfrm>
          <a:off x="353947" y="1276730"/>
          <a:ext cx="8272699" cy="2679110"/>
        </p:xfrm>
        <a:graphic>
          <a:graphicData uri="http://schemas.openxmlformats.org/drawingml/2006/table">
            <a:tbl>
              <a:tblPr firstRow="1" bandRow="1">
                <a:tableStyleId>{5C22544A-7EE6-4342-B048-85BDC9FD1C3A}</a:tableStyleId>
              </a:tblPr>
              <a:tblGrid>
                <a:gridCol w="2453117">
                  <a:extLst>
                    <a:ext uri="{9D8B030D-6E8A-4147-A177-3AD203B41FA5}">
                      <a16:colId xmlns:a16="http://schemas.microsoft.com/office/drawing/2014/main" val="20000"/>
                    </a:ext>
                  </a:extLst>
                </a:gridCol>
                <a:gridCol w="5819582">
                  <a:extLst>
                    <a:ext uri="{9D8B030D-6E8A-4147-A177-3AD203B41FA5}">
                      <a16:colId xmlns:a16="http://schemas.microsoft.com/office/drawing/2014/main" val="20001"/>
                    </a:ext>
                  </a:extLst>
                </a:gridCol>
              </a:tblGrid>
              <a:tr h="275066">
                <a:tc>
                  <a:txBody>
                    <a:bodyPr/>
                    <a:lstStyle/>
                    <a:p>
                      <a:pPr algn="ctr" fontAlgn="ctr"/>
                      <a:r>
                        <a:rPr lang="en-US" b="1" dirty="0"/>
                        <a:t>SOC Tool</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869523">
                <a:tc>
                  <a:txBody>
                    <a:bodyPr/>
                    <a:lstStyle/>
                    <a:p>
                      <a:pPr fontAlgn="ctr"/>
                      <a:r>
                        <a:rPr lang="en-US" b="1" dirty="0"/>
                        <a:t>Network packet capture software</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 crucial tool for a SOC analyst as it makes it possible to observe and understand every detail of a network transaction.</a:t>
                      </a:r>
                    </a:p>
                    <a:p>
                      <a:pPr marL="285750" indent="-285750" fontAlgn="ctr">
                        <a:buFont typeface="Arial" panose="020B0604020202020204" pitchFamily="34" charset="0"/>
                        <a:buChar char="•"/>
                      </a:pPr>
                      <a:r>
                        <a:rPr lang="en-US" b="0" dirty="0"/>
                        <a:t>Wireshark is a popular packet capture tool.</a:t>
                      </a:r>
                    </a:p>
                  </a:txBody>
                  <a:tcPr marL="47625" marR="47625" marT="47625" marB="47625" anchor="ctr"/>
                </a:tc>
                <a:extLst>
                  <a:ext uri="{0D108BD9-81ED-4DB2-BD59-A6C34878D82A}">
                    <a16:rowId xmlns:a16="http://schemas.microsoft.com/office/drawing/2014/main" val="10001"/>
                  </a:ext>
                </a:extLst>
              </a:tr>
              <a:tr h="655404">
                <a:tc>
                  <a:txBody>
                    <a:bodyPr/>
                    <a:lstStyle/>
                    <a:p>
                      <a:pPr fontAlgn="ctr"/>
                      <a:r>
                        <a:rPr lang="en-US" b="1" dirty="0"/>
                        <a:t>Malware analysis tools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These tools allow analysts to safely run and observe malware execution without the risk of compromising the underlying system.</a:t>
                      </a:r>
                    </a:p>
                  </a:txBody>
                  <a:tcPr marL="47625" marR="47625" marT="47625" marB="47625" anchor="ctr"/>
                </a:tc>
                <a:extLst>
                  <a:ext uri="{0D108BD9-81ED-4DB2-BD59-A6C34878D82A}">
                    <a16:rowId xmlns:a16="http://schemas.microsoft.com/office/drawing/2014/main" val="10002"/>
                  </a:ext>
                </a:extLst>
              </a:tr>
              <a:tr h="845573">
                <a:tc>
                  <a:txBody>
                    <a:bodyPr/>
                    <a:lstStyle/>
                    <a:p>
                      <a:pPr fontAlgn="ctr"/>
                      <a:r>
                        <a:rPr lang="en-US" b="1" dirty="0"/>
                        <a:t>Intrusion detection systems (IDSs)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These tools are used for real-time traffic monitoring and inspection.</a:t>
                      </a:r>
                    </a:p>
                    <a:p>
                      <a:pPr marL="285750" indent="-285750" fontAlgn="ctr">
                        <a:buFont typeface="Arial" panose="020B0604020202020204" pitchFamily="34" charset="0"/>
                        <a:buChar char="•"/>
                      </a:pPr>
                      <a:r>
                        <a:rPr lang="en-US" b="0" dirty="0"/>
                        <a:t>If any aspect of the currently flowing traffic matches any of the established rules, a pre-defined action is taken.</a:t>
                      </a:r>
                    </a:p>
                  </a:txBody>
                  <a:tcPr marL="47625" marR="47625" marT="47625" marB="47625"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Overview</a:t>
            </a:r>
            <a:br>
              <a:rPr altLang="en-US" dirty="0"/>
            </a:br>
            <a:r>
              <a:rPr lang="en-US" dirty="0"/>
              <a:t>Linux in the SOC (Contd.)</a:t>
            </a:r>
          </a:p>
        </p:txBody>
      </p:sp>
      <p:graphicFrame>
        <p:nvGraphicFramePr>
          <p:cNvPr id="5" name="Table 4"/>
          <p:cNvGraphicFramePr>
            <a:graphicFrameLocks noGrp="1"/>
          </p:cNvGraphicFramePr>
          <p:nvPr>
            <p:extLst>
              <p:ext uri="{D42A27DB-BD31-4B8C-83A1-F6EECF244321}">
                <p14:modId xmlns:p14="http://schemas.microsoft.com/office/powerpoint/2010/main" val="2831562197"/>
              </p:ext>
            </p:extLst>
          </p:nvPr>
        </p:nvGraphicFramePr>
        <p:xfrm>
          <a:off x="302588" y="980881"/>
          <a:ext cx="8420310" cy="3133609"/>
        </p:xfrm>
        <a:graphic>
          <a:graphicData uri="http://schemas.openxmlformats.org/drawingml/2006/table">
            <a:tbl>
              <a:tblPr firstRow="1" bandRow="1">
                <a:tableStyleId>{5C22544A-7EE6-4342-B048-85BDC9FD1C3A}</a:tableStyleId>
              </a:tblPr>
              <a:tblGrid>
                <a:gridCol w="2348545">
                  <a:extLst>
                    <a:ext uri="{9D8B030D-6E8A-4147-A177-3AD203B41FA5}">
                      <a16:colId xmlns:a16="http://schemas.microsoft.com/office/drawing/2014/main" val="20000"/>
                    </a:ext>
                  </a:extLst>
                </a:gridCol>
                <a:gridCol w="6071765">
                  <a:extLst>
                    <a:ext uri="{9D8B030D-6E8A-4147-A177-3AD203B41FA5}">
                      <a16:colId xmlns:a16="http://schemas.microsoft.com/office/drawing/2014/main" val="20001"/>
                    </a:ext>
                  </a:extLst>
                </a:gridCol>
              </a:tblGrid>
              <a:tr h="302441">
                <a:tc>
                  <a:txBody>
                    <a:bodyPr/>
                    <a:lstStyle/>
                    <a:p>
                      <a:pPr algn="ctr" fontAlgn="ctr"/>
                      <a:r>
                        <a:rPr lang="en-US" b="1" dirty="0"/>
                        <a:t>SOC Tool</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611951">
                <a:tc>
                  <a:txBody>
                    <a:bodyPr/>
                    <a:lstStyle/>
                    <a:p>
                      <a:pPr fontAlgn="ctr"/>
                      <a:r>
                        <a:rPr lang="en-US" b="1" dirty="0"/>
                        <a:t>Firewalls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software is used to specify, based on pre-defined rules, whether traffic is allowed to enter or leave a network or device.</a:t>
                      </a:r>
                    </a:p>
                  </a:txBody>
                  <a:tcPr marL="47625" marR="47625" marT="47625" marB="47625" anchor="ctr"/>
                </a:tc>
                <a:extLst>
                  <a:ext uri="{0D108BD9-81ED-4DB2-BD59-A6C34878D82A}">
                    <a16:rowId xmlns:a16="http://schemas.microsoft.com/office/drawing/2014/main" val="10001"/>
                  </a:ext>
                </a:extLst>
              </a:tr>
              <a:tr h="808978">
                <a:tc>
                  <a:txBody>
                    <a:bodyPr/>
                    <a:lstStyle/>
                    <a:p>
                      <a:pPr fontAlgn="ctr"/>
                      <a:r>
                        <a:rPr lang="en-US" b="1" dirty="0"/>
                        <a:t>Log managers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Log files are used to record events.</a:t>
                      </a:r>
                    </a:p>
                    <a:p>
                      <a:pPr marL="285750" indent="-285750" fontAlgn="ctr">
                        <a:buFont typeface="Arial" panose="020B0604020202020204" pitchFamily="34" charset="0"/>
                        <a:buChar char="•"/>
                      </a:pPr>
                      <a:r>
                        <a:rPr lang="en-US" b="0" dirty="0"/>
                        <a:t>Because a network can generate a very large number of log entries, log manager software is employed to facilitate log monitoring.</a:t>
                      </a:r>
                    </a:p>
                  </a:txBody>
                  <a:tcPr marL="47625" marR="47625" marT="47625" marB="47625" anchor="ctr"/>
                </a:tc>
                <a:extLst>
                  <a:ext uri="{0D108BD9-81ED-4DB2-BD59-A6C34878D82A}">
                    <a16:rowId xmlns:a16="http://schemas.microsoft.com/office/drawing/2014/main" val="10002"/>
                  </a:ext>
                </a:extLst>
              </a:tr>
              <a:tr h="668740">
                <a:tc>
                  <a:txBody>
                    <a:bodyPr/>
                    <a:lstStyle/>
                    <a:p>
                      <a:pPr fontAlgn="ctr"/>
                      <a:r>
                        <a:rPr lang="en-US" b="1" dirty="0"/>
                        <a:t>Security information and event management (SIEM)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SIEMs provide real-time analysis of alerts and log entries generated by network appliances such as IDSs and firewalls.</a:t>
                      </a:r>
                    </a:p>
                  </a:txBody>
                  <a:tcPr marL="47625" marR="47625" marT="47625" marB="47625" anchor="ctr"/>
                </a:tc>
                <a:extLst>
                  <a:ext uri="{0D108BD9-81ED-4DB2-BD59-A6C34878D82A}">
                    <a16:rowId xmlns:a16="http://schemas.microsoft.com/office/drawing/2014/main" val="10003"/>
                  </a:ext>
                </a:extLst>
              </a:tr>
              <a:tr h="720632">
                <a:tc>
                  <a:txBody>
                    <a:bodyPr/>
                    <a:lstStyle/>
                    <a:p>
                      <a:pPr fontAlgn="ctr"/>
                      <a:r>
                        <a:rPr lang="en-US" b="1" dirty="0"/>
                        <a:t>Ticketing systems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Task ticket assignment, editing, and recording is done through a ticket management system. Security alerts are often assigned to analysts through a ticketing system.</a:t>
                      </a:r>
                    </a:p>
                  </a:txBody>
                  <a:tcPr marL="47625" marR="47625" marT="47625" marB="47625" anchor="ct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Overview</a:t>
            </a:r>
            <a:br>
              <a:rPr altLang="en-US" dirty="0"/>
            </a:br>
            <a:r>
              <a:rPr lang="en-US" dirty="0"/>
              <a:t>Linux Tools</a:t>
            </a:r>
          </a:p>
        </p:txBody>
      </p:sp>
      <p:sp>
        <p:nvSpPr>
          <p:cNvPr id="2" name="Content Placeholder 1"/>
          <p:cNvSpPr>
            <a:spLocks noGrp="1"/>
          </p:cNvSpPr>
          <p:nvPr>
            <p:ph idx="1"/>
          </p:nvPr>
        </p:nvSpPr>
        <p:spPr>
          <a:xfrm>
            <a:off x="83905" y="823009"/>
            <a:ext cx="4588141" cy="3827646"/>
          </a:xfrm>
        </p:spPr>
        <p:txBody>
          <a:bodyPr/>
          <a:lstStyle/>
          <a:p>
            <a:pPr>
              <a:buClrTx/>
              <a:buSzPct val="100000"/>
              <a:buFont typeface="Arial" pitchFamily="34" charset="0"/>
              <a:buChar char="•"/>
            </a:pPr>
            <a:r>
              <a:rPr lang="en-US" sz="1600" dirty="0"/>
              <a:t>Linux computers that are used in the SOC often contain penetration testing tools. </a:t>
            </a:r>
          </a:p>
          <a:p>
            <a:pPr>
              <a:buClrTx/>
              <a:buSzPct val="100000"/>
              <a:buFont typeface="Arial" pitchFamily="34" charset="0"/>
              <a:buChar char="•"/>
            </a:pPr>
            <a:r>
              <a:rPr lang="en-US" sz="1600" dirty="0"/>
              <a:t>A penetration test, also known as </a:t>
            </a:r>
            <a:r>
              <a:rPr lang="en-US" sz="1600" dirty="0" err="1"/>
              <a:t>PenTesting</a:t>
            </a:r>
            <a:r>
              <a:rPr lang="en-US" sz="1600" dirty="0"/>
              <a:t>, is the process of looking for vulnerabilities in a network or computer by attacking it. </a:t>
            </a:r>
          </a:p>
          <a:p>
            <a:pPr>
              <a:buClrTx/>
              <a:buSzPct val="100000"/>
              <a:buFont typeface="Arial" pitchFamily="34" charset="0"/>
              <a:buChar char="•"/>
            </a:pPr>
            <a:r>
              <a:rPr lang="en-US" sz="1600" dirty="0"/>
              <a:t>Packet generators, port scanners, and proof-of-concept exploits are examples of </a:t>
            </a:r>
            <a:r>
              <a:rPr lang="en-US" sz="1600" dirty="0" err="1"/>
              <a:t>PenTesting</a:t>
            </a:r>
            <a:r>
              <a:rPr lang="en-US" sz="1600" dirty="0"/>
              <a:t> tools.</a:t>
            </a:r>
          </a:p>
          <a:p>
            <a:pPr>
              <a:buClrTx/>
              <a:buSzPct val="100000"/>
              <a:buFont typeface="Arial" pitchFamily="34" charset="0"/>
              <a:buChar char="•"/>
            </a:pPr>
            <a:r>
              <a:rPr lang="en-US" sz="1600" dirty="0"/>
              <a:t>Kali Linux is a Linux distribution which contains many penetration tools together in a single Linux distribution. </a:t>
            </a:r>
          </a:p>
          <a:p>
            <a:pPr>
              <a:buClrTx/>
              <a:buSzPct val="100000"/>
              <a:buFont typeface="Arial" pitchFamily="34" charset="0"/>
              <a:buChar char="•"/>
            </a:pPr>
            <a:r>
              <a:rPr lang="en-US" sz="1600" dirty="0"/>
              <a:t>Notice all the major categories of penetration testing tools of Kali Linux.</a:t>
            </a:r>
          </a:p>
        </p:txBody>
      </p:sp>
      <p:pic>
        <p:nvPicPr>
          <p:cNvPr id="3074" name="Picture 2"/>
          <p:cNvPicPr>
            <a:picLocks noChangeAspect="1" noChangeArrowheads="1"/>
          </p:cNvPicPr>
          <p:nvPr/>
        </p:nvPicPr>
        <p:blipFill>
          <a:blip r:embed="rId4"/>
          <a:srcRect/>
          <a:stretch>
            <a:fillRect/>
          </a:stretch>
        </p:blipFill>
        <p:spPr bwMode="auto">
          <a:xfrm>
            <a:off x="4647982" y="833796"/>
            <a:ext cx="4380931" cy="3875964"/>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017891" cy="1802391"/>
          </a:xfrm>
        </p:spPr>
        <p:txBody>
          <a:bodyPr/>
          <a:lstStyle/>
          <a:p>
            <a:r>
              <a:rPr lang="en-US" dirty="0">
                <a:solidFill>
                  <a:schemeClr val="accent5">
                    <a:lumMod val="40000"/>
                    <a:lumOff val="60000"/>
                  </a:schemeClr>
                </a:solidFill>
              </a:rPr>
              <a:t>4.2 Working in the Linux Shell</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r>
              <a:rPr lang="en-US" dirty="0"/>
              <a:t>Instructor Materials – Module 4 Planning Guide</a:t>
            </a:r>
          </a:p>
        </p:txBody>
      </p:sp>
      <p:sp>
        <p:nvSpPr>
          <p:cNvPr id="4099" name="Rectangle 34"/>
          <p:cNvSpPr>
            <a:spLocks noGrp="1" noChangeArrowheads="1"/>
          </p:cNvSpPr>
          <p:nvPr>
            <p:ph idx="1"/>
          </p:nvPr>
        </p:nvSpPr>
        <p:spPr>
          <a:xfrm>
            <a:off x="144065" y="798944"/>
            <a:ext cx="8853286" cy="3799950"/>
          </a:xfrm>
        </p:spPr>
        <p:txBody>
          <a:bodyPr/>
          <a:lstStyle/>
          <a:p>
            <a:pPr marL="0" indent="0">
              <a:buNone/>
            </a:pPr>
            <a:r>
              <a:rPr lang="en-CA" sz="1600" dirty="0"/>
              <a:t>This PowerPoint deck is divided in two parts:</a:t>
            </a:r>
          </a:p>
          <a:p>
            <a:pPr>
              <a:buFont typeface="Arial" panose="020B0604020202020204" pitchFamily="34" charset="0"/>
              <a:buChar char="•"/>
            </a:pPr>
            <a:r>
              <a:rPr lang="en-US" sz="1600" dirty="0"/>
              <a:t>Instructor Planning Guide</a:t>
            </a:r>
            <a:endParaRPr lang="en-CA" sz="1600" dirty="0"/>
          </a:p>
          <a:p>
            <a:pPr marL="628650" lvl="1" indent="-165100"/>
            <a:r>
              <a:rPr lang="en-CA" sz="1600" dirty="0"/>
              <a:t>Information to help you become familiar with the module</a:t>
            </a:r>
          </a:p>
          <a:p>
            <a:pPr marL="628650" lvl="1" indent="-165100"/>
            <a:r>
              <a:rPr lang="en-CA" sz="1600" dirty="0"/>
              <a:t>Teaching aids</a:t>
            </a:r>
          </a:p>
          <a:p>
            <a:pPr>
              <a:buFont typeface="Arial" panose="020B0604020202020204" pitchFamily="34" charset="0"/>
              <a:buChar char="•"/>
            </a:pPr>
            <a:r>
              <a:rPr lang="en-CA" sz="1600" dirty="0"/>
              <a:t>Instructor Class Presentation</a:t>
            </a:r>
          </a:p>
          <a:p>
            <a:pPr marL="628650" lvl="1" indent="-165100"/>
            <a:r>
              <a:rPr lang="en-CA" sz="1600" dirty="0"/>
              <a:t>Optional slides that you can use in the classroom</a:t>
            </a:r>
          </a:p>
          <a:p>
            <a:pPr marL="628650" lvl="1" indent="-165100"/>
            <a:r>
              <a:rPr lang="en-CA" sz="1600" dirty="0"/>
              <a:t>Begins on slide # 10</a:t>
            </a:r>
            <a:endParaRPr lang="en-CA" sz="1600" dirty="0">
              <a:solidFill>
                <a:srgbClr val="FF0000"/>
              </a:solidFill>
            </a:endParaRPr>
          </a:p>
          <a:p>
            <a:pPr marL="0" lvl="1" indent="0">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br>
              <a:rPr altLang="en-US" dirty="0"/>
            </a:br>
            <a:r>
              <a:rPr lang="en-US" dirty="0"/>
              <a:t>The Linux Shell</a:t>
            </a:r>
          </a:p>
        </p:txBody>
      </p:sp>
      <p:sp>
        <p:nvSpPr>
          <p:cNvPr id="2" name="Content Placeholder 1"/>
          <p:cNvSpPr>
            <a:spLocks noGrp="1"/>
          </p:cNvSpPr>
          <p:nvPr>
            <p:ph idx="1"/>
          </p:nvPr>
        </p:nvSpPr>
        <p:spPr>
          <a:xfrm>
            <a:off x="144065" y="798945"/>
            <a:ext cx="8855870" cy="2884056"/>
          </a:xfrm>
        </p:spPr>
        <p:txBody>
          <a:bodyPr/>
          <a:lstStyle/>
          <a:p>
            <a:pPr marL="177800" indent="-177800">
              <a:buClrTx/>
              <a:buSzPct val="100000"/>
              <a:buFont typeface="Arial" pitchFamily="34" charset="0"/>
              <a:buChar char="•"/>
            </a:pPr>
            <a:r>
              <a:rPr lang="en-US" sz="1600" dirty="0"/>
              <a:t>In Linux, the user communicates with the OS by using the CLI or the GUI. </a:t>
            </a:r>
          </a:p>
          <a:p>
            <a:pPr marL="177800" indent="-177800">
              <a:buClrTx/>
              <a:buSzPct val="100000"/>
              <a:buFont typeface="Arial" pitchFamily="34" charset="0"/>
              <a:buChar char="•"/>
            </a:pPr>
            <a:r>
              <a:rPr lang="en-US" sz="1600" dirty="0"/>
              <a:t>Linux often starts in the GUI by default. This hides the CLI from the user. </a:t>
            </a:r>
          </a:p>
          <a:p>
            <a:pPr marL="177800" indent="-177800">
              <a:buClrTx/>
              <a:buSzPct val="100000"/>
              <a:buFont typeface="Arial" pitchFamily="34" charset="0"/>
              <a:buChar char="•"/>
            </a:pPr>
            <a:r>
              <a:rPr lang="en-US" sz="1600" dirty="0"/>
              <a:t>One way to access the CLI from the GUI is through a terminal emulator application. These applications provide user access to the CLI and are named as some variation of the word terminal. </a:t>
            </a:r>
          </a:p>
          <a:p>
            <a:pPr marL="177800" indent="-177800">
              <a:buClrTx/>
              <a:buSzPct val="100000"/>
              <a:buFont typeface="Arial" pitchFamily="34" charset="0"/>
              <a:buChar char="•"/>
            </a:pPr>
            <a:r>
              <a:rPr lang="en-US" sz="1600" dirty="0"/>
              <a:t>In Linux, popular terminal emulators are Terminator, eterm, xterm, konsole, and gnome-terminal.</a:t>
            </a:r>
          </a:p>
          <a:p>
            <a:pPr marL="177800" indent="-177800">
              <a:buClrTx/>
              <a:buSzPct val="100000"/>
              <a:buFont typeface="Arial" pitchFamily="34" charset="0"/>
              <a:buChar char="•"/>
            </a:pPr>
            <a:r>
              <a:rPr lang="en-US" sz="1600" dirty="0"/>
              <a:t>Fabrice Bellard has created </a:t>
            </a:r>
            <a:r>
              <a:rPr lang="en-US" sz="1600" dirty="0" err="1"/>
              <a:t>JSLinux</a:t>
            </a:r>
            <a:r>
              <a:rPr lang="en-US" sz="1600" dirty="0"/>
              <a:t> which allows an emulated version of Linux to run in a browser.</a:t>
            </a:r>
          </a:p>
          <a:p>
            <a:pPr marL="0" indent="0">
              <a:buClrTx/>
              <a:buSzPct val="100000"/>
              <a:buNone/>
            </a:pPr>
            <a:endParaRPr lang="en-US" sz="1600" dirty="0"/>
          </a:p>
        </p:txBody>
      </p:sp>
      <p:sp>
        <p:nvSpPr>
          <p:cNvPr id="3" name="TextBox 2">
            <a:extLst>
              <a:ext uri="{FF2B5EF4-FFF2-40B4-BE49-F238E27FC236}">
                <a16:creationId xmlns:a16="http://schemas.microsoft.com/office/drawing/2014/main" id="{6C85A353-7285-4147-BD48-87AC462B8957}"/>
              </a:ext>
            </a:extLst>
          </p:cNvPr>
          <p:cNvSpPr txBox="1"/>
          <p:nvPr/>
        </p:nvSpPr>
        <p:spPr>
          <a:xfrm>
            <a:off x="342900" y="3835400"/>
            <a:ext cx="8445500" cy="830997"/>
          </a:xfrm>
          <a:prstGeom prst="rect">
            <a:avLst/>
          </a:prstGeom>
          <a:noFill/>
        </p:spPr>
        <p:txBody>
          <a:bodyPr wrap="square" rtlCol="0">
            <a:spAutoFit/>
          </a:bodyPr>
          <a:lstStyle/>
          <a:p>
            <a:r>
              <a:rPr lang="en-US" sz="1600" b="1" dirty="0">
                <a:solidFill>
                  <a:srgbClr val="000000"/>
                </a:solidFill>
              </a:rPr>
              <a:t>Note: </a:t>
            </a:r>
            <a:r>
              <a:rPr lang="en-US" sz="1600" i="1" dirty="0">
                <a:solidFill>
                  <a:srgbClr val="000000"/>
                </a:solidFill>
              </a:rPr>
              <a:t>The terms shell, console, console window, CLI terminal, and terminal window are often used interchangeably.</a:t>
            </a:r>
          </a:p>
          <a:p>
            <a:endParaRPr lang="en-IN" sz="1600" i="1" dirty="0">
              <a:solidFill>
                <a:srgbClr val="000000"/>
              </a:solidFill>
            </a:endParaRP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br>
              <a:rPr altLang="en-US" dirty="0"/>
            </a:br>
            <a:r>
              <a:rPr lang="en-US" dirty="0"/>
              <a:t>The Linux Shell (Contd.)</a:t>
            </a:r>
          </a:p>
        </p:txBody>
      </p:sp>
      <p:sp>
        <p:nvSpPr>
          <p:cNvPr id="2" name="Content Placeholder 1"/>
          <p:cNvSpPr>
            <a:spLocks noGrp="1"/>
          </p:cNvSpPr>
          <p:nvPr>
            <p:ph idx="1"/>
          </p:nvPr>
        </p:nvSpPr>
        <p:spPr>
          <a:xfrm>
            <a:off x="144065" y="798944"/>
            <a:ext cx="4008578" cy="3923181"/>
          </a:xfrm>
        </p:spPr>
        <p:txBody>
          <a:bodyPr/>
          <a:lstStyle/>
          <a:p>
            <a:pPr marL="0" indent="0">
              <a:buClrTx/>
              <a:buSzPct val="100000"/>
              <a:buNone/>
            </a:pPr>
            <a:r>
              <a:rPr lang="en-US" sz="1800" dirty="0"/>
              <a:t>The figure shows gnome-terminal, a popular Linux terminal emulator.</a:t>
            </a:r>
          </a:p>
        </p:txBody>
      </p:sp>
      <p:pic>
        <p:nvPicPr>
          <p:cNvPr id="4099" name="Picture 3"/>
          <p:cNvPicPr>
            <a:picLocks noChangeAspect="1" noChangeArrowheads="1"/>
          </p:cNvPicPr>
          <p:nvPr/>
        </p:nvPicPr>
        <p:blipFill>
          <a:blip r:embed="rId4"/>
          <a:srcRect/>
          <a:stretch>
            <a:fillRect/>
          </a:stretch>
        </p:blipFill>
        <p:spPr bwMode="auto">
          <a:xfrm>
            <a:off x="4152643" y="820917"/>
            <a:ext cx="4763068" cy="2965271"/>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94103692"/>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br>
              <a:rPr altLang="en-US" dirty="0"/>
            </a:br>
            <a:r>
              <a:rPr lang="en-US" dirty="0"/>
              <a:t>Basic Commands</a:t>
            </a:r>
          </a:p>
        </p:txBody>
      </p:sp>
      <p:sp>
        <p:nvSpPr>
          <p:cNvPr id="2" name="Content Placeholder 1"/>
          <p:cNvSpPr>
            <a:spLocks noGrp="1"/>
          </p:cNvSpPr>
          <p:nvPr>
            <p:ph idx="1"/>
          </p:nvPr>
        </p:nvSpPr>
        <p:spPr>
          <a:xfrm>
            <a:off x="144065" y="798944"/>
            <a:ext cx="8853286" cy="1207277"/>
          </a:xfrm>
        </p:spPr>
        <p:txBody>
          <a:bodyPr/>
          <a:lstStyle/>
          <a:p>
            <a:pPr marL="177800" indent="-177800">
              <a:spcBef>
                <a:spcPts val="300"/>
              </a:spcBef>
              <a:spcAft>
                <a:spcPts val="300"/>
              </a:spcAft>
              <a:buClrTx/>
              <a:buSzPct val="100000"/>
              <a:buFont typeface="Arial" pitchFamily="34" charset="0"/>
              <a:buChar char="•"/>
            </a:pPr>
            <a:r>
              <a:rPr lang="en-US" sz="1600" dirty="0"/>
              <a:t>Linux commands are programs created to perform a specific task.</a:t>
            </a:r>
          </a:p>
          <a:p>
            <a:pPr marL="177800" indent="-177800">
              <a:spcBef>
                <a:spcPts val="300"/>
              </a:spcBef>
              <a:spcAft>
                <a:spcPts val="300"/>
              </a:spcAft>
              <a:buClrTx/>
              <a:buSzPct val="100000"/>
              <a:buFont typeface="Arial" pitchFamily="34" charset="0"/>
              <a:buChar char="•"/>
            </a:pPr>
            <a:r>
              <a:rPr lang="en-US" sz="1600" dirty="0"/>
              <a:t>As the commands are programs stored on the disk, when a user types a command, the shell must find it on the disk before it can be executed. </a:t>
            </a:r>
          </a:p>
          <a:p>
            <a:pPr marL="177800" indent="-177800">
              <a:spcBef>
                <a:spcPts val="300"/>
              </a:spcBef>
              <a:spcAft>
                <a:spcPts val="300"/>
              </a:spcAft>
              <a:buClrTx/>
              <a:buSzPct val="100000"/>
              <a:buFont typeface="Arial" pitchFamily="34" charset="0"/>
              <a:buChar char="•"/>
            </a:pPr>
            <a:r>
              <a:rPr lang="en-US" sz="1600" dirty="0"/>
              <a:t>The following table lists basic Linux commands and their functions:</a:t>
            </a:r>
          </a:p>
          <a:p>
            <a:pPr marL="177800" indent="-177800">
              <a:spcBef>
                <a:spcPts val="300"/>
              </a:spcBef>
              <a:spcAft>
                <a:spcPts val="300"/>
              </a:spcAft>
              <a:buClrTx/>
              <a:buSzPct val="100000"/>
              <a:buFont typeface="Arial" pitchFamily="34" charset="0"/>
              <a:buChar char="•"/>
            </a:pPr>
            <a:endParaRPr lang="en-US" sz="1600" dirty="0"/>
          </a:p>
        </p:txBody>
      </p:sp>
      <p:graphicFrame>
        <p:nvGraphicFramePr>
          <p:cNvPr id="5" name="Table 4"/>
          <p:cNvGraphicFramePr>
            <a:graphicFrameLocks noGrp="1"/>
          </p:cNvGraphicFramePr>
          <p:nvPr>
            <p:extLst>
              <p:ext uri="{D42A27DB-BD31-4B8C-83A1-F6EECF244321}">
                <p14:modId xmlns:p14="http://schemas.microsoft.com/office/powerpoint/2010/main" val="4208499627"/>
              </p:ext>
            </p:extLst>
          </p:nvPr>
        </p:nvGraphicFramePr>
        <p:xfrm>
          <a:off x="902368" y="2067278"/>
          <a:ext cx="7255043" cy="2557976"/>
        </p:xfrm>
        <a:graphic>
          <a:graphicData uri="http://schemas.openxmlformats.org/drawingml/2006/table">
            <a:tbl>
              <a:tblPr firstRow="1" bandRow="1">
                <a:tableStyleId>{5C22544A-7EE6-4342-B048-85BDC9FD1C3A}</a:tableStyleId>
              </a:tblPr>
              <a:tblGrid>
                <a:gridCol w="2056732">
                  <a:extLst>
                    <a:ext uri="{9D8B030D-6E8A-4147-A177-3AD203B41FA5}">
                      <a16:colId xmlns:a16="http://schemas.microsoft.com/office/drawing/2014/main" val="20000"/>
                    </a:ext>
                  </a:extLst>
                </a:gridCol>
                <a:gridCol w="5198311">
                  <a:extLst>
                    <a:ext uri="{9D8B030D-6E8A-4147-A177-3AD203B41FA5}">
                      <a16:colId xmlns:a16="http://schemas.microsoft.com/office/drawing/2014/main" val="20001"/>
                    </a:ext>
                  </a:extLst>
                </a:gridCol>
              </a:tblGrid>
              <a:tr h="319747">
                <a:tc>
                  <a:txBody>
                    <a:bodyPr/>
                    <a:lstStyle/>
                    <a:p>
                      <a:pPr algn="ctr" fontAlgn="ctr"/>
                      <a:r>
                        <a:rPr lang="en-US" b="1" dirty="0"/>
                        <a:t>Command</a:t>
                      </a:r>
                    </a:p>
                  </a:txBody>
                  <a:tcPr marL="47625" marR="47625" marT="47625" marB="47625" anchor="ctr"/>
                </a:tc>
                <a:tc>
                  <a:txBody>
                    <a:bodyPr/>
                    <a:lstStyle/>
                    <a:p>
                      <a:pPr algn="ctr" fontAlgn="ctr"/>
                      <a:r>
                        <a:rPr lang="en-US" b="1" dirty="0"/>
                        <a:t>Description</a:t>
                      </a:r>
                    </a:p>
                  </a:txBody>
                  <a:tcPr marL="47625" marR="47625" marT="47625" marB="47625" anchor="ctr"/>
                </a:tc>
                <a:extLst>
                  <a:ext uri="{0D108BD9-81ED-4DB2-BD59-A6C34878D82A}">
                    <a16:rowId xmlns:a16="http://schemas.microsoft.com/office/drawing/2014/main" val="10000"/>
                  </a:ext>
                </a:extLst>
              </a:tr>
              <a:tr h="319747">
                <a:tc>
                  <a:txBody>
                    <a:bodyPr/>
                    <a:lstStyle/>
                    <a:p>
                      <a:pPr fontAlgn="ctr"/>
                      <a:r>
                        <a:rPr lang="en-US" b="1" dirty="0"/>
                        <a:t>mv</a:t>
                      </a:r>
                    </a:p>
                  </a:txBody>
                  <a:tcPr marL="47625" marR="47625" marT="47625" marB="47625" anchor="ctr"/>
                </a:tc>
                <a:tc>
                  <a:txBody>
                    <a:bodyPr/>
                    <a:lstStyle/>
                    <a:p>
                      <a:pPr fontAlgn="ctr"/>
                      <a:r>
                        <a:rPr lang="en-US" b="0" dirty="0"/>
                        <a:t>Moves or renames files and directories.</a:t>
                      </a:r>
                    </a:p>
                  </a:txBody>
                  <a:tcPr marL="47625" marR="47625" marT="47625" marB="47625" anchor="ctr"/>
                </a:tc>
                <a:extLst>
                  <a:ext uri="{0D108BD9-81ED-4DB2-BD59-A6C34878D82A}">
                    <a16:rowId xmlns:a16="http://schemas.microsoft.com/office/drawing/2014/main" val="10001"/>
                  </a:ext>
                </a:extLst>
              </a:tr>
              <a:tr h="319747">
                <a:tc>
                  <a:txBody>
                    <a:bodyPr/>
                    <a:lstStyle/>
                    <a:p>
                      <a:pPr fontAlgn="ctr"/>
                      <a:r>
                        <a:rPr lang="en-US" b="1" dirty="0"/>
                        <a:t>chmod</a:t>
                      </a:r>
                    </a:p>
                  </a:txBody>
                  <a:tcPr marL="47625" marR="47625" marT="47625" marB="47625" anchor="ctr"/>
                </a:tc>
                <a:tc>
                  <a:txBody>
                    <a:bodyPr/>
                    <a:lstStyle/>
                    <a:p>
                      <a:pPr fontAlgn="ctr"/>
                      <a:r>
                        <a:rPr lang="en-US" b="0" dirty="0"/>
                        <a:t>Modifies file permissions.</a:t>
                      </a:r>
                    </a:p>
                  </a:txBody>
                  <a:tcPr marL="47625" marR="47625" marT="47625" marB="47625" anchor="ctr"/>
                </a:tc>
                <a:extLst>
                  <a:ext uri="{0D108BD9-81ED-4DB2-BD59-A6C34878D82A}">
                    <a16:rowId xmlns:a16="http://schemas.microsoft.com/office/drawing/2014/main" val="10002"/>
                  </a:ext>
                </a:extLst>
              </a:tr>
              <a:tr h="319747">
                <a:tc>
                  <a:txBody>
                    <a:bodyPr/>
                    <a:lstStyle/>
                    <a:p>
                      <a:pPr fontAlgn="ctr"/>
                      <a:r>
                        <a:rPr lang="en-US" b="1" dirty="0"/>
                        <a:t>chown</a:t>
                      </a:r>
                    </a:p>
                  </a:txBody>
                  <a:tcPr marL="47625" marR="47625" marT="47625" marB="47625" anchor="ctr"/>
                </a:tc>
                <a:tc>
                  <a:txBody>
                    <a:bodyPr/>
                    <a:lstStyle/>
                    <a:p>
                      <a:pPr fontAlgn="ctr"/>
                      <a:r>
                        <a:rPr lang="en-US" b="0" dirty="0"/>
                        <a:t>Changes the ownership of a file.</a:t>
                      </a:r>
                    </a:p>
                  </a:txBody>
                  <a:tcPr marL="47625" marR="47625" marT="47625" marB="47625" anchor="ctr"/>
                </a:tc>
                <a:extLst>
                  <a:ext uri="{0D108BD9-81ED-4DB2-BD59-A6C34878D82A}">
                    <a16:rowId xmlns:a16="http://schemas.microsoft.com/office/drawing/2014/main" val="10003"/>
                  </a:ext>
                </a:extLst>
              </a:tr>
              <a:tr h="319747">
                <a:tc>
                  <a:txBody>
                    <a:bodyPr/>
                    <a:lstStyle/>
                    <a:p>
                      <a:pPr fontAlgn="ctr"/>
                      <a:r>
                        <a:rPr lang="en-US" b="1" dirty="0"/>
                        <a:t>dd</a:t>
                      </a:r>
                    </a:p>
                  </a:txBody>
                  <a:tcPr marL="47625" marR="47625" marT="47625" marB="47625" anchor="ctr"/>
                </a:tc>
                <a:tc>
                  <a:txBody>
                    <a:bodyPr/>
                    <a:lstStyle/>
                    <a:p>
                      <a:pPr fontAlgn="ctr"/>
                      <a:r>
                        <a:rPr lang="en-US" b="0" dirty="0"/>
                        <a:t>Copies data from an input to an output.</a:t>
                      </a:r>
                    </a:p>
                  </a:txBody>
                  <a:tcPr marL="47625" marR="47625" marT="47625" marB="47625" anchor="ctr"/>
                </a:tc>
                <a:extLst>
                  <a:ext uri="{0D108BD9-81ED-4DB2-BD59-A6C34878D82A}">
                    <a16:rowId xmlns:a16="http://schemas.microsoft.com/office/drawing/2014/main" val="10004"/>
                  </a:ext>
                </a:extLst>
              </a:tr>
              <a:tr h="319747">
                <a:tc>
                  <a:txBody>
                    <a:bodyPr/>
                    <a:lstStyle/>
                    <a:p>
                      <a:pPr fontAlgn="ctr"/>
                      <a:r>
                        <a:rPr lang="en-US" b="1" dirty="0"/>
                        <a:t>pwd</a:t>
                      </a:r>
                    </a:p>
                  </a:txBody>
                  <a:tcPr marL="47625" marR="47625" marT="47625" marB="47625" anchor="ctr"/>
                </a:tc>
                <a:tc>
                  <a:txBody>
                    <a:bodyPr/>
                    <a:lstStyle/>
                    <a:p>
                      <a:pPr fontAlgn="ctr"/>
                      <a:r>
                        <a:rPr lang="en-US" b="0" dirty="0"/>
                        <a:t>Displays the name of the current directory.</a:t>
                      </a:r>
                    </a:p>
                  </a:txBody>
                  <a:tcPr marL="47625" marR="47625" marT="47625" marB="47625" anchor="ctr"/>
                </a:tc>
                <a:extLst>
                  <a:ext uri="{0D108BD9-81ED-4DB2-BD59-A6C34878D82A}">
                    <a16:rowId xmlns:a16="http://schemas.microsoft.com/office/drawing/2014/main" val="10005"/>
                  </a:ext>
                </a:extLst>
              </a:tr>
              <a:tr h="319747">
                <a:tc>
                  <a:txBody>
                    <a:bodyPr/>
                    <a:lstStyle/>
                    <a:p>
                      <a:pPr fontAlgn="ctr"/>
                      <a:r>
                        <a:rPr lang="en-US" b="1" dirty="0"/>
                        <a:t>ps</a:t>
                      </a:r>
                    </a:p>
                  </a:txBody>
                  <a:tcPr marL="47625" marR="47625" marT="47625" marB="47625" anchor="ctr"/>
                </a:tc>
                <a:tc>
                  <a:txBody>
                    <a:bodyPr/>
                    <a:lstStyle/>
                    <a:p>
                      <a:pPr fontAlgn="ctr"/>
                      <a:r>
                        <a:rPr lang="en-US" b="0" dirty="0"/>
                        <a:t>Lists the processes that are currently running in the system.</a:t>
                      </a:r>
                    </a:p>
                  </a:txBody>
                  <a:tcPr marL="47625" marR="47625" marT="47625" marB="47625" anchor="ctr"/>
                </a:tc>
                <a:extLst>
                  <a:ext uri="{0D108BD9-81ED-4DB2-BD59-A6C34878D82A}">
                    <a16:rowId xmlns:a16="http://schemas.microsoft.com/office/drawing/2014/main" val="10006"/>
                  </a:ext>
                </a:extLst>
              </a:tr>
              <a:tr h="319747">
                <a:tc>
                  <a:txBody>
                    <a:bodyPr/>
                    <a:lstStyle/>
                    <a:p>
                      <a:pPr fontAlgn="ctr"/>
                      <a:r>
                        <a:rPr lang="en-US" b="1" dirty="0"/>
                        <a:t>su</a:t>
                      </a:r>
                    </a:p>
                  </a:txBody>
                  <a:tcPr marL="47625" marR="47625" marT="47625" marB="47625" anchor="ctr"/>
                </a:tc>
                <a:tc>
                  <a:txBody>
                    <a:bodyPr/>
                    <a:lstStyle/>
                    <a:p>
                      <a:pPr fontAlgn="ctr"/>
                      <a:r>
                        <a:rPr lang="en-US" b="0" dirty="0"/>
                        <a:t>Simulates a login as another user or to become a superuser.</a:t>
                      </a:r>
                    </a:p>
                  </a:txBody>
                  <a:tcPr marL="47625" marR="47625" marT="47625" marB="47625" anchor="ctr"/>
                </a:tc>
                <a:extLst>
                  <a:ext uri="{0D108BD9-81ED-4DB2-BD59-A6C34878D82A}">
                    <a16:rowId xmlns:a16="http://schemas.microsoft.com/office/drawing/2014/main" val="10007"/>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600" dirty="0"/>
              <a:t>Working in the Linux Shell </a:t>
            </a:r>
            <a:br>
              <a:rPr lang="en-US" altLang="en-US" dirty="0"/>
            </a:br>
            <a:r>
              <a:rPr lang="en-US" dirty="0"/>
              <a:t>Basic Commands (Contd.)</a:t>
            </a:r>
          </a:p>
        </p:txBody>
      </p:sp>
      <p:graphicFrame>
        <p:nvGraphicFramePr>
          <p:cNvPr id="8" name="Table 7"/>
          <p:cNvGraphicFramePr>
            <a:graphicFrameLocks noGrp="1"/>
          </p:cNvGraphicFramePr>
          <p:nvPr>
            <p:extLst>
              <p:ext uri="{D42A27DB-BD31-4B8C-83A1-F6EECF244321}">
                <p14:modId xmlns:p14="http://schemas.microsoft.com/office/powerpoint/2010/main" val="3476599986"/>
              </p:ext>
            </p:extLst>
          </p:nvPr>
        </p:nvGraphicFramePr>
        <p:xfrm>
          <a:off x="457200" y="873460"/>
          <a:ext cx="8386012" cy="3299460"/>
        </p:xfrm>
        <a:graphic>
          <a:graphicData uri="http://schemas.openxmlformats.org/drawingml/2006/table">
            <a:tbl>
              <a:tblPr firstRow="1" bandRow="1">
                <a:tableStyleId>{5C22544A-7EE6-4342-B048-85BDC9FD1C3A}</a:tableStyleId>
              </a:tblPr>
              <a:tblGrid>
                <a:gridCol w="1194293">
                  <a:extLst>
                    <a:ext uri="{9D8B030D-6E8A-4147-A177-3AD203B41FA5}">
                      <a16:colId xmlns:a16="http://schemas.microsoft.com/office/drawing/2014/main" val="20000"/>
                    </a:ext>
                  </a:extLst>
                </a:gridCol>
                <a:gridCol w="7191719">
                  <a:extLst>
                    <a:ext uri="{9D8B030D-6E8A-4147-A177-3AD203B41FA5}">
                      <a16:colId xmlns:a16="http://schemas.microsoft.com/office/drawing/2014/main" val="20001"/>
                    </a:ext>
                  </a:extLst>
                </a:gridCol>
              </a:tblGrid>
              <a:tr h="306365">
                <a:tc>
                  <a:txBody>
                    <a:bodyPr/>
                    <a:lstStyle/>
                    <a:p>
                      <a:pPr algn="ctr" fontAlgn="ctr"/>
                      <a:r>
                        <a:rPr lang="en-US" b="1" dirty="0"/>
                        <a:t>Command</a:t>
                      </a:r>
                    </a:p>
                  </a:txBody>
                  <a:tcPr marL="47625" marR="47625" marT="47625" marB="47625" anchor="ctr"/>
                </a:tc>
                <a:tc>
                  <a:txBody>
                    <a:bodyPr/>
                    <a:lstStyle/>
                    <a:p>
                      <a:pPr algn="ctr" fontAlgn="ctr"/>
                      <a:r>
                        <a:rPr lang="en-US" b="1" dirty="0"/>
                        <a:t>Description</a:t>
                      </a:r>
                    </a:p>
                  </a:txBody>
                  <a:tcPr marL="47625" marR="47625" marT="47625" marB="47625" anchor="ctr"/>
                </a:tc>
                <a:extLst>
                  <a:ext uri="{0D108BD9-81ED-4DB2-BD59-A6C34878D82A}">
                    <a16:rowId xmlns:a16="http://schemas.microsoft.com/office/drawing/2014/main" val="10000"/>
                  </a:ext>
                </a:extLst>
              </a:tr>
              <a:tr h="306365">
                <a:tc>
                  <a:txBody>
                    <a:bodyPr/>
                    <a:lstStyle/>
                    <a:p>
                      <a:pPr fontAlgn="ctr"/>
                      <a:r>
                        <a:rPr lang="en-US" b="1" dirty="0"/>
                        <a:t>sudo</a:t>
                      </a:r>
                    </a:p>
                  </a:txBody>
                  <a:tcPr marL="47625" marR="47625" marT="47625" marB="47625" anchor="ctr"/>
                </a:tc>
                <a:tc>
                  <a:txBody>
                    <a:bodyPr/>
                    <a:lstStyle/>
                    <a:p>
                      <a:pPr fontAlgn="ctr"/>
                      <a:r>
                        <a:rPr lang="en-US" b="0" dirty="0"/>
                        <a:t>Runs a command as a super user, by default, or another named user.</a:t>
                      </a:r>
                    </a:p>
                  </a:txBody>
                  <a:tcPr marL="47625" marR="47625" marT="47625" marB="47625" anchor="ctr"/>
                </a:tc>
                <a:extLst>
                  <a:ext uri="{0D108BD9-81ED-4DB2-BD59-A6C34878D82A}">
                    <a16:rowId xmlns:a16="http://schemas.microsoft.com/office/drawing/2014/main" val="10001"/>
                  </a:ext>
                </a:extLst>
              </a:tr>
              <a:tr h="306365">
                <a:tc>
                  <a:txBody>
                    <a:bodyPr/>
                    <a:lstStyle/>
                    <a:p>
                      <a:pPr fontAlgn="ctr"/>
                      <a:r>
                        <a:rPr lang="en-US" sz="1400" b="1" i="0" kern="1200" dirty="0">
                          <a:solidFill>
                            <a:schemeClr val="dk1"/>
                          </a:solidFill>
                          <a:latin typeface="+mn-lt"/>
                          <a:ea typeface="+mn-ea"/>
                          <a:cs typeface="+mn-cs"/>
                        </a:rPr>
                        <a:t>grep</a:t>
                      </a:r>
                      <a:endParaRPr lang="en-US" b="1" dirty="0"/>
                    </a:p>
                  </a:txBody>
                  <a:tcPr marL="47625" marR="47625" marT="47625" marB="47625" anchor="ctr"/>
                </a:tc>
                <a:tc>
                  <a:txBody>
                    <a:bodyPr/>
                    <a:lstStyle/>
                    <a:p>
                      <a:pPr fontAlgn="ctr"/>
                      <a:r>
                        <a:rPr lang="en-US" sz="1400" b="0" i="0" kern="1200" dirty="0">
                          <a:solidFill>
                            <a:schemeClr val="dk1"/>
                          </a:solidFill>
                          <a:latin typeface="+mn-lt"/>
                          <a:ea typeface="+mn-ea"/>
                          <a:cs typeface="+mn-cs"/>
                        </a:rPr>
                        <a:t>Used to search for specific strings of characters within a file or other command outputs.</a:t>
                      </a:r>
                      <a:endParaRPr lang="en-US" b="0" strike="sngStrike" dirty="0">
                        <a:solidFill>
                          <a:srgbClr val="FF0000"/>
                        </a:solidFill>
                      </a:endParaRPr>
                    </a:p>
                  </a:txBody>
                  <a:tcPr marL="47625" marR="47625" marT="47625" marB="47625" anchor="ctr"/>
                </a:tc>
                <a:extLst>
                  <a:ext uri="{0D108BD9-81ED-4DB2-BD59-A6C34878D82A}">
                    <a16:rowId xmlns:a16="http://schemas.microsoft.com/office/drawing/2014/main" val="10002"/>
                  </a:ext>
                </a:extLst>
              </a:tr>
              <a:tr h="306365">
                <a:tc>
                  <a:txBody>
                    <a:bodyPr/>
                    <a:lstStyle/>
                    <a:p>
                      <a:pPr fontAlgn="ctr"/>
                      <a:r>
                        <a:rPr lang="en-US" sz="1400" b="1" i="0" kern="1200" dirty="0">
                          <a:solidFill>
                            <a:schemeClr val="dk1"/>
                          </a:solidFill>
                          <a:latin typeface="+mn-lt"/>
                          <a:ea typeface="+mn-ea"/>
                          <a:cs typeface="+mn-cs"/>
                        </a:rPr>
                        <a:t>ifconfig</a:t>
                      </a:r>
                      <a:endParaRPr lang="en-US" b="1" dirty="0"/>
                    </a:p>
                  </a:txBody>
                  <a:tcPr marL="47625" marR="47625" marT="47625" marB="47625" anchor="ctr"/>
                </a:tc>
                <a:tc>
                  <a:txBody>
                    <a:bodyPr/>
                    <a:lstStyle/>
                    <a:p>
                      <a:pPr fontAlgn="ctr"/>
                      <a:r>
                        <a:rPr lang="en-US" sz="1400" b="0" i="0" kern="1200" dirty="0">
                          <a:solidFill>
                            <a:schemeClr val="dk1"/>
                          </a:solidFill>
                          <a:latin typeface="+mn-lt"/>
                          <a:ea typeface="+mn-ea"/>
                          <a:cs typeface="+mn-cs"/>
                        </a:rPr>
                        <a:t>Used to display or configure network card related information.</a:t>
                      </a:r>
                      <a:endParaRPr lang="en-US" b="0" dirty="0"/>
                    </a:p>
                  </a:txBody>
                  <a:tcPr marL="47625" marR="47625" marT="47625" marB="47625" anchor="ctr"/>
                </a:tc>
                <a:extLst>
                  <a:ext uri="{0D108BD9-81ED-4DB2-BD59-A6C34878D82A}">
                    <a16:rowId xmlns:a16="http://schemas.microsoft.com/office/drawing/2014/main" val="10003"/>
                  </a:ext>
                </a:extLst>
              </a:tr>
              <a:tr h="306365">
                <a:tc>
                  <a:txBody>
                    <a:bodyPr/>
                    <a:lstStyle/>
                    <a:p>
                      <a:pPr fontAlgn="ctr"/>
                      <a:r>
                        <a:rPr lang="en-US" sz="1400" b="1" i="0" kern="1200" dirty="0">
                          <a:solidFill>
                            <a:schemeClr val="dk1"/>
                          </a:solidFill>
                          <a:latin typeface="+mn-lt"/>
                          <a:ea typeface="+mn-ea"/>
                          <a:cs typeface="+mn-cs"/>
                        </a:rPr>
                        <a:t>apt-get</a:t>
                      </a:r>
                      <a:endParaRPr lang="en-US" b="1" dirty="0"/>
                    </a:p>
                  </a:txBody>
                  <a:tcPr marL="47625" marR="47625" marT="47625" marB="47625" anchor="ctr"/>
                </a:tc>
                <a:tc>
                  <a:txBody>
                    <a:bodyPr/>
                    <a:lstStyle/>
                    <a:p>
                      <a:pPr fontAlgn="ctr"/>
                      <a:r>
                        <a:rPr lang="en-US" sz="1400" b="0" i="0" kern="1200" dirty="0">
                          <a:solidFill>
                            <a:schemeClr val="dk1"/>
                          </a:solidFill>
                          <a:latin typeface="+mn-lt"/>
                          <a:ea typeface="+mn-ea"/>
                          <a:cs typeface="+mn-cs"/>
                        </a:rPr>
                        <a:t>Used to install, configure and remove packages on Debian and its derivatives.</a:t>
                      </a:r>
                      <a:endParaRPr lang="en-US" b="0" dirty="0"/>
                    </a:p>
                  </a:txBody>
                  <a:tcPr marL="47625" marR="47625" marT="47625" marB="47625" anchor="ctr"/>
                </a:tc>
                <a:extLst>
                  <a:ext uri="{0D108BD9-81ED-4DB2-BD59-A6C34878D82A}">
                    <a16:rowId xmlns:a16="http://schemas.microsoft.com/office/drawing/2014/main" val="10004"/>
                  </a:ext>
                </a:extLst>
              </a:tr>
              <a:tr h="306365">
                <a:tc>
                  <a:txBody>
                    <a:bodyPr/>
                    <a:lstStyle/>
                    <a:p>
                      <a:pPr fontAlgn="ctr"/>
                      <a:r>
                        <a:rPr lang="en-US" b="1" dirty="0"/>
                        <a:t>iwconfig</a:t>
                      </a:r>
                    </a:p>
                  </a:txBody>
                  <a:tcPr marL="47625" marR="47625" marT="47625" marB="47625" anchor="ctr"/>
                </a:tc>
                <a:tc>
                  <a:txBody>
                    <a:bodyPr/>
                    <a:lstStyle/>
                    <a:p>
                      <a:pPr fontAlgn="ctr"/>
                      <a:r>
                        <a:rPr lang="en-US" b="0" dirty="0"/>
                        <a:t>Used to display or configure wireless network card related information.</a:t>
                      </a:r>
                    </a:p>
                  </a:txBody>
                  <a:tcPr marL="47625" marR="47625" marT="47625" marB="47625" anchor="ctr"/>
                </a:tc>
                <a:extLst>
                  <a:ext uri="{0D108BD9-81ED-4DB2-BD59-A6C34878D82A}">
                    <a16:rowId xmlns:a16="http://schemas.microsoft.com/office/drawing/2014/main" val="10005"/>
                  </a:ext>
                </a:extLst>
              </a:tr>
              <a:tr h="518173">
                <a:tc>
                  <a:txBody>
                    <a:bodyPr/>
                    <a:lstStyle/>
                    <a:p>
                      <a:pPr fontAlgn="ctr"/>
                      <a:r>
                        <a:rPr lang="en-US" b="1" dirty="0"/>
                        <a:t>shutdown</a:t>
                      </a:r>
                    </a:p>
                  </a:txBody>
                  <a:tcPr marL="47625" marR="47625" marT="47625" marB="47625" anchor="ctr"/>
                </a:tc>
                <a:tc>
                  <a:txBody>
                    <a:bodyPr/>
                    <a:lstStyle/>
                    <a:p>
                      <a:pPr fontAlgn="ctr"/>
                      <a:r>
                        <a:rPr lang="en-US" b="0" dirty="0">
                          <a:solidFill>
                            <a:srgbClr val="58585B"/>
                          </a:solidFill>
                        </a:rPr>
                        <a:t>Shuts down the system and performs shut down related tasks including </a:t>
                      </a:r>
                      <a:r>
                        <a:rPr lang="en-US" sz="1400" b="0" i="0" kern="1200" dirty="0">
                          <a:solidFill>
                            <a:srgbClr val="58585B"/>
                          </a:solidFill>
                          <a:effectLst/>
                          <a:latin typeface="+mn-lt"/>
                          <a:ea typeface="+mn-ea"/>
                          <a:cs typeface="+mn-cs"/>
                        </a:rPr>
                        <a:t>restart, halt, put to sleep or kick out all currently connected users.</a:t>
                      </a:r>
                      <a:endParaRPr lang="en-US" b="0" dirty="0">
                        <a:solidFill>
                          <a:srgbClr val="58585B"/>
                        </a:solidFill>
                      </a:endParaRPr>
                    </a:p>
                  </a:txBody>
                  <a:tcPr marL="47625" marR="47625" marT="47625" marB="47625" anchor="ctr"/>
                </a:tc>
                <a:extLst>
                  <a:ext uri="{0D108BD9-81ED-4DB2-BD59-A6C34878D82A}">
                    <a16:rowId xmlns:a16="http://schemas.microsoft.com/office/drawing/2014/main" val="10006"/>
                  </a:ext>
                </a:extLst>
              </a:tr>
              <a:tr h="306365">
                <a:tc>
                  <a:txBody>
                    <a:bodyPr/>
                    <a:lstStyle/>
                    <a:p>
                      <a:pPr fontAlgn="ctr"/>
                      <a:r>
                        <a:rPr lang="en-US" b="1" dirty="0"/>
                        <a:t>passwd</a:t>
                      </a:r>
                    </a:p>
                  </a:txBody>
                  <a:tcPr marL="47625" marR="47625" marT="47625" marB="47625" anchor="ctr"/>
                </a:tc>
                <a:tc>
                  <a:txBody>
                    <a:bodyPr/>
                    <a:lstStyle/>
                    <a:p>
                      <a:pPr fontAlgn="ctr"/>
                      <a:r>
                        <a:rPr lang="en-US" b="0" dirty="0"/>
                        <a:t>Used to change the password.</a:t>
                      </a:r>
                    </a:p>
                  </a:txBody>
                  <a:tcPr marL="47625" marR="47625" marT="47625" marB="47625" anchor="ctr"/>
                </a:tc>
                <a:extLst>
                  <a:ext uri="{0D108BD9-81ED-4DB2-BD59-A6C34878D82A}">
                    <a16:rowId xmlns:a16="http://schemas.microsoft.com/office/drawing/2014/main" val="10007"/>
                  </a:ext>
                </a:extLst>
              </a:tr>
              <a:tr h="306365">
                <a:tc>
                  <a:txBody>
                    <a:bodyPr/>
                    <a:lstStyle/>
                    <a:p>
                      <a:pPr fontAlgn="ctr"/>
                      <a:r>
                        <a:rPr lang="en-US" b="1" dirty="0"/>
                        <a:t>cat</a:t>
                      </a:r>
                    </a:p>
                  </a:txBody>
                  <a:tcPr marL="47625" marR="47625" marT="47625" marB="47625" anchor="ctr"/>
                </a:tc>
                <a:tc>
                  <a:txBody>
                    <a:bodyPr/>
                    <a:lstStyle/>
                    <a:p>
                      <a:pPr fontAlgn="ctr"/>
                      <a:r>
                        <a:rPr lang="en-US" b="0" dirty="0"/>
                        <a:t>Used to list the contents of a file and expects the file name as the parameter.</a:t>
                      </a:r>
                    </a:p>
                  </a:txBody>
                  <a:tcPr marL="47625" marR="47625" marT="47625" marB="47625" anchor="ctr"/>
                </a:tc>
                <a:extLst>
                  <a:ext uri="{0D108BD9-81ED-4DB2-BD59-A6C34878D82A}">
                    <a16:rowId xmlns:a16="http://schemas.microsoft.com/office/drawing/2014/main" val="10008"/>
                  </a:ext>
                </a:extLst>
              </a:tr>
              <a:tr h="306365">
                <a:tc>
                  <a:txBody>
                    <a:bodyPr/>
                    <a:lstStyle/>
                    <a:p>
                      <a:pPr fontAlgn="ctr"/>
                      <a:r>
                        <a:rPr lang="en-US" b="1" dirty="0"/>
                        <a:t>man</a:t>
                      </a:r>
                    </a:p>
                  </a:txBody>
                  <a:tcPr marL="47625" marR="47625" marT="47625" marB="47625" anchor="ctr"/>
                </a:tc>
                <a:tc>
                  <a:txBody>
                    <a:bodyPr/>
                    <a:lstStyle/>
                    <a:p>
                      <a:pPr fontAlgn="ctr"/>
                      <a:r>
                        <a:rPr lang="en-US" b="0" dirty="0"/>
                        <a:t>Used to display the documentation for a specific command.</a:t>
                      </a:r>
                    </a:p>
                  </a:txBody>
                  <a:tcPr marL="47625" marR="47625" marT="47625" marB="47625" anchor="ctr"/>
                </a:tc>
                <a:extLst>
                  <a:ext uri="{0D108BD9-81ED-4DB2-BD59-A6C34878D82A}">
                    <a16:rowId xmlns:a16="http://schemas.microsoft.com/office/drawing/2014/main" val="10009"/>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41394"/>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br>
              <a:rPr altLang="en-US" dirty="0"/>
            </a:br>
            <a:r>
              <a:rPr lang="en-US" dirty="0"/>
              <a:t>File and Directory Commands</a:t>
            </a:r>
          </a:p>
        </p:txBody>
      </p:sp>
      <p:sp>
        <p:nvSpPr>
          <p:cNvPr id="2" name="Content Placeholder 1"/>
          <p:cNvSpPr>
            <a:spLocks noGrp="1"/>
          </p:cNvSpPr>
          <p:nvPr>
            <p:ph idx="1"/>
          </p:nvPr>
        </p:nvSpPr>
        <p:spPr>
          <a:xfrm>
            <a:off x="144065" y="798945"/>
            <a:ext cx="8853286" cy="443002"/>
          </a:xfrm>
        </p:spPr>
        <p:txBody>
          <a:bodyPr/>
          <a:lstStyle/>
          <a:p>
            <a:pPr marL="0" indent="0">
              <a:buClrTx/>
              <a:buSzPct val="100000"/>
              <a:buNone/>
            </a:pPr>
            <a:r>
              <a:rPr lang="en-US" sz="1600" dirty="0"/>
              <a:t>Many command line tools are included in Linux by default. The following table lists a few of the most common commands related to files and directories:</a:t>
            </a:r>
          </a:p>
        </p:txBody>
      </p:sp>
      <p:graphicFrame>
        <p:nvGraphicFramePr>
          <p:cNvPr id="8" name="Table 7"/>
          <p:cNvGraphicFramePr>
            <a:graphicFrameLocks noGrp="1"/>
          </p:cNvGraphicFramePr>
          <p:nvPr>
            <p:extLst>
              <p:ext uri="{D42A27DB-BD31-4B8C-83A1-F6EECF244321}">
                <p14:modId xmlns:p14="http://schemas.microsoft.com/office/powerpoint/2010/main" val="3245839287"/>
              </p:ext>
            </p:extLst>
          </p:nvPr>
        </p:nvGraphicFramePr>
        <p:xfrm>
          <a:off x="685799" y="1462778"/>
          <a:ext cx="7988969" cy="3071514"/>
        </p:xfrm>
        <a:graphic>
          <a:graphicData uri="http://schemas.openxmlformats.org/drawingml/2006/table">
            <a:tbl>
              <a:tblPr firstRow="1" bandRow="1">
                <a:tableStyleId>{5C22544A-7EE6-4342-B048-85BDC9FD1C3A}</a:tableStyleId>
              </a:tblPr>
              <a:tblGrid>
                <a:gridCol w="1916858">
                  <a:extLst>
                    <a:ext uri="{9D8B030D-6E8A-4147-A177-3AD203B41FA5}">
                      <a16:colId xmlns:a16="http://schemas.microsoft.com/office/drawing/2014/main" val="20000"/>
                    </a:ext>
                  </a:extLst>
                </a:gridCol>
                <a:gridCol w="6072111">
                  <a:extLst>
                    <a:ext uri="{9D8B030D-6E8A-4147-A177-3AD203B41FA5}">
                      <a16:colId xmlns:a16="http://schemas.microsoft.com/office/drawing/2014/main" val="20001"/>
                    </a:ext>
                  </a:extLst>
                </a:gridCol>
              </a:tblGrid>
              <a:tr h="318693">
                <a:tc>
                  <a:txBody>
                    <a:bodyPr/>
                    <a:lstStyle/>
                    <a:p>
                      <a:pPr algn="ctr" fontAlgn="ctr"/>
                      <a:r>
                        <a:rPr lang="en-US" b="1" dirty="0"/>
                        <a:t>Command</a:t>
                      </a:r>
                    </a:p>
                  </a:txBody>
                  <a:tcPr marL="47625" marR="47625" marT="47625" marB="47625" anchor="ctr"/>
                </a:tc>
                <a:tc>
                  <a:txBody>
                    <a:bodyPr/>
                    <a:lstStyle/>
                    <a:p>
                      <a:pPr algn="ctr" fontAlgn="ctr"/>
                      <a:r>
                        <a:rPr lang="en-US" b="1" dirty="0"/>
                        <a:t>Description</a:t>
                      </a:r>
                    </a:p>
                  </a:txBody>
                  <a:tcPr marL="47625" marR="47625" marT="47625" marB="47625" anchor="ctr"/>
                </a:tc>
                <a:extLst>
                  <a:ext uri="{0D108BD9-81ED-4DB2-BD59-A6C34878D82A}">
                    <a16:rowId xmlns:a16="http://schemas.microsoft.com/office/drawing/2014/main" val="10000"/>
                  </a:ext>
                </a:extLst>
              </a:tr>
              <a:tr h="318693">
                <a:tc>
                  <a:txBody>
                    <a:bodyPr/>
                    <a:lstStyle/>
                    <a:p>
                      <a:pPr fontAlgn="ctr"/>
                      <a:r>
                        <a:rPr lang="en-US" b="1" dirty="0"/>
                        <a:t>Is</a:t>
                      </a:r>
                    </a:p>
                  </a:txBody>
                  <a:tcPr marL="47625" marR="47625" marT="47625" marB="47625" anchor="ctr"/>
                </a:tc>
                <a:tc>
                  <a:txBody>
                    <a:bodyPr/>
                    <a:lstStyle/>
                    <a:p>
                      <a:pPr fontAlgn="ctr"/>
                      <a:r>
                        <a:rPr lang="en-US" b="0" dirty="0"/>
                        <a:t>Displays the files inside a directory.</a:t>
                      </a:r>
                    </a:p>
                  </a:txBody>
                  <a:tcPr marL="47625" marR="47625" marT="47625" marB="47625" anchor="ctr"/>
                </a:tc>
                <a:extLst>
                  <a:ext uri="{0D108BD9-81ED-4DB2-BD59-A6C34878D82A}">
                    <a16:rowId xmlns:a16="http://schemas.microsoft.com/office/drawing/2014/main" val="10001"/>
                  </a:ext>
                </a:extLst>
              </a:tr>
              <a:tr h="318693">
                <a:tc>
                  <a:txBody>
                    <a:bodyPr/>
                    <a:lstStyle/>
                    <a:p>
                      <a:pPr fontAlgn="ctr"/>
                      <a:r>
                        <a:rPr lang="en-US" b="1" dirty="0"/>
                        <a:t>cd</a:t>
                      </a:r>
                    </a:p>
                  </a:txBody>
                  <a:tcPr marL="47625" marR="47625" marT="47625" marB="47625" anchor="ctr"/>
                </a:tc>
                <a:tc>
                  <a:txBody>
                    <a:bodyPr/>
                    <a:lstStyle/>
                    <a:p>
                      <a:pPr fontAlgn="ctr"/>
                      <a:r>
                        <a:rPr lang="en-US" b="0" dirty="0"/>
                        <a:t>Changes the current directory.</a:t>
                      </a:r>
                    </a:p>
                  </a:txBody>
                  <a:tcPr marL="47625" marR="47625" marT="47625" marB="47625" anchor="ctr"/>
                </a:tc>
                <a:extLst>
                  <a:ext uri="{0D108BD9-81ED-4DB2-BD59-A6C34878D82A}">
                    <a16:rowId xmlns:a16="http://schemas.microsoft.com/office/drawing/2014/main" val="10002"/>
                  </a:ext>
                </a:extLst>
              </a:tr>
              <a:tr h="318693">
                <a:tc>
                  <a:txBody>
                    <a:bodyPr/>
                    <a:lstStyle/>
                    <a:p>
                      <a:pPr fontAlgn="ctr"/>
                      <a:r>
                        <a:rPr lang="en-US" b="1" dirty="0"/>
                        <a:t>mkdir</a:t>
                      </a:r>
                    </a:p>
                  </a:txBody>
                  <a:tcPr marL="47625" marR="47625" marT="47625" marB="47625" anchor="ctr"/>
                </a:tc>
                <a:tc>
                  <a:txBody>
                    <a:bodyPr/>
                    <a:lstStyle/>
                    <a:p>
                      <a:pPr fontAlgn="ctr"/>
                      <a:r>
                        <a:rPr lang="en-US" b="0" dirty="0"/>
                        <a:t>Creates a directory under the current directory.</a:t>
                      </a:r>
                    </a:p>
                  </a:txBody>
                  <a:tcPr marL="47625" marR="47625" marT="47625" marB="47625" anchor="ctr"/>
                </a:tc>
                <a:extLst>
                  <a:ext uri="{0D108BD9-81ED-4DB2-BD59-A6C34878D82A}">
                    <a16:rowId xmlns:a16="http://schemas.microsoft.com/office/drawing/2014/main" val="10003"/>
                  </a:ext>
                </a:extLst>
              </a:tr>
              <a:tr h="318693">
                <a:tc>
                  <a:txBody>
                    <a:bodyPr/>
                    <a:lstStyle/>
                    <a:p>
                      <a:pPr fontAlgn="ctr"/>
                      <a:r>
                        <a:rPr lang="en-US" b="1" dirty="0"/>
                        <a:t>cp</a:t>
                      </a:r>
                    </a:p>
                  </a:txBody>
                  <a:tcPr marL="47625" marR="47625" marT="47625" marB="47625" anchor="ctr"/>
                </a:tc>
                <a:tc>
                  <a:txBody>
                    <a:bodyPr/>
                    <a:lstStyle/>
                    <a:p>
                      <a:pPr fontAlgn="ctr"/>
                      <a:r>
                        <a:rPr lang="en-US" b="0" dirty="0"/>
                        <a:t>Copies files from source to destination.</a:t>
                      </a:r>
                    </a:p>
                  </a:txBody>
                  <a:tcPr marL="47625" marR="47625" marT="47625" marB="47625" anchor="ctr"/>
                </a:tc>
                <a:extLst>
                  <a:ext uri="{0D108BD9-81ED-4DB2-BD59-A6C34878D82A}">
                    <a16:rowId xmlns:a16="http://schemas.microsoft.com/office/drawing/2014/main" val="10004"/>
                  </a:ext>
                </a:extLst>
              </a:tr>
              <a:tr h="318693">
                <a:tc>
                  <a:txBody>
                    <a:bodyPr/>
                    <a:lstStyle/>
                    <a:p>
                      <a:pPr fontAlgn="ctr"/>
                      <a:r>
                        <a:rPr lang="en-US" b="1" dirty="0"/>
                        <a:t>mv</a:t>
                      </a:r>
                    </a:p>
                  </a:txBody>
                  <a:tcPr marL="47625" marR="47625" marT="47625" marB="47625" anchor="ctr"/>
                </a:tc>
                <a:tc>
                  <a:txBody>
                    <a:bodyPr/>
                    <a:lstStyle/>
                    <a:p>
                      <a:pPr fontAlgn="ctr"/>
                      <a:r>
                        <a:rPr lang="en-US" b="0" dirty="0"/>
                        <a:t>Moves files to a different directory.</a:t>
                      </a:r>
                    </a:p>
                  </a:txBody>
                  <a:tcPr marL="47625" marR="47625" marT="47625" marB="47625" anchor="ctr"/>
                </a:tc>
                <a:extLst>
                  <a:ext uri="{0D108BD9-81ED-4DB2-BD59-A6C34878D82A}">
                    <a16:rowId xmlns:a16="http://schemas.microsoft.com/office/drawing/2014/main" val="10005"/>
                  </a:ext>
                </a:extLst>
              </a:tr>
              <a:tr h="318693">
                <a:tc>
                  <a:txBody>
                    <a:bodyPr/>
                    <a:lstStyle/>
                    <a:p>
                      <a:pPr fontAlgn="ctr"/>
                      <a:r>
                        <a:rPr lang="en-US" b="1" dirty="0"/>
                        <a:t>rm</a:t>
                      </a:r>
                    </a:p>
                  </a:txBody>
                  <a:tcPr marL="47625" marR="47625" marT="47625" marB="47625" anchor="ctr"/>
                </a:tc>
                <a:tc>
                  <a:txBody>
                    <a:bodyPr/>
                    <a:lstStyle/>
                    <a:p>
                      <a:pPr fontAlgn="ctr"/>
                      <a:r>
                        <a:rPr lang="en-US" b="0" dirty="0"/>
                        <a:t>Removes files.</a:t>
                      </a:r>
                    </a:p>
                  </a:txBody>
                  <a:tcPr marL="47625" marR="47625" marT="47625" marB="47625" anchor="ctr"/>
                </a:tc>
                <a:extLst>
                  <a:ext uri="{0D108BD9-81ED-4DB2-BD59-A6C34878D82A}">
                    <a16:rowId xmlns:a16="http://schemas.microsoft.com/office/drawing/2014/main" val="10006"/>
                  </a:ext>
                </a:extLst>
              </a:tr>
              <a:tr h="499521">
                <a:tc>
                  <a:txBody>
                    <a:bodyPr/>
                    <a:lstStyle/>
                    <a:p>
                      <a:pPr fontAlgn="ctr"/>
                      <a:r>
                        <a:rPr lang="en-US" b="1" dirty="0"/>
                        <a:t>grep</a:t>
                      </a:r>
                    </a:p>
                  </a:txBody>
                  <a:tcPr marL="47625" marR="47625" marT="47625" marB="47625" anchor="ctr"/>
                </a:tc>
                <a:tc>
                  <a:txBody>
                    <a:bodyPr/>
                    <a:lstStyle/>
                    <a:p>
                      <a:pPr fontAlgn="ctr"/>
                      <a:r>
                        <a:rPr lang="en-US" b="0" dirty="0"/>
                        <a:t>Searches for specific strings of characters within a file or other commands outputs.</a:t>
                      </a:r>
                    </a:p>
                  </a:txBody>
                  <a:tcPr marL="47625" marR="47625" marT="47625" marB="47625" anchor="ctr"/>
                </a:tc>
                <a:extLst>
                  <a:ext uri="{0D108BD9-81ED-4DB2-BD59-A6C34878D82A}">
                    <a16:rowId xmlns:a16="http://schemas.microsoft.com/office/drawing/2014/main" val="10007"/>
                  </a:ext>
                </a:extLst>
              </a:tr>
              <a:tr h="318693">
                <a:tc>
                  <a:txBody>
                    <a:bodyPr/>
                    <a:lstStyle/>
                    <a:p>
                      <a:pPr fontAlgn="ctr"/>
                      <a:r>
                        <a:rPr lang="en-US" b="1" dirty="0"/>
                        <a:t>cat</a:t>
                      </a:r>
                    </a:p>
                  </a:txBody>
                  <a:tcPr marL="47625" marR="47625" marT="47625" marB="47625" anchor="ctr"/>
                </a:tc>
                <a:tc>
                  <a:txBody>
                    <a:bodyPr/>
                    <a:lstStyle/>
                    <a:p>
                      <a:pPr fontAlgn="ctr"/>
                      <a:r>
                        <a:rPr lang="en-US" b="0" dirty="0"/>
                        <a:t>Lists the contents of a file and expects the file name as the parameter.</a:t>
                      </a:r>
                    </a:p>
                  </a:txBody>
                  <a:tcPr marL="47625" marR="47625" marT="47625" marB="47625" anchor="ctr"/>
                </a:tc>
                <a:extLst>
                  <a:ext uri="{0D108BD9-81ED-4DB2-BD59-A6C34878D82A}">
                    <a16:rowId xmlns:a16="http://schemas.microsoft.com/office/drawing/2014/main" val="10008"/>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br>
              <a:rPr altLang="en-US" dirty="0"/>
            </a:br>
            <a:r>
              <a:rPr lang="en-US" dirty="0"/>
              <a:t>Working with Text Files</a:t>
            </a:r>
          </a:p>
        </p:txBody>
      </p:sp>
      <p:sp>
        <p:nvSpPr>
          <p:cNvPr id="2" name="Content Placeholder 1"/>
          <p:cNvSpPr>
            <a:spLocks noGrp="1"/>
          </p:cNvSpPr>
          <p:nvPr>
            <p:ph idx="1"/>
          </p:nvPr>
        </p:nvSpPr>
        <p:spPr>
          <a:xfrm>
            <a:off x="144066" y="873457"/>
            <a:ext cx="8822134" cy="3780430"/>
          </a:xfrm>
        </p:spPr>
        <p:txBody>
          <a:bodyPr/>
          <a:lstStyle/>
          <a:p>
            <a:pPr marL="177800" indent="-177800">
              <a:spcBef>
                <a:spcPts val="300"/>
              </a:spcBef>
              <a:spcAft>
                <a:spcPts val="300"/>
              </a:spcAft>
              <a:buClrTx/>
              <a:buSzPct val="100000"/>
              <a:buFont typeface="Arial" pitchFamily="34" charset="0"/>
              <a:buChar char="•"/>
            </a:pPr>
            <a:r>
              <a:rPr lang="en-US" sz="1600" dirty="0"/>
              <a:t>Linux has many different text editors, with various features and functions.</a:t>
            </a:r>
          </a:p>
          <a:p>
            <a:pPr marL="177800" indent="-177800">
              <a:spcBef>
                <a:spcPts val="300"/>
              </a:spcBef>
              <a:spcAft>
                <a:spcPts val="300"/>
              </a:spcAft>
              <a:buClrTx/>
              <a:buSzPct val="100000"/>
              <a:buFont typeface="Arial" pitchFamily="34" charset="0"/>
              <a:buChar char="•"/>
            </a:pPr>
            <a:r>
              <a:rPr lang="en-US" sz="1600" dirty="0"/>
              <a:t>Some text editors include graphical interfaces while others are command-line only tools. Each text editor includes a feature set designed to support a specific type of task. </a:t>
            </a:r>
          </a:p>
          <a:p>
            <a:pPr marL="177800" indent="-177800">
              <a:spcBef>
                <a:spcPts val="300"/>
              </a:spcBef>
              <a:spcAft>
                <a:spcPts val="300"/>
              </a:spcAft>
              <a:buClrTx/>
              <a:buSzPct val="100000"/>
              <a:buFont typeface="Arial" pitchFamily="34" charset="0"/>
              <a:buChar char="•"/>
            </a:pPr>
            <a:r>
              <a:rPr lang="en-US" sz="1600" dirty="0"/>
              <a:t>Some text editors focus on the programmer and include features such as syntax highlighting, parenthesis check, and other programming-focused features.</a:t>
            </a:r>
          </a:p>
          <a:p>
            <a:pPr marL="177800" indent="-177800">
              <a:spcBef>
                <a:spcPts val="300"/>
              </a:spcBef>
              <a:spcAft>
                <a:spcPts val="300"/>
              </a:spcAft>
              <a:buClrTx/>
              <a:buSzPct val="100000"/>
              <a:buFont typeface="Arial" pitchFamily="34" charset="0"/>
              <a:buChar char="•"/>
            </a:pPr>
            <a:r>
              <a:rPr lang="en-US" sz="1600" dirty="0"/>
              <a:t>While graphical text editors are convenient and easy to use, command line-based text editors are very important for Linux users. The main benefit of command-line-based text editors is that they allow for text file editing from a remote computer.</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br>
              <a:rPr altLang="en-US" dirty="0"/>
            </a:br>
            <a:r>
              <a:rPr lang="en-US" dirty="0"/>
              <a:t>Working with Text Files (Contd.)</a:t>
            </a:r>
          </a:p>
        </p:txBody>
      </p:sp>
      <p:sp>
        <p:nvSpPr>
          <p:cNvPr id="2" name="Content Placeholder 1"/>
          <p:cNvSpPr>
            <a:spLocks noGrp="1"/>
          </p:cNvSpPr>
          <p:nvPr>
            <p:ph idx="1"/>
          </p:nvPr>
        </p:nvSpPr>
        <p:spPr>
          <a:xfrm>
            <a:off x="144066" y="873457"/>
            <a:ext cx="3410671" cy="3780430"/>
          </a:xfrm>
        </p:spPr>
        <p:txBody>
          <a:bodyPr/>
          <a:lstStyle/>
          <a:p>
            <a:pPr marL="177800" indent="-177800">
              <a:spcBef>
                <a:spcPts val="300"/>
              </a:spcBef>
              <a:spcAft>
                <a:spcPts val="300"/>
              </a:spcAft>
              <a:buClrTx/>
              <a:buSzPct val="100000"/>
              <a:buFont typeface="Arial" pitchFamily="34" charset="0"/>
              <a:buChar char="•"/>
            </a:pPr>
            <a:r>
              <a:rPr lang="en-US" sz="1600" dirty="0"/>
              <a:t>The figure shows </a:t>
            </a:r>
            <a:r>
              <a:rPr lang="en-US" sz="1600" b="1" dirty="0"/>
              <a:t>nano</a:t>
            </a:r>
            <a:r>
              <a:rPr lang="en-US" sz="1600" dirty="0"/>
              <a:t>, a popular command-line text editor.</a:t>
            </a:r>
          </a:p>
          <a:p>
            <a:pPr marL="177800" indent="-177800">
              <a:spcBef>
                <a:spcPts val="300"/>
              </a:spcBef>
              <a:spcAft>
                <a:spcPts val="300"/>
              </a:spcAft>
              <a:buClrTx/>
              <a:buSzPct val="100000"/>
              <a:buFont typeface="Arial" pitchFamily="34" charset="0"/>
              <a:buChar char="•"/>
            </a:pPr>
            <a:r>
              <a:rPr lang="en-US" sz="1600" dirty="0"/>
              <a:t>The administrator is editing firewall rules. Text editors are often used for system configuration and maintenance in Linux.</a:t>
            </a:r>
          </a:p>
          <a:p>
            <a:pPr marL="177800" indent="-177800">
              <a:spcBef>
                <a:spcPts val="300"/>
              </a:spcBef>
              <a:spcAft>
                <a:spcPts val="300"/>
              </a:spcAft>
              <a:buClrTx/>
              <a:buSzPct val="100000"/>
              <a:buFont typeface="Arial" pitchFamily="34" charset="0"/>
              <a:buChar char="•"/>
            </a:pPr>
            <a:r>
              <a:rPr lang="en-US" sz="1600" dirty="0"/>
              <a:t>Due to the lack of graphical support, nano (or GNU nano) can only be controlled with the keyboard. </a:t>
            </a:r>
          </a:p>
        </p:txBody>
      </p:sp>
      <p:pic>
        <p:nvPicPr>
          <p:cNvPr id="3" name="Picture 2">
            <a:extLst>
              <a:ext uri="{FF2B5EF4-FFF2-40B4-BE49-F238E27FC236}">
                <a16:creationId xmlns:a16="http://schemas.microsoft.com/office/drawing/2014/main" id="{15D887F0-CE94-46ED-A130-2E80DEAB8FAE}"/>
              </a:ext>
            </a:extLst>
          </p:cNvPr>
          <p:cNvPicPr>
            <a:picLocks noChangeAspect="1"/>
          </p:cNvPicPr>
          <p:nvPr/>
        </p:nvPicPr>
        <p:blipFill>
          <a:blip r:embed="rId4"/>
          <a:stretch>
            <a:fillRect/>
          </a:stretch>
        </p:blipFill>
        <p:spPr>
          <a:xfrm>
            <a:off x="3554737" y="1041750"/>
            <a:ext cx="5445197" cy="3060000"/>
          </a:xfrm>
          <a:prstGeom prst="rect">
            <a:avLst/>
          </a:prstGeom>
        </p:spPr>
      </p:pic>
    </p:spTree>
    <p:custDataLst>
      <p:tags r:id="rId1"/>
    </p:custDataLst>
    <p:extLst>
      <p:ext uri="{BB962C8B-B14F-4D97-AF65-F5344CB8AC3E}">
        <p14:creationId xmlns:p14="http://schemas.microsoft.com/office/powerpoint/2010/main" val="2908533007"/>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br>
              <a:rPr altLang="en-US" dirty="0"/>
            </a:br>
            <a:r>
              <a:rPr lang="en-US" dirty="0"/>
              <a:t>The Importance of Text Files in Linux</a:t>
            </a:r>
          </a:p>
        </p:txBody>
      </p:sp>
      <p:sp>
        <p:nvSpPr>
          <p:cNvPr id="2" name="Content Placeholder 1"/>
          <p:cNvSpPr>
            <a:spLocks noGrp="1"/>
          </p:cNvSpPr>
          <p:nvPr>
            <p:ph idx="1"/>
          </p:nvPr>
        </p:nvSpPr>
        <p:spPr>
          <a:xfrm>
            <a:off x="144064" y="873457"/>
            <a:ext cx="8809435" cy="2822243"/>
          </a:xfrm>
        </p:spPr>
        <p:txBody>
          <a:bodyPr/>
          <a:lstStyle/>
          <a:p>
            <a:pPr marL="177800" indent="-177800">
              <a:spcBef>
                <a:spcPts val="300"/>
              </a:spcBef>
              <a:spcAft>
                <a:spcPts val="300"/>
              </a:spcAft>
              <a:buClrTx/>
              <a:buSzPct val="100000"/>
              <a:buFont typeface="Arial" pitchFamily="34" charset="0"/>
              <a:buChar char="•"/>
            </a:pPr>
            <a:r>
              <a:rPr lang="en-US" sz="1600" dirty="0"/>
              <a:t>In Linux, everything is treated as a file. This includes the memory, the disks, the monitor, and the directories.</a:t>
            </a:r>
          </a:p>
          <a:p>
            <a:pPr marL="177800" indent="-177800">
              <a:spcBef>
                <a:spcPts val="300"/>
              </a:spcBef>
              <a:spcAft>
                <a:spcPts val="300"/>
              </a:spcAft>
              <a:buClrTx/>
              <a:buSzPct val="100000"/>
              <a:buFont typeface="Arial" pitchFamily="34" charset="0"/>
              <a:buChar char="•"/>
            </a:pPr>
            <a:r>
              <a:rPr lang="en-US" sz="1600" dirty="0"/>
              <a:t>Configuration files are text files which are used to store adjustments and settings for specific applications or services.</a:t>
            </a:r>
          </a:p>
          <a:p>
            <a:pPr marL="177800" indent="-177800">
              <a:spcBef>
                <a:spcPts val="300"/>
              </a:spcBef>
              <a:spcAft>
                <a:spcPts val="300"/>
              </a:spcAft>
              <a:buClrTx/>
              <a:buSzPct val="100000"/>
              <a:buFont typeface="Arial" pitchFamily="34" charset="0"/>
              <a:buChar char="•"/>
            </a:pPr>
            <a:r>
              <a:rPr lang="en-US" sz="1600" dirty="0"/>
              <a:t>Users with proper permission levels can use text editors to change the contents of configuration files.</a:t>
            </a:r>
          </a:p>
          <a:p>
            <a:pPr marL="177800" indent="-177800">
              <a:spcBef>
                <a:spcPts val="300"/>
              </a:spcBef>
              <a:spcAft>
                <a:spcPts val="300"/>
              </a:spcAft>
              <a:buClrTx/>
              <a:buSzPct val="100000"/>
              <a:buFont typeface="Arial" pitchFamily="34" charset="0"/>
              <a:buChar char="•"/>
            </a:pPr>
            <a:r>
              <a:rPr lang="en-US" sz="1600" dirty="0"/>
              <a:t>After the changes are made, the file is saved and can be used by the related service or application. Users are able to specify exactly how they want any given application or service to behave. When launched, services and applications check the contents of specific configuration files to adjust their behavior accordingly.</a:t>
            </a:r>
          </a:p>
          <a:p>
            <a:pPr marL="0" indent="0">
              <a:spcBef>
                <a:spcPts val="300"/>
              </a:spcBef>
              <a:spcAft>
                <a:spcPts val="300"/>
              </a:spcAft>
              <a:buClrTx/>
              <a:buSzPct val="100000"/>
              <a:buNone/>
            </a:pPr>
            <a:endParaRPr lang="en-US" sz="1600" dirty="0"/>
          </a:p>
        </p:txBody>
      </p:sp>
      <p:sp>
        <p:nvSpPr>
          <p:cNvPr id="5" name="TextBox 4">
            <a:extLst>
              <a:ext uri="{FF2B5EF4-FFF2-40B4-BE49-F238E27FC236}">
                <a16:creationId xmlns:a16="http://schemas.microsoft.com/office/drawing/2014/main" id="{163B7E43-4D67-40E1-A34A-E6E53168BBFD}"/>
              </a:ext>
            </a:extLst>
          </p:cNvPr>
          <p:cNvSpPr txBox="1"/>
          <p:nvPr/>
        </p:nvSpPr>
        <p:spPr>
          <a:xfrm>
            <a:off x="326031" y="3695700"/>
            <a:ext cx="8445500" cy="830997"/>
          </a:xfrm>
          <a:prstGeom prst="rect">
            <a:avLst/>
          </a:prstGeom>
          <a:noFill/>
        </p:spPr>
        <p:txBody>
          <a:bodyPr wrap="square" rtlCol="0">
            <a:spAutoFit/>
          </a:bodyPr>
          <a:lstStyle/>
          <a:p>
            <a:r>
              <a:rPr lang="en-US" sz="1600" b="1" dirty="0">
                <a:solidFill>
                  <a:srgbClr val="000000"/>
                </a:solidFill>
              </a:rPr>
              <a:t>Note: </a:t>
            </a:r>
            <a:r>
              <a:rPr lang="en-US" sz="1600" i="1" dirty="0">
                <a:solidFill>
                  <a:srgbClr val="000000"/>
                </a:solidFill>
              </a:rPr>
              <a:t>The administrator used the command </a:t>
            </a:r>
            <a:r>
              <a:rPr lang="en-US" sz="1600" b="1" i="1" dirty="0" err="1">
                <a:solidFill>
                  <a:srgbClr val="000000"/>
                </a:solidFill>
              </a:rPr>
              <a:t>sudo</a:t>
            </a:r>
            <a:r>
              <a:rPr lang="en-US" sz="1600" b="1" i="1" dirty="0">
                <a:solidFill>
                  <a:srgbClr val="000000"/>
                </a:solidFill>
              </a:rPr>
              <a:t> nano /</a:t>
            </a:r>
            <a:r>
              <a:rPr lang="en-US" sz="1600" b="1" i="1" dirty="0" err="1">
                <a:solidFill>
                  <a:srgbClr val="000000"/>
                </a:solidFill>
              </a:rPr>
              <a:t>etc</a:t>
            </a:r>
            <a:r>
              <a:rPr lang="en-US" sz="1600" b="1" i="1" dirty="0">
                <a:solidFill>
                  <a:srgbClr val="000000"/>
                </a:solidFill>
              </a:rPr>
              <a:t>/hosts</a:t>
            </a:r>
            <a:r>
              <a:rPr lang="en-US" sz="1600" i="1" dirty="0">
                <a:solidFill>
                  <a:srgbClr val="000000"/>
                </a:solidFill>
              </a:rPr>
              <a:t> to open the file. The command </a:t>
            </a:r>
            <a:r>
              <a:rPr lang="en-US" sz="1600" b="1" i="1" dirty="0" err="1">
                <a:solidFill>
                  <a:srgbClr val="000000"/>
                </a:solidFill>
              </a:rPr>
              <a:t>sudo</a:t>
            </a:r>
            <a:r>
              <a:rPr lang="en-US" sz="1600" i="1" dirty="0">
                <a:solidFill>
                  <a:srgbClr val="000000"/>
                </a:solidFill>
              </a:rPr>
              <a:t> (short for “superuser do”) invokes the superuser privilege to use the nano text editor to open the host file.</a:t>
            </a:r>
            <a:endParaRPr lang="en-IN" sz="1600" i="1" dirty="0">
              <a:solidFill>
                <a:srgbClr val="000000"/>
              </a:solidFill>
            </a:endParaRP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br>
              <a:rPr altLang="en-US" dirty="0"/>
            </a:br>
            <a:r>
              <a:rPr lang="en-US" dirty="0"/>
              <a:t>The Importance of Text Files in Linux (Contd.)</a:t>
            </a:r>
          </a:p>
        </p:txBody>
      </p:sp>
      <p:sp>
        <p:nvSpPr>
          <p:cNvPr id="2" name="Content Placeholder 1"/>
          <p:cNvSpPr>
            <a:spLocks noGrp="1"/>
          </p:cNvSpPr>
          <p:nvPr>
            <p:ph idx="1"/>
          </p:nvPr>
        </p:nvSpPr>
        <p:spPr>
          <a:xfrm>
            <a:off x="144065" y="873457"/>
            <a:ext cx="3407695" cy="3780430"/>
          </a:xfrm>
        </p:spPr>
        <p:txBody>
          <a:bodyPr/>
          <a:lstStyle/>
          <a:p>
            <a:pPr marL="177800" indent="-177800">
              <a:spcBef>
                <a:spcPts val="300"/>
              </a:spcBef>
              <a:spcAft>
                <a:spcPts val="300"/>
              </a:spcAft>
              <a:buClrTx/>
              <a:buSzPct val="100000"/>
              <a:buFont typeface="Arial" pitchFamily="34" charset="0"/>
              <a:buChar char="•"/>
            </a:pPr>
            <a:r>
              <a:rPr lang="en-US" sz="1600" dirty="0"/>
              <a:t>In the figure, the administrator opened the host configuration file in </a:t>
            </a:r>
            <a:r>
              <a:rPr lang="en-US" sz="1600" b="1" dirty="0"/>
              <a:t>nano</a:t>
            </a:r>
            <a:r>
              <a:rPr lang="en-US" sz="1600" dirty="0"/>
              <a:t> for editing. </a:t>
            </a:r>
          </a:p>
          <a:p>
            <a:pPr marL="177800" indent="-177800">
              <a:spcBef>
                <a:spcPts val="300"/>
              </a:spcBef>
              <a:spcAft>
                <a:spcPts val="300"/>
              </a:spcAft>
              <a:buClrTx/>
              <a:buSzPct val="100000"/>
              <a:buFont typeface="Arial" pitchFamily="34" charset="0"/>
              <a:buChar char="•"/>
            </a:pPr>
            <a:r>
              <a:rPr lang="en-US" sz="1600" dirty="0"/>
              <a:t>The host file contains static mappings of host IP addresses to names. </a:t>
            </a:r>
          </a:p>
          <a:p>
            <a:pPr marL="177800" indent="-177800">
              <a:spcBef>
                <a:spcPts val="300"/>
              </a:spcBef>
              <a:spcAft>
                <a:spcPts val="300"/>
              </a:spcAft>
              <a:buClrTx/>
              <a:buSzPct val="100000"/>
              <a:buFont typeface="Arial" pitchFamily="34" charset="0"/>
              <a:buChar char="•"/>
            </a:pPr>
            <a:r>
              <a:rPr lang="en-US" sz="1600" dirty="0"/>
              <a:t>The names serve as shortcuts that allow connecting to other devices by using a name instead of an IP address. Only the superuser can change the host file.</a:t>
            </a:r>
          </a:p>
        </p:txBody>
      </p:sp>
      <p:pic>
        <p:nvPicPr>
          <p:cNvPr id="3" name="Picture 2">
            <a:extLst>
              <a:ext uri="{FF2B5EF4-FFF2-40B4-BE49-F238E27FC236}">
                <a16:creationId xmlns:a16="http://schemas.microsoft.com/office/drawing/2014/main" id="{C17C825E-91AC-4DF6-8651-B20F3494D748}"/>
              </a:ext>
            </a:extLst>
          </p:cNvPr>
          <p:cNvPicPr>
            <a:picLocks noChangeAspect="1"/>
          </p:cNvPicPr>
          <p:nvPr/>
        </p:nvPicPr>
        <p:blipFill>
          <a:blip r:embed="rId4"/>
          <a:stretch>
            <a:fillRect/>
          </a:stretch>
        </p:blipFill>
        <p:spPr>
          <a:xfrm>
            <a:off x="3551760" y="873457"/>
            <a:ext cx="5465240" cy="3060000"/>
          </a:xfrm>
          <a:prstGeom prst="rect">
            <a:avLst/>
          </a:prstGeom>
        </p:spPr>
      </p:pic>
    </p:spTree>
    <p:custDataLst>
      <p:tags r:id="rId1"/>
    </p:custDataLst>
    <p:extLst>
      <p:ext uri="{BB962C8B-B14F-4D97-AF65-F5344CB8AC3E}">
        <p14:creationId xmlns:p14="http://schemas.microsoft.com/office/powerpoint/2010/main" val="515505327"/>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p>
          <a:p>
            <a:r>
              <a:rPr lang="en-US" dirty="0"/>
              <a:t>Lab – Working with Text Files in the CLI</a:t>
            </a:r>
          </a:p>
        </p:txBody>
      </p:sp>
      <p:sp>
        <p:nvSpPr>
          <p:cNvPr id="2" name="Content Placeholder 1"/>
          <p:cNvSpPr>
            <a:spLocks noGrp="1"/>
          </p:cNvSpPr>
          <p:nvPr>
            <p:ph idx="1"/>
          </p:nvPr>
        </p:nvSpPr>
        <p:spPr>
          <a:xfrm>
            <a:off x="144065" y="873457"/>
            <a:ext cx="8999934" cy="3780430"/>
          </a:xfrm>
        </p:spPr>
        <p:txBody>
          <a:bodyPr/>
          <a:lstStyle/>
          <a:p>
            <a:pPr marL="0" indent="0">
              <a:spcBef>
                <a:spcPts val="300"/>
              </a:spcBef>
              <a:spcAft>
                <a:spcPts val="300"/>
              </a:spcAft>
              <a:buNone/>
            </a:pPr>
            <a:r>
              <a:rPr lang="en-US" sz="1800" dirty="0"/>
              <a:t>In this lab, you will get familiar with Linux command-line text editors and configuration files.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07349"/>
            <a:ext cx="9144000" cy="609708"/>
          </a:xfrm>
        </p:spPr>
        <p:txBody>
          <a:bodyPr/>
          <a:lstStyle/>
          <a:p>
            <a:pPr marL="119063"/>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None/>
            </a:pPr>
            <a:r>
              <a:rPr lang="en-US" sz="1600" dirty="0"/>
              <a:t>To facilitate learning, the following features within the GUI may be included in this module:</a:t>
            </a:r>
          </a:p>
          <a:p>
            <a:endParaRPr lang="en-US" sz="1600" dirty="0"/>
          </a:p>
          <a:p>
            <a:endParaRPr lang="en-US" sz="1600" dirty="0"/>
          </a:p>
          <a:p>
            <a:pPr marL="0" indent="0">
              <a:buNone/>
            </a:pPr>
            <a:endParaRPr lang="en-US" sz="1600"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243321481"/>
              </p:ext>
            </p:extLst>
          </p:nvPr>
        </p:nvGraphicFramePr>
        <p:xfrm>
          <a:off x="291944" y="1255596"/>
          <a:ext cx="8557528" cy="2269758"/>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360225">
                <a:tc>
                  <a:txBody>
                    <a:bodyPr/>
                    <a:lstStyle/>
                    <a:p>
                      <a:pPr algn="ctr"/>
                      <a:r>
                        <a:rPr lang="en-US" dirty="0">
                          <a:solidFill>
                            <a:schemeClr val="bg1"/>
                          </a:solidFill>
                        </a:rPr>
                        <a:t>Feature</a:t>
                      </a:r>
                    </a:p>
                  </a:txBody>
                  <a:tcPr anchor="ctr"/>
                </a:tc>
                <a:tc>
                  <a:txBody>
                    <a:bodyPr/>
                    <a:lstStyle/>
                    <a:p>
                      <a:pPr algn="ctr"/>
                      <a:r>
                        <a:rPr lang="en-US" dirty="0">
                          <a:solidFill>
                            <a:schemeClr val="bg1"/>
                          </a:solidFill>
                        </a:rPr>
                        <a:t>Description</a:t>
                      </a:r>
                    </a:p>
                  </a:txBody>
                  <a:tcPr anchor="ctr"/>
                </a:tc>
                <a:extLst>
                  <a:ext uri="{0D108BD9-81ED-4DB2-BD59-A6C34878D82A}">
                    <a16:rowId xmlns:a16="http://schemas.microsoft.com/office/drawing/2014/main" val="367710602"/>
                  </a:ext>
                </a:extLst>
              </a:tr>
              <a:tr h="360225">
                <a:tc>
                  <a:txBody>
                    <a:bodyPr/>
                    <a:lstStyle/>
                    <a:p>
                      <a:pPr algn="l" fontAlgn="b"/>
                      <a:r>
                        <a:rPr lang="en-US" sz="1400" b="0" i="0" u="none" strike="noStrike" dirty="0">
                          <a:solidFill>
                            <a:srgbClr val="58585B"/>
                          </a:solidFill>
                          <a:effectLst/>
                          <a:latin typeface="+mn-lt"/>
                        </a:rPr>
                        <a:t>Hands-On Labs</a:t>
                      </a:r>
                    </a:p>
                  </a:txBody>
                  <a:tcPr marL="9525" marR="9525" marT="9525" marB="0" anchor="ctr"/>
                </a:tc>
                <a:tc>
                  <a:txBody>
                    <a:bodyPr/>
                    <a:lstStyle/>
                    <a:p>
                      <a:pPr algn="l"/>
                      <a:r>
                        <a:rPr lang="en-US" dirty="0">
                          <a:solidFill>
                            <a:srgbClr val="58585B"/>
                          </a:solidFill>
                        </a:rPr>
                        <a:t>Labs designed for working with physical equipment.</a:t>
                      </a:r>
                    </a:p>
                  </a:txBody>
                  <a:tcPr anchor="ctr"/>
                </a:tc>
                <a:extLst>
                  <a:ext uri="{0D108BD9-81ED-4DB2-BD59-A6C34878D82A}">
                    <a16:rowId xmlns:a16="http://schemas.microsoft.com/office/drawing/2014/main" val="10001"/>
                  </a:ext>
                </a:extLst>
              </a:tr>
              <a:tr h="515574">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58585B"/>
                          </a:solidFill>
                          <a:effectLst/>
                          <a:latin typeface="+mn-lt"/>
                        </a:rPr>
                        <a:t>Videos</a:t>
                      </a: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solidFill>
                            <a:srgbClr val="58585B"/>
                          </a:solidFill>
                        </a:rPr>
                        <a:t>Expose learners to new skills and concepts.</a:t>
                      </a:r>
                    </a:p>
                  </a:txBody>
                  <a:tcPr anchor="ctr"/>
                </a:tc>
                <a:extLst>
                  <a:ext uri="{0D108BD9-81ED-4DB2-BD59-A6C34878D82A}">
                    <a16:rowId xmlns:a16="http://schemas.microsoft.com/office/drawing/2014/main" val="10002"/>
                  </a:ext>
                </a:extLst>
              </a:tr>
              <a:tr h="515694">
                <a:tc>
                  <a:txBody>
                    <a:bodyPr/>
                    <a:lstStyle/>
                    <a:p>
                      <a:pPr algn="l" fontAlgn="b"/>
                      <a:r>
                        <a:rPr lang="en-US" sz="1400" b="0" i="0" u="none" strike="noStrike" dirty="0">
                          <a:solidFill>
                            <a:srgbClr val="58585B"/>
                          </a:solidFill>
                          <a:effectLst/>
                          <a:latin typeface="+mn-lt"/>
                        </a:rPr>
                        <a:t>Module Quizzes</a:t>
                      </a:r>
                    </a:p>
                  </a:txBody>
                  <a:tcPr marL="9525" marR="9525" marT="9525" marB="0" anchor="ctr"/>
                </a:tc>
                <a:tc>
                  <a:txBody>
                    <a:bodyPr/>
                    <a:lstStyle/>
                    <a:p>
                      <a:pPr algn="l"/>
                      <a:r>
                        <a:rPr lang="en-US" dirty="0">
                          <a:solidFill>
                            <a:srgbClr val="58585B"/>
                          </a:solidFill>
                        </a:rPr>
                        <a:t>Self-assessments that integrate concepts and skills learned throughout the series of topics presented in the module.</a:t>
                      </a:r>
                    </a:p>
                  </a:txBody>
                  <a:tcPr anchor="ctr"/>
                </a:tc>
                <a:extLst>
                  <a:ext uri="{0D108BD9-81ED-4DB2-BD59-A6C34878D82A}">
                    <a16:rowId xmlns:a16="http://schemas.microsoft.com/office/drawing/2014/main" val="10003"/>
                  </a:ext>
                </a:extLst>
              </a:tr>
              <a:tr h="515574">
                <a:tc>
                  <a:txBody>
                    <a:bodyPr/>
                    <a:lstStyle/>
                    <a:p>
                      <a:pPr algn="l" fontAlgn="b"/>
                      <a:r>
                        <a:rPr lang="en-US" sz="1400" b="0" i="0" u="none" strike="noStrike" dirty="0">
                          <a:solidFill>
                            <a:srgbClr val="58585B"/>
                          </a:solidFill>
                          <a:effectLst/>
                          <a:latin typeface="+mn-lt"/>
                        </a:rPr>
                        <a:t>Module Summary</a:t>
                      </a:r>
                    </a:p>
                  </a:txBody>
                  <a:tcPr marL="9525" marR="9525" marT="9525" marB="0" anchor="ctr"/>
                </a:tc>
                <a:tc>
                  <a:txBody>
                    <a:bodyPr/>
                    <a:lstStyle/>
                    <a:p>
                      <a:pPr algn="l"/>
                      <a:r>
                        <a:rPr lang="en-US" dirty="0">
                          <a:solidFill>
                            <a:srgbClr val="58585B"/>
                          </a:solidFill>
                        </a:rPr>
                        <a:t>Briefly recaps module content.</a:t>
                      </a:r>
                    </a:p>
                  </a:txBody>
                  <a:tcPr anchor="ct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in the Linux Shell </a:t>
            </a:r>
            <a:br>
              <a:rPr altLang="en-US" dirty="0"/>
            </a:br>
            <a:r>
              <a:rPr lang="en-US" dirty="0"/>
              <a:t>Lab – Getting Familiar with the Linux Shell</a:t>
            </a:r>
          </a:p>
        </p:txBody>
      </p:sp>
      <p:sp>
        <p:nvSpPr>
          <p:cNvPr id="2" name="Content Placeholder 1"/>
          <p:cNvSpPr>
            <a:spLocks noGrp="1"/>
          </p:cNvSpPr>
          <p:nvPr>
            <p:ph idx="1"/>
          </p:nvPr>
        </p:nvSpPr>
        <p:spPr>
          <a:xfrm>
            <a:off x="144065" y="873457"/>
            <a:ext cx="8853286" cy="3780430"/>
          </a:xfrm>
        </p:spPr>
        <p:txBody>
          <a:bodyPr/>
          <a:lstStyle/>
          <a:p>
            <a:pPr marL="0" indent="0">
              <a:spcBef>
                <a:spcPts val="300"/>
              </a:spcBef>
              <a:spcAft>
                <a:spcPts val="300"/>
              </a:spcAft>
              <a:buNone/>
            </a:pPr>
            <a:r>
              <a:rPr lang="en-US" sz="1800" dirty="0"/>
              <a:t>In this lab, you will use the Linux command line to manage files and folders and perform some basic administrative tasks.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017891" cy="1802391"/>
          </a:xfrm>
        </p:spPr>
        <p:txBody>
          <a:bodyPr/>
          <a:lstStyle/>
          <a:p>
            <a:r>
              <a:rPr lang="en-US" dirty="0">
                <a:solidFill>
                  <a:schemeClr val="accent5">
                    <a:lumMod val="40000"/>
                    <a:lumOff val="60000"/>
                  </a:schemeClr>
                </a:solidFill>
              </a:rPr>
              <a:t>4.3 Linux Servers and Clients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Servers and Clients </a:t>
            </a:r>
            <a:br>
              <a:rPr altLang="en-US" dirty="0"/>
            </a:br>
            <a:r>
              <a:rPr lang="en-US" dirty="0"/>
              <a:t>An Introduction to Client-Server Communications</a:t>
            </a:r>
          </a:p>
        </p:txBody>
      </p:sp>
      <p:sp>
        <p:nvSpPr>
          <p:cNvPr id="2" name="Content Placeholder 1"/>
          <p:cNvSpPr>
            <a:spLocks noGrp="1"/>
          </p:cNvSpPr>
          <p:nvPr>
            <p:ph idx="1"/>
          </p:nvPr>
        </p:nvSpPr>
        <p:spPr>
          <a:xfrm>
            <a:off x="144065" y="721050"/>
            <a:ext cx="4137649" cy="3923181"/>
          </a:xfrm>
        </p:spPr>
        <p:txBody>
          <a:bodyPr/>
          <a:lstStyle/>
          <a:p>
            <a:pPr marL="177800" indent="-177800">
              <a:buClrTx/>
              <a:buSzPct val="100000"/>
              <a:buFont typeface="Arial" pitchFamily="34" charset="0"/>
              <a:buChar char="•"/>
            </a:pPr>
            <a:r>
              <a:rPr lang="en-US" sz="1600" dirty="0"/>
              <a:t>Servers are computers with software installed that enables them to provide services to clients across the network. </a:t>
            </a:r>
          </a:p>
          <a:p>
            <a:pPr marL="177800" indent="-177800">
              <a:buClrTx/>
              <a:buSzPct val="100000"/>
              <a:buFont typeface="Arial" pitchFamily="34" charset="0"/>
              <a:buChar char="•"/>
            </a:pPr>
            <a:r>
              <a:rPr lang="en-US" sz="1600" dirty="0"/>
              <a:t>Some provide external resources such as files, email messages, or web pages to clients upon request. </a:t>
            </a:r>
          </a:p>
          <a:p>
            <a:pPr marL="177800" indent="-177800">
              <a:buClrTx/>
              <a:buSzPct val="100000"/>
              <a:buFont typeface="Arial" pitchFamily="34" charset="0"/>
              <a:buChar char="•"/>
            </a:pPr>
            <a:r>
              <a:rPr lang="en-US" sz="1600" dirty="0"/>
              <a:t>Other services run maintenance tasks such as log management, disk scanning and so on.</a:t>
            </a:r>
          </a:p>
          <a:p>
            <a:pPr marL="177800" indent="-177800">
              <a:buClrTx/>
              <a:buSzPct val="100000"/>
              <a:buFont typeface="Arial" pitchFamily="34" charset="0"/>
              <a:buChar char="•"/>
            </a:pPr>
            <a:r>
              <a:rPr lang="en-US" sz="1600" dirty="0"/>
              <a:t>Each service requires separate server software. </a:t>
            </a:r>
          </a:p>
          <a:p>
            <a:pPr marL="177800" indent="-177800">
              <a:buClrTx/>
              <a:buSzPct val="100000"/>
              <a:buFont typeface="Arial" pitchFamily="34" charset="0"/>
              <a:buChar char="•"/>
            </a:pPr>
            <a:r>
              <a:rPr lang="en-US" sz="1600" dirty="0"/>
              <a:t>The server in the figure uses file server software to provide clients with the ability to retrieve and submit files.</a:t>
            </a:r>
          </a:p>
          <a:p>
            <a:pPr marL="177800" indent="-177800">
              <a:buClrTx/>
              <a:buSzPct val="100000"/>
              <a:buFont typeface="Arial" pitchFamily="34" charset="0"/>
              <a:buChar char="•"/>
            </a:pPr>
            <a:endParaRPr lang="en-US" sz="1600" dirty="0"/>
          </a:p>
        </p:txBody>
      </p:sp>
      <p:pic>
        <p:nvPicPr>
          <p:cNvPr id="3" name="Picture 2">
            <a:extLst>
              <a:ext uri="{FF2B5EF4-FFF2-40B4-BE49-F238E27FC236}">
                <a16:creationId xmlns:a16="http://schemas.microsoft.com/office/drawing/2014/main" id="{DA5C4F79-04B5-4838-8A9B-C81CC1152DF0}"/>
              </a:ext>
            </a:extLst>
          </p:cNvPr>
          <p:cNvPicPr>
            <a:picLocks noChangeAspect="1"/>
          </p:cNvPicPr>
          <p:nvPr/>
        </p:nvPicPr>
        <p:blipFill rotWithShape="1">
          <a:blip r:embed="rId4"/>
          <a:srcRect l="2241" r="1947" b="3225"/>
          <a:stretch/>
        </p:blipFill>
        <p:spPr>
          <a:xfrm>
            <a:off x="4106825" y="1059178"/>
            <a:ext cx="4893110" cy="2700000"/>
          </a:xfrm>
          <a:prstGeom prst="rect">
            <a:avLst/>
          </a:prstGeom>
          <a:ln w="9525">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Servers and Clients </a:t>
            </a:r>
            <a:br>
              <a:rPr altLang="en-US" dirty="0"/>
            </a:br>
            <a:r>
              <a:rPr lang="en-US" dirty="0"/>
              <a:t>Servers, Services, and Their Ports</a:t>
            </a:r>
          </a:p>
        </p:txBody>
      </p:sp>
      <p:sp>
        <p:nvSpPr>
          <p:cNvPr id="2" name="Content Placeholder 1"/>
          <p:cNvSpPr>
            <a:spLocks noGrp="1"/>
          </p:cNvSpPr>
          <p:nvPr>
            <p:ph idx="1"/>
          </p:nvPr>
        </p:nvSpPr>
        <p:spPr>
          <a:xfrm>
            <a:off x="144065" y="798944"/>
            <a:ext cx="8853286" cy="1193629"/>
          </a:xfrm>
        </p:spPr>
        <p:txBody>
          <a:bodyPr/>
          <a:lstStyle/>
          <a:p>
            <a:pPr marL="177800" indent="-177800">
              <a:spcBef>
                <a:spcPts val="300"/>
              </a:spcBef>
              <a:spcAft>
                <a:spcPts val="300"/>
              </a:spcAft>
              <a:buClrTx/>
              <a:buSzPct val="100000"/>
              <a:buFont typeface="Arial" pitchFamily="34" charset="0"/>
              <a:buChar char="•"/>
            </a:pPr>
            <a:r>
              <a:rPr lang="en-US" sz="1600" dirty="0"/>
              <a:t>A port is a reserved network resource used by a service.</a:t>
            </a:r>
          </a:p>
          <a:p>
            <a:pPr marL="177800" indent="-177800">
              <a:spcBef>
                <a:spcPts val="300"/>
              </a:spcBef>
              <a:spcAft>
                <a:spcPts val="300"/>
              </a:spcAft>
              <a:buClrTx/>
              <a:buSzPct val="100000"/>
              <a:buFont typeface="Arial" pitchFamily="34" charset="0"/>
              <a:buChar char="•"/>
            </a:pPr>
            <a:r>
              <a:rPr lang="en-US" sz="1600" dirty="0"/>
              <a:t>While the administrator can decide which port to use with any given service, many clients are configured to use a specific port by default.  </a:t>
            </a:r>
          </a:p>
          <a:p>
            <a:pPr marL="177800" indent="-177800">
              <a:spcBef>
                <a:spcPts val="300"/>
              </a:spcBef>
              <a:spcAft>
                <a:spcPts val="300"/>
              </a:spcAft>
              <a:buClrTx/>
              <a:buSzPct val="100000"/>
              <a:buFont typeface="Arial" pitchFamily="34" charset="0"/>
              <a:buChar char="•"/>
            </a:pPr>
            <a:r>
              <a:rPr lang="en-US" sz="1600" dirty="0"/>
              <a:t>The following table lists a few commonly used ports and their services. These are also called as well-known ports.</a:t>
            </a:r>
          </a:p>
        </p:txBody>
      </p:sp>
      <p:graphicFrame>
        <p:nvGraphicFramePr>
          <p:cNvPr id="5" name="Table 4"/>
          <p:cNvGraphicFramePr>
            <a:graphicFrameLocks noGrp="1"/>
          </p:cNvGraphicFramePr>
          <p:nvPr>
            <p:extLst>
              <p:ext uri="{D42A27DB-BD31-4B8C-83A1-F6EECF244321}">
                <p14:modId xmlns:p14="http://schemas.microsoft.com/office/powerpoint/2010/main" val="1300308259"/>
              </p:ext>
            </p:extLst>
          </p:nvPr>
        </p:nvGraphicFramePr>
        <p:xfrm>
          <a:off x="1455652" y="2376460"/>
          <a:ext cx="6230112" cy="2367225"/>
        </p:xfrm>
        <a:graphic>
          <a:graphicData uri="http://schemas.openxmlformats.org/drawingml/2006/table">
            <a:tbl>
              <a:tblPr firstRow="1" bandRow="1">
                <a:tableStyleId>{5C22544A-7EE6-4342-B048-85BDC9FD1C3A}</a:tableStyleId>
              </a:tblPr>
              <a:tblGrid>
                <a:gridCol w="1449775">
                  <a:extLst>
                    <a:ext uri="{9D8B030D-6E8A-4147-A177-3AD203B41FA5}">
                      <a16:colId xmlns:a16="http://schemas.microsoft.com/office/drawing/2014/main" val="20000"/>
                    </a:ext>
                  </a:extLst>
                </a:gridCol>
                <a:gridCol w="4780337">
                  <a:extLst>
                    <a:ext uri="{9D8B030D-6E8A-4147-A177-3AD203B41FA5}">
                      <a16:colId xmlns:a16="http://schemas.microsoft.com/office/drawing/2014/main" val="20001"/>
                    </a:ext>
                  </a:extLst>
                </a:gridCol>
              </a:tblGrid>
              <a:tr h="338175">
                <a:tc>
                  <a:txBody>
                    <a:bodyPr/>
                    <a:lstStyle/>
                    <a:p>
                      <a:pPr algn="ctr" fontAlgn="ctr"/>
                      <a:r>
                        <a:rPr lang="en-US" b="1" dirty="0"/>
                        <a:t>Port</a:t>
                      </a:r>
                    </a:p>
                  </a:txBody>
                  <a:tcPr marL="47625" marR="47625" marT="47625" marB="47625" anchor="ctr"/>
                </a:tc>
                <a:tc>
                  <a:txBody>
                    <a:bodyPr/>
                    <a:lstStyle/>
                    <a:p>
                      <a:pPr algn="ctr" fontAlgn="ctr"/>
                      <a:r>
                        <a:rPr lang="en-US" b="1" dirty="0"/>
                        <a:t>Description</a:t>
                      </a:r>
                    </a:p>
                  </a:txBody>
                  <a:tcPr marL="47625" marR="47625" marT="47625" marB="47625" anchor="ctr"/>
                </a:tc>
                <a:extLst>
                  <a:ext uri="{0D108BD9-81ED-4DB2-BD59-A6C34878D82A}">
                    <a16:rowId xmlns:a16="http://schemas.microsoft.com/office/drawing/2014/main" val="10000"/>
                  </a:ext>
                </a:extLst>
              </a:tr>
              <a:tr h="338175">
                <a:tc>
                  <a:txBody>
                    <a:bodyPr/>
                    <a:lstStyle/>
                    <a:p>
                      <a:pPr fontAlgn="ctr"/>
                      <a:r>
                        <a:rPr lang="en-US" b="1" dirty="0"/>
                        <a:t>20/21</a:t>
                      </a:r>
                    </a:p>
                  </a:txBody>
                  <a:tcPr marL="47625" marR="47625" marT="47625" marB="47625" anchor="ctr"/>
                </a:tc>
                <a:tc>
                  <a:txBody>
                    <a:bodyPr/>
                    <a:lstStyle/>
                    <a:p>
                      <a:pPr fontAlgn="ctr"/>
                      <a:r>
                        <a:rPr lang="en-US" b="0" dirty="0"/>
                        <a:t>File Transfer Protocol (FTP)</a:t>
                      </a:r>
                    </a:p>
                  </a:txBody>
                  <a:tcPr marL="47625" marR="47625" marT="47625" marB="47625" anchor="ctr"/>
                </a:tc>
                <a:extLst>
                  <a:ext uri="{0D108BD9-81ED-4DB2-BD59-A6C34878D82A}">
                    <a16:rowId xmlns:a16="http://schemas.microsoft.com/office/drawing/2014/main" val="10001"/>
                  </a:ext>
                </a:extLst>
              </a:tr>
              <a:tr h="338175">
                <a:tc>
                  <a:txBody>
                    <a:bodyPr/>
                    <a:lstStyle/>
                    <a:p>
                      <a:pPr fontAlgn="ctr"/>
                      <a:r>
                        <a:rPr lang="en-US" b="1" dirty="0"/>
                        <a:t>22</a:t>
                      </a:r>
                    </a:p>
                  </a:txBody>
                  <a:tcPr marL="47625" marR="47625" marT="47625" marB="47625" anchor="ctr"/>
                </a:tc>
                <a:tc>
                  <a:txBody>
                    <a:bodyPr/>
                    <a:lstStyle/>
                    <a:p>
                      <a:pPr fontAlgn="ctr"/>
                      <a:r>
                        <a:rPr lang="en-US" b="0" dirty="0"/>
                        <a:t>Secure Shell (SSH)</a:t>
                      </a:r>
                    </a:p>
                  </a:txBody>
                  <a:tcPr marL="47625" marR="47625" marT="47625" marB="47625" anchor="ctr"/>
                </a:tc>
                <a:extLst>
                  <a:ext uri="{0D108BD9-81ED-4DB2-BD59-A6C34878D82A}">
                    <a16:rowId xmlns:a16="http://schemas.microsoft.com/office/drawing/2014/main" val="10002"/>
                  </a:ext>
                </a:extLst>
              </a:tr>
              <a:tr h="338175">
                <a:tc>
                  <a:txBody>
                    <a:bodyPr/>
                    <a:lstStyle/>
                    <a:p>
                      <a:pPr fontAlgn="ctr"/>
                      <a:r>
                        <a:rPr lang="en-US" b="1" dirty="0"/>
                        <a:t>23</a:t>
                      </a:r>
                    </a:p>
                  </a:txBody>
                  <a:tcPr marL="47625" marR="47625" marT="47625" marB="47625" anchor="ctr"/>
                </a:tc>
                <a:tc>
                  <a:txBody>
                    <a:bodyPr/>
                    <a:lstStyle/>
                    <a:p>
                      <a:pPr fontAlgn="ctr"/>
                      <a:r>
                        <a:rPr lang="en-US" b="0" dirty="0"/>
                        <a:t>Telnet remote login service</a:t>
                      </a:r>
                    </a:p>
                  </a:txBody>
                  <a:tcPr marL="47625" marR="47625" marT="47625" marB="47625" anchor="ctr"/>
                </a:tc>
                <a:extLst>
                  <a:ext uri="{0D108BD9-81ED-4DB2-BD59-A6C34878D82A}">
                    <a16:rowId xmlns:a16="http://schemas.microsoft.com/office/drawing/2014/main" val="10003"/>
                  </a:ext>
                </a:extLst>
              </a:tr>
              <a:tr h="338175">
                <a:tc>
                  <a:txBody>
                    <a:bodyPr/>
                    <a:lstStyle/>
                    <a:p>
                      <a:pPr fontAlgn="ctr"/>
                      <a:r>
                        <a:rPr lang="en-US" b="1" dirty="0"/>
                        <a:t>25</a:t>
                      </a:r>
                    </a:p>
                  </a:txBody>
                  <a:tcPr marL="47625" marR="47625" marT="47625" marB="47625" anchor="ctr"/>
                </a:tc>
                <a:tc>
                  <a:txBody>
                    <a:bodyPr/>
                    <a:lstStyle/>
                    <a:p>
                      <a:pPr fontAlgn="ctr"/>
                      <a:r>
                        <a:rPr lang="pt-BR" b="0" dirty="0"/>
                        <a:t>Simple Mail Transfer Protocol (SMTP)</a:t>
                      </a:r>
                    </a:p>
                  </a:txBody>
                  <a:tcPr marL="47625" marR="47625" marT="47625" marB="47625" anchor="ctr"/>
                </a:tc>
                <a:extLst>
                  <a:ext uri="{0D108BD9-81ED-4DB2-BD59-A6C34878D82A}">
                    <a16:rowId xmlns:a16="http://schemas.microsoft.com/office/drawing/2014/main" val="10004"/>
                  </a:ext>
                </a:extLst>
              </a:tr>
              <a:tr h="338175">
                <a:tc>
                  <a:txBody>
                    <a:bodyPr/>
                    <a:lstStyle/>
                    <a:p>
                      <a:pPr fontAlgn="ctr"/>
                      <a:r>
                        <a:rPr lang="en-US" b="1" dirty="0"/>
                        <a:t>53</a:t>
                      </a:r>
                    </a:p>
                  </a:txBody>
                  <a:tcPr marL="47625" marR="47625" marT="47625" marB="47625" anchor="ctr"/>
                </a:tc>
                <a:tc>
                  <a:txBody>
                    <a:bodyPr/>
                    <a:lstStyle/>
                    <a:p>
                      <a:pPr fontAlgn="ctr"/>
                      <a:r>
                        <a:rPr lang="en-US" b="0" dirty="0"/>
                        <a:t>Domain Name System (DNS)</a:t>
                      </a:r>
                    </a:p>
                  </a:txBody>
                  <a:tcPr marL="47625" marR="47625" marT="47625" marB="47625" anchor="ctr"/>
                </a:tc>
                <a:extLst>
                  <a:ext uri="{0D108BD9-81ED-4DB2-BD59-A6C34878D82A}">
                    <a16:rowId xmlns:a16="http://schemas.microsoft.com/office/drawing/2014/main" val="10005"/>
                  </a:ext>
                </a:extLst>
              </a:tr>
              <a:tr h="338175">
                <a:tc>
                  <a:txBody>
                    <a:bodyPr/>
                    <a:lstStyle/>
                    <a:p>
                      <a:pPr fontAlgn="ctr"/>
                      <a:r>
                        <a:rPr lang="en-US" b="1" dirty="0"/>
                        <a:t>67/68</a:t>
                      </a:r>
                    </a:p>
                  </a:txBody>
                  <a:tcPr marL="47625" marR="47625" marT="47625" marB="47625" anchor="ctr"/>
                </a:tc>
                <a:tc>
                  <a:txBody>
                    <a:bodyPr/>
                    <a:lstStyle/>
                    <a:p>
                      <a:pPr fontAlgn="ctr"/>
                      <a:r>
                        <a:rPr lang="en-US" b="0" dirty="0"/>
                        <a:t>Dynamic Host Configuration Protocol (DHCP)</a:t>
                      </a:r>
                    </a:p>
                  </a:txBody>
                  <a:tcPr marL="47625" marR="47625" marT="47625" marB="47625" anchor="ctr"/>
                </a:tc>
                <a:extLst>
                  <a:ext uri="{0D108BD9-81ED-4DB2-BD59-A6C34878D82A}">
                    <a16:rowId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149620"/>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Servers and Clients </a:t>
            </a:r>
            <a:br>
              <a:rPr altLang="en-US" dirty="0"/>
            </a:br>
            <a:r>
              <a:rPr lang="en-US" dirty="0"/>
              <a:t>Servers, Services, and Their Ports (Contd.)</a:t>
            </a:r>
          </a:p>
        </p:txBody>
      </p:sp>
      <p:graphicFrame>
        <p:nvGraphicFramePr>
          <p:cNvPr id="5" name="Table 4"/>
          <p:cNvGraphicFramePr>
            <a:graphicFrameLocks noGrp="1"/>
          </p:cNvGraphicFramePr>
          <p:nvPr>
            <p:extLst>
              <p:ext uri="{D42A27DB-BD31-4B8C-83A1-F6EECF244321}">
                <p14:modId xmlns:p14="http://schemas.microsoft.com/office/powerpoint/2010/main" val="1631151081"/>
              </p:ext>
            </p:extLst>
          </p:nvPr>
        </p:nvGraphicFramePr>
        <p:xfrm>
          <a:off x="926592" y="1108555"/>
          <a:ext cx="7290816" cy="3207224"/>
        </p:xfrm>
        <a:graphic>
          <a:graphicData uri="http://schemas.openxmlformats.org/drawingml/2006/table">
            <a:tbl>
              <a:tblPr firstRow="1" bandRow="1">
                <a:tableStyleId>{5C22544A-7EE6-4342-B048-85BDC9FD1C3A}</a:tableStyleId>
              </a:tblPr>
              <a:tblGrid>
                <a:gridCol w="1696606">
                  <a:extLst>
                    <a:ext uri="{9D8B030D-6E8A-4147-A177-3AD203B41FA5}">
                      <a16:colId xmlns:a16="http://schemas.microsoft.com/office/drawing/2014/main" val="20000"/>
                    </a:ext>
                  </a:extLst>
                </a:gridCol>
                <a:gridCol w="5594210">
                  <a:extLst>
                    <a:ext uri="{9D8B030D-6E8A-4147-A177-3AD203B41FA5}">
                      <a16:colId xmlns:a16="http://schemas.microsoft.com/office/drawing/2014/main" val="20001"/>
                    </a:ext>
                  </a:extLst>
                </a:gridCol>
              </a:tblGrid>
              <a:tr h="400903">
                <a:tc>
                  <a:txBody>
                    <a:bodyPr/>
                    <a:lstStyle/>
                    <a:p>
                      <a:pPr algn="ctr" fontAlgn="ctr"/>
                      <a:r>
                        <a:rPr lang="en-US" b="1" dirty="0"/>
                        <a:t>Port</a:t>
                      </a:r>
                    </a:p>
                  </a:txBody>
                  <a:tcPr marL="47625" marR="47625" marT="47625" marB="47625" anchor="ctr"/>
                </a:tc>
                <a:tc>
                  <a:txBody>
                    <a:bodyPr/>
                    <a:lstStyle/>
                    <a:p>
                      <a:pPr algn="ctr" fontAlgn="ctr"/>
                      <a:r>
                        <a:rPr lang="en-US" b="1" dirty="0"/>
                        <a:t>Description</a:t>
                      </a:r>
                    </a:p>
                  </a:txBody>
                  <a:tcPr marL="47625" marR="47625" marT="47625" marB="47625" anchor="ctr"/>
                </a:tc>
                <a:extLst>
                  <a:ext uri="{0D108BD9-81ED-4DB2-BD59-A6C34878D82A}">
                    <a16:rowId xmlns:a16="http://schemas.microsoft.com/office/drawing/2014/main" val="10000"/>
                  </a:ext>
                </a:extLst>
              </a:tr>
              <a:tr h="400903">
                <a:tc>
                  <a:txBody>
                    <a:bodyPr/>
                    <a:lstStyle/>
                    <a:p>
                      <a:pPr fontAlgn="ctr"/>
                      <a:r>
                        <a:rPr lang="en-US" b="1" dirty="0"/>
                        <a:t>69</a:t>
                      </a:r>
                    </a:p>
                  </a:txBody>
                  <a:tcPr marL="47625" marR="47625" marT="47625" marB="47625" anchor="ctr"/>
                </a:tc>
                <a:tc>
                  <a:txBody>
                    <a:bodyPr/>
                    <a:lstStyle/>
                    <a:p>
                      <a:pPr fontAlgn="ctr"/>
                      <a:r>
                        <a:rPr lang="pt-BR" b="0"/>
                        <a:t>Trivial File Transfer Protocol (TFTP)</a:t>
                      </a:r>
                    </a:p>
                  </a:txBody>
                  <a:tcPr marL="47625" marR="47625" marT="47625" marB="47625" anchor="ctr"/>
                </a:tc>
                <a:extLst>
                  <a:ext uri="{0D108BD9-81ED-4DB2-BD59-A6C34878D82A}">
                    <a16:rowId xmlns:a16="http://schemas.microsoft.com/office/drawing/2014/main" val="10001"/>
                  </a:ext>
                </a:extLst>
              </a:tr>
              <a:tr h="400903">
                <a:tc>
                  <a:txBody>
                    <a:bodyPr/>
                    <a:lstStyle/>
                    <a:p>
                      <a:pPr fontAlgn="ctr"/>
                      <a:r>
                        <a:rPr lang="en-US" b="1" dirty="0"/>
                        <a:t>80</a:t>
                      </a:r>
                    </a:p>
                  </a:txBody>
                  <a:tcPr marL="47625" marR="47625" marT="47625" marB="47625" anchor="ctr"/>
                </a:tc>
                <a:tc>
                  <a:txBody>
                    <a:bodyPr/>
                    <a:lstStyle/>
                    <a:p>
                      <a:pPr fontAlgn="ctr"/>
                      <a:r>
                        <a:rPr lang="en-US" b="0" dirty="0"/>
                        <a:t>Hypertext Transfer Protocol (HTTP)</a:t>
                      </a:r>
                    </a:p>
                  </a:txBody>
                  <a:tcPr marL="47625" marR="47625" marT="47625" marB="47625" anchor="ctr"/>
                </a:tc>
                <a:extLst>
                  <a:ext uri="{0D108BD9-81ED-4DB2-BD59-A6C34878D82A}">
                    <a16:rowId xmlns:a16="http://schemas.microsoft.com/office/drawing/2014/main" val="10002"/>
                  </a:ext>
                </a:extLst>
              </a:tr>
              <a:tr h="400903">
                <a:tc>
                  <a:txBody>
                    <a:bodyPr/>
                    <a:lstStyle/>
                    <a:p>
                      <a:pPr fontAlgn="ctr"/>
                      <a:r>
                        <a:rPr lang="en-US" b="1" dirty="0"/>
                        <a:t>110</a:t>
                      </a:r>
                    </a:p>
                  </a:txBody>
                  <a:tcPr marL="47625" marR="47625" marT="47625" marB="47625" anchor="ctr"/>
                </a:tc>
                <a:tc>
                  <a:txBody>
                    <a:bodyPr/>
                    <a:lstStyle/>
                    <a:p>
                      <a:pPr fontAlgn="ctr"/>
                      <a:r>
                        <a:rPr lang="en-US" b="0" dirty="0"/>
                        <a:t>Post Office Protocol version 3 (POP3)</a:t>
                      </a:r>
                    </a:p>
                  </a:txBody>
                  <a:tcPr marL="47625" marR="47625" marT="47625" marB="47625" anchor="ctr"/>
                </a:tc>
                <a:extLst>
                  <a:ext uri="{0D108BD9-81ED-4DB2-BD59-A6C34878D82A}">
                    <a16:rowId xmlns:a16="http://schemas.microsoft.com/office/drawing/2014/main" val="10003"/>
                  </a:ext>
                </a:extLst>
              </a:tr>
              <a:tr h="400903">
                <a:tc>
                  <a:txBody>
                    <a:bodyPr/>
                    <a:lstStyle/>
                    <a:p>
                      <a:pPr fontAlgn="ctr"/>
                      <a:r>
                        <a:rPr lang="en-US" b="1" dirty="0"/>
                        <a:t>123</a:t>
                      </a:r>
                    </a:p>
                  </a:txBody>
                  <a:tcPr marL="47625" marR="47625" marT="47625" marB="47625" anchor="ctr"/>
                </a:tc>
                <a:tc>
                  <a:txBody>
                    <a:bodyPr/>
                    <a:lstStyle/>
                    <a:p>
                      <a:pPr fontAlgn="ctr"/>
                      <a:r>
                        <a:rPr lang="en-US" b="0" dirty="0"/>
                        <a:t>Network Time Protocol (NTP)</a:t>
                      </a:r>
                    </a:p>
                  </a:txBody>
                  <a:tcPr marL="47625" marR="47625" marT="47625" marB="47625" anchor="ctr"/>
                </a:tc>
                <a:extLst>
                  <a:ext uri="{0D108BD9-81ED-4DB2-BD59-A6C34878D82A}">
                    <a16:rowId xmlns:a16="http://schemas.microsoft.com/office/drawing/2014/main" val="10004"/>
                  </a:ext>
                </a:extLst>
              </a:tr>
              <a:tr h="400903">
                <a:tc>
                  <a:txBody>
                    <a:bodyPr/>
                    <a:lstStyle/>
                    <a:p>
                      <a:pPr fontAlgn="ctr"/>
                      <a:r>
                        <a:rPr lang="en-US" b="1" dirty="0"/>
                        <a:t>143</a:t>
                      </a:r>
                    </a:p>
                  </a:txBody>
                  <a:tcPr marL="47625" marR="47625" marT="47625" marB="47625" anchor="ctr"/>
                </a:tc>
                <a:tc>
                  <a:txBody>
                    <a:bodyPr/>
                    <a:lstStyle/>
                    <a:p>
                      <a:pPr fontAlgn="ctr"/>
                      <a:r>
                        <a:rPr lang="fr-FR" b="0" dirty="0"/>
                        <a:t>Internet Message Access Protocol (IMAP)</a:t>
                      </a:r>
                    </a:p>
                  </a:txBody>
                  <a:tcPr marL="47625" marR="47625" marT="47625" marB="47625" anchor="ctr"/>
                </a:tc>
                <a:extLst>
                  <a:ext uri="{0D108BD9-81ED-4DB2-BD59-A6C34878D82A}">
                    <a16:rowId xmlns:a16="http://schemas.microsoft.com/office/drawing/2014/main" val="10005"/>
                  </a:ext>
                </a:extLst>
              </a:tr>
              <a:tr h="400903">
                <a:tc>
                  <a:txBody>
                    <a:bodyPr/>
                    <a:lstStyle/>
                    <a:p>
                      <a:pPr fontAlgn="ctr"/>
                      <a:r>
                        <a:rPr lang="en-US" b="1" dirty="0"/>
                        <a:t>161/162</a:t>
                      </a:r>
                    </a:p>
                  </a:txBody>
                  <a:tcPr marL="47625" marR="47625" marT="47625" marB="47625" anchor="ctr"/>
                </a:tc>
                <a:tc>
                  <a:txBody>
                    <a:bodyPr/>
                    <a:lstStyle/>
                    <a:p>
                      <a:pPr fontAlgn="ctr"/>
                      <a:r>
                        <a:rPr lang="en-US" b="0" dirty="0"/>
                        <a:t>Simple Network Management Protocol (SNMP)</a:t>
                      </a:r>
                    </a:p>
                  </a:txBody>
                  <a:tcPr marL="47625" marR="47625" marT="47625" marB="47625" anchor="ctr"/>
                </a:tc>
                <a:extLst>
                  <a:ext uri="{0D108BD9-81ED-4DB2-BD59-A6C34878D82A}">
                    <a16:rowId xmlns:a16="http://schemas.microsoft.com/office/drawing/2014/main" val="10006"/>
                  </a:ext>
                </a:extLst>
              </a:tr>
              <a:tr h="400903">
                <a:tc>
                  <a:txBody>
                    <a:bodyPr/>
                    <a:lstStyle/>
                    <a:p>
                      <a:pPr fontAlgn="ctr"/>
                      <a:r>
                        <a:rPr lang="en-US" b="1" dirty="0"/>
                        <a:t>443</a:t>
                      </a:r>
                    </a:p>
                  </a:txBody>
                  <a:tcPr marL="47625" marR="47625" marT="47625" marB="47625" anchor="ctr"/>
                </a:tc>
                <a:tc>
                  <a:txBody>
                    <a:bodyPr/>
                    <a:lstStyle/>
                    <a:p>
                      <a:pPr fontAlgn="ctr"/>
                      <a:r>
                        <a:rPr lang="en-US" b="0" dirty="0"/>
                        <a:t>HTTP Secure (HTTPS)</a:t>
                      </a:r>
                    </a:p>
                  </a:txBody>
                  <a:tcPr marL="47625" marR="47625" marT="47625" marB="47625" anchor="ctr"/>
                </a:tc>
                <a:extLst>
                  <a:ext uri="{0D108BD9-81ED-4DB2-BD59-A6C34878D82A}">
                    <a16:rowId xmlns:a16="http://schemas.microsoft.com/office/drawing/2014/main" val="10007"/>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Servers and Clients </a:t>
            </a:r>
            <a:br>
              <a:rPr altLang="en-US" dirty="0"/>
            </a:br>
            <a:r>
              <a:rPr lang="en-US" dirty="0"/>
              <a:t>Clients</a:t>
            </a:r>
          </a:p>
        </p:txBody>
      </p:sp>
      <p:sp>
        <p:nvSpPr>
          <p:cNvPr id="2" name="Content Placeholder 1"/>
          <p:cNvSpPr>
            <a:spLocks noGrp="1"/>
          </p:cNvSpPr>
          <p:nvPr>
            <p:ph idx="1"/>
          </p:nvPr>
        </p:nvSpPr>
        <p:spPr>
          <a:xfrm>
            <a:off x="144064" y="737984"/>
            <a:ext cx="4049984" cy="3923181"/>
          </a:xfrm>
        </p:spPr>
        <p:txBody>
          <a:bodyPr/>
          <a:lstStyle/>
          <a:p>
            <a:pPr>
              <a:buClrTx/>
              <a:buSzPct val="100000"/>
              <a:buFont typeface="Arial" pitchFamily="34" charset="0"/>
              <a:buChar char="•"/>
            </a:pPr>
            <a:r>
              <a:rPr lang="en-US" sz="1600" dirty="0"/>
              <a:t>Clients are programs or applications designed to communicate with a specific type of server. </a:t>
            </a:r>
          </a:p>
          <a:p>
            <a:pPr>
              <a:buClrTx/>
              <a:buSzPct val="100000"/>
              <a:buFont typeface="Arial" pitchFamily="34" charset="0"/>
              <a:buChar char="•"/>
            </a:pPr>
            <a:r>
              <a:rPr lang="en-US" sz="1600" dirty="0"/>
              <a:t>Clients use a well-defined protocol to communicate with the server.</a:t>
            </a:r>
          </a:p>
          <a:p>
            <a:pPr>
              <a:buClrTx/>
              <a:buSzPct val="100000"/>
              <a:buFont typeface="Arial" pitchFamily="34" charset="0"/>
              <a:buChar char="•"/>
            </a:pPr>
            <a:r>
              <a:rPr lang="en-US" sz="1600" dirty="0"/>
              <a:t>Web browsers are web clients that are used to communicate with web servers through the Hyper Text Transfer Protocol on port 80. </a:t>
            </a:r>
          </a:p>
          <a:p>
            <a:pPr>
              <a:buClrTx/>
              <a:buSzPct val="100000"/>
              <a:buFont typeface="Arial" pitchFamily="34" charset="0"/>
              <a:buChar char="•"/>
            </a:pPr>
            <a:r>
              <a:rPr lang="en-US" sz="1600" dirty="0"/>
              <a:t>The File Transfer Protocol client is software used to communicate with an FTP server. </a:t>
            </a:r>
          </a:p>
          <a:p>
            <a:pPr>
              <a:buClrTx/>
              <a:buSzPct val="100000"/>
              <a:buFont typeface="Arial" pitchFamily="34" charset="0"/>
              <a:buChar char="•"/>
            </a:pPr>
            <a:r>
              <a:rPr lang="en-US" sz="1600" dirty="0"/>
              <a:t>The figure shows a client uploading files to a server.</a:t>
            </a:r>
          </a:p>
          <a:p>
            <a:pPr>
              <a:buClrTx/>
              <a:buSzPct val="100000"/>
              <a:buFont typeface="Arial" pitchFamily="34" charset="0"/>
              <a:buChar char="•"/>
            </a:pPr>
            <a:endParaRPr lang="en-US" sz="1600" dirty="0"/>
          </a:p>
        </p:txBody>
      </p:sp>
      <p:pic>
        <p:nvPicPr>
          <p:cNvPr id="3" name="Picture 2">
            <a:extLst>
              <a:ext uri="{FF2B5EF4-FFF2-40B4-BE49-F238E27FC236}">
                <a16:creationId xmlns:a16="http://schemas.microsoft.com/office/drawing/2014/main" id="{8CA06D33-C7E7-4A0B-8D9C-073843A96A8B}"/>
              </a:ext>
            </a:extLst>
          </p:cNvPr>
          <p:cNvPicPr>
            <a:picLocks noChangeAspect="1"/>
          </p:cNvPicPr>
          <p:nvPr/>
        </p:nvPicPr>
        <p:blipFill rotWithShape="1">
          <a:blip r:embed="rId4"/>
          <a:srcRect l="1429" r="1394"/>
          <a:stretch/>
        </p:blipFill>
        <p:spPr>
          <a:xfrm>
            <a:off x="4095500" y="1004125"/>
            <a:ext cx="4904435" cy="2520000"/>
          </a:xfrm>
          <a:prstGeom prst="rect">
            <a:avLst/>
          </a:prstGeom>
          <a:ln>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Linux Servers and Clients </a:t>
            </a:r>
            <a:br>
              <a:rPr altLang="en-US" dirty="0"/>
            </a:br>
            <a:r>
              <a:rPr lang="en-US" dirty="0"/>
              <a:t>Lab - Linux Servers</a:t>
            </a:r>
          </a:p>
        </p:txBody>
      </p:sp>
      <p:sp>
        <p:nvSpPr>
          <p:cNvPr id="2" name="Content Placeholder 1"/>
          <p:cNvSpPr>
            <a:spLocks noGrp="1"/>
          </p:cNvSpPr>
          <p:nvPr>
            <p:ph idx="1"/>
          </p:nvPr>
        </p:nvSpPr>
        <p:spPr>
          <a:xfrm>
            <a:off x="12192" y="1044604"/>
            <a:ext cx="9144000" cy="3595636"/>
          </a:xfrm>
        </p:spPr>
        <p:txBody>
          <a:bodyPr/>
          <a:lstStyle/>
          <a:p>
            <a:pPr marL="109538" indent="0">
              <a:buNone/>
            </a:pPr>
            <a:r>
              <a:rPr lang="en-US" sz="1800" dirty="0"/>
              <a:t>In this lab, you will use the Linux command line to identify servers that are running on a computer.</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3" y="915409"/>
            <a:ext cx="8536507" cy="1802391"/>
          </a:xfrm>
        </p:spPr>
        <p:txBody>
          <a:bodyPr/>
          <a:lstStyle/>
          <a:p>
            <a:r>
              <a:rPr lang="en-US" dirty="0">
                <a:solidFill>
                  <a:schemeClr val="accent5">
                    <a:lumMod val="40000"/>
                    <a:lumOff val="60000"/>
                  </a:schemeClr>
                </a:solidFill>
              </a:rPr>
              <a:t>4.4 Basic Server Administration</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Service Configuration Files</a:t>
            </a:r>
          </a:p>
        </p:txBody>
      </p:sp>
      <p:sp>
        <p:nvSpPr>
          <p:cNvPr id="2" name="Content Placeholder 1"/>
          <p:cNvSpPr>
            <a:spLocks noGrp="1"/>
          </p:cNvSpPr>
          <p:nvPr>
            <p:ph idx="1"/>
          </p:nvPr>
        </p:nvSpPr>
        <p:spPr>
          <a:xfrm>
            <a:off x="144065" y="812522"/>
            <a:ext cx="4315077" cy="3923181"/>
          </a:xfrm>
        </p:spPr>
        <p:txBody>
          <a:bodyPr/>
          <a:lstStyle/>
          <a:p>
            <a:pPr marL="177800" indent="-177800">
              <a:buFont typeface="Arial" pitchFamily="34" charset="0"/>
              <a:buChar char="•"/>
            </a:pPr>
            <a:r>
              <a:rPr lang="en-US" sz="1600" dirty="0"/>
              <a:t>In Linux, services are managed using configuration files. </a:t>
            </a:r>
          </a:p>
          <a:p>
            <a:pPr marL="177800" indent="-177800">
              <a:buFont typeface="Arial" pitchFamily="34" charset="0"/>
              <a:buChar char="•"/>
            </a:pPr>
            <a:r>
              <a:rPr lang="en-US" sz="1600" dirty="0"/>
              <a:t>Common options in configuration files are port number, location of the hosted resources, and client authorization details.</a:t>
            </a:r>
          </a:p>
          <a:p>
            <a:pPr marL="177800" indent="-177800">
              <a:buFont typeface="Arial" pitchFamily="34" charset="0"/>
              <a:buChar char="•"/>
            </a:pPr>
            <a:r>
              <a:rPr lang="en-US" sz="1600" dirty="0"/>
              <a:t>When the service starts, it looks for its configuration files, loads them into memory, and adjusts itself according to the settings in the files. </a:t>
            </a:r>
          </a:p>
          <a:p>
            <a:pPr marL="177800" indent="-177800">
              <a:buFont typeface="Arial" pitchFamily="34" charset="0"/>
              <a:buChar char="•"/>
            </a:pPr>
            <a:r>
              <a:rPr lang="en-US" sz="1600" dirty="0"/>
              <a:t>The command output shows a portion of the configuration file for Nginx, which is a lightweight web server for Linux.</a:t>
            </a:r>
          </a:p>
        </p:txBody>
      </p:sp>
      <p:pic>
        <p:nvPicPr>
          <p:cNvPr id="9218" name="Picture 2"/>
          <p:cNvPicPr>
            <a:picLocks noChangeAspect="1" noChangeArrowheads="1"/>
          </p:cNvPicPr>
          <p:nvPr/>
        </p:nvPicPr>
        <p:blipFill rotWithShape="1">
          <a:blip r:embed="rId4"/>
          <a:srcRect r="1930" b="4811"/>
          <a:stretch/>
        </p:blipFill>
        <p:spPr bwMode="auto">
          <a:xfrm>
            <a:off x="4459142" y="867809"/>
            <a:ext cx="4532457" cy="3702393"/>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Service Configuration Files (Contd.)</a:t>
            </a:r>
          </a:p>
        </p:txBody>
      </p:sp>
      <p:sp>
        <p:nvSpPr>
          <p:cNvPr id="2" name="Content Placeholder 1"/>
          <p:cNvSpPr>
            <a:spLocks noGrp="1"/>
          </p:cNvSpPr>
          <p:nvPr>
            <p:ph idx="1"/>
          </p:nvPr>
        </p:nvSpPr>
        <p:spPr>
          <a:xfrm>
            <a:off x="144064" y="862741"/>
            <a:ext cx="3431649" cy="3923181"/>
          </a:xfrm>
        </p:spPr>
        <p:txBody>
          <a:bodyPr/>
          <a:lstStyle/>
          <a:p>
            <a:pPr marL="0" indent="0">
              <a:buClrTx/>
              <a:buSzPct val="100000"/>
              <a:buNone/>
            </a:pPr>
            <a:r>
              <a:rPr lang="en-US" sz="1800" dirty="0"/>
              <a:t>The command output shows the configuration file for the network time protocol (NTP).</a:t>
            </a:r>
          </a:p>
        </p:txBody>
      </p:sp>
      <p:pic>
        <p:nvPicPr>
          <p:cNvPr id="10242" name="Picture 2"/>
          <p:cNvPicPr>
            <a:picLocks noChangeAspect="1" noChangeArrowheads="1"/>
          </p:cNvPicPr>
          <p:nvPr/>
        </p:nvPicPr>
        <p:blipFill>
          <a:blip r:embed="rId4"/>
          <a:srcRect/>
          <a:stretch>
            <a:fillRect/>
          </a:stretch>
        </p:blipFill>
        <p:spPr bwMode="auto">
          <a:xfrm>
            <a:off x="3575713" y="850231"/>
            <a:ext cx="5373167" cy="3919822"/>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a:r>
              <a:rPr lang="en-US" dirty="0"/>
              <a:t>Check Your Understanding</a:t>
            </a:r>
          </a:p>
        </p:txBody>
      </p:sp>
      <p:sp>
        <p:nvSpPr>
          <p:cNvPr id="7171" name="Rectangle 34"/>
          <p:cNvSpPr>
            <a:spLocks noGrp="1" noChangeArrowheads="1"/>
          </p:cNvSpPr>
          <p:nvPr>
            <p:ph idx="1"/>
          </p:nvPr>
        </p:nvSpPr>
        <p:spPr>
          <a:xfrm>
            <a:off x="145357" y="965201"/>
            <a:ext cx="8878570" cy="3643747"/>
          </a:xfrm>
        </p:spPr>
        <p:txBody>
          <a:bodyPr/>
          <a:lstStyle/>
          <a:p>
            <a:pPr marL="166688" indent="-166688">
              <a:spcBef>
                <a:spcPct val="30000"/>
              </a:spcBef>
              <a:buClrTx/>
              <a:buSzPct val="100000"/>
              <a:buFont typeface="Arial" pitchFamily="34" charset="0"/>
              <a:buChar char="•"/>
            </a:pPr>
            <a:r>
              <a:rPr lang="en-US" sz="1600" dirty="0"/>
              <a:t>Check Your Understanding activities are designed to let students quickly determine if they understand the content and can proceed, or if they need to review. </a:t>
            </a:r>
          </a:p>
          <a:p>
            <a:pPr marL="166688" indent="-166688">
              <a:spcBef>
                <a:spcPct val="30000"/>
              </a:spcBef>
              <a:buClrTx/>
              <a:buSzPct val="100000"/>
              <a:buFont typeface="Arial" pitchFamily="34" charset="0"/>
              <a:buChar char="•"/>
            </a:pPr>
            <a:r>
              <a:rPr lang="en-US" sz="1600" dirty="0"/>
              <a:t>Check Your Understanding activities </a:t>
            </a:r>
            <a:r>
              <a:rPr lang="en-US" sz="1600" b="1" i="1" dirty="0"/>
              <a:t>do not </a:t>
            </a:r>
            <a:r>
              <a:rPr lang="en-US" sz="1600" dirty="0"/>
              <a:t>affect student grades.</a:t>
            </a:r>
          </a:p>
          <a:p>
            <a:pPr marL="166688" indent="-166688">
              <a:spcBef>
                <a:spcPct val="30000"/>
              </a:spcBef>
              <a:buClrTx/>
              <a:buSzPct val="100000"/>
              <a:buFont typeface="Arial" pitchFamily="34" charset="0"/>
              <a:buChar char="•"/>
            </a:pPr>
            <a:r>
              <a:rPr lang="en-US" sz="1600" dirty="0"/>
              <a:t>There are no separate slides for these activities in the PPT. They are listed in the notes area of the slide that appears before these activities.</a:t>
            </a:r>
          </a:p>
          <a:p>
            <a:pPr marL="166688" indent="-166688" eaLnBrk="1" hangingPunct="1">
              <a:spcBef>
                <a:spcPct val="30000"/>
              </a:spcBef>
              <a:buClrTx/>
              <a:buSzPct val="100000"/>
              <a:buFont typeface="Arial" pitchFamily="34" charset="0"/>
              <a:buChar char="•"/>
            </a:pPr>
            <a:endParaRPr lang="en-US" sz="1600" dirty="0"/>
          </a:p>
          <a:p>
            <a:pPr marL="166688" indent="-166688" eaLnBrk="1" hangingPunct="1">
              <a:spcBef>
                <a:spcPct val="30000"/>
              </a:spcBef>
              <a:buClrTx/>
              <a:buSzPct val="100000"/>
              <a:buNone/>
            </a:pPr>
            <a:endParaRPr lang="en-US" sz="1600"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Service Configuration Files (Contd.)</a:t>
            </a:r>
          </a:p>
        </p:txBody>
      </p:sp>
      <p:sp>
        <p:nvSpPr>
          <p:cNvPr id="2" name="Content Placeholder 1"/>
          <p:cNvSpPr>
            <a:spLocks noGrp="1"/>
          </p:cNvSpPr>
          <p:nvPr>
            <p:ph idx="1"/>
          </p:nvPr>
        </p:nvSpPr>
        <p:spPr>
          <a:xfrm>
            <a:off x="144065" y="869282"/>
            <a:ext cx="3548704" cy="3923181"/>
          </a:xfrm>
        </p:spPr>
        <p:txBody>
          <a:bodyPr/>
          <a:lstStyle/>
          <a:p>
            <a:pPr marL="177800" indent="-177800">
              <a:buClrTx/>
              <a:buSzPct val="100000"/>
              <a:buFont typeface="Arial" pitchFamily="34" charset="0"/>
              <a:buChar char="•"/>
            </a:pPr>
            <a:r>
              <a:rPr lang="en-US" sz="1600" dirty="0"/>
              <a:t>The command output shows the configuration file for Snort, a Linux-based intrusion detection system (IDS).</a:t>
            </a:r>
          </a:p>
          <a:p>
            <a:pPr marL="177800" indent="-177800">
              <a:buClrTx/>
              <a:buSzPct val="100000"/>
              <a:buFont typeface="Arial" pitchFamily="34" charset="0"/>
              <a:buChar char="•"/>
            </a:pPr>
            <a:r>
              <a:rPr lang="en-US" sz="1600" dirty="0"/>
              <a:t>There is no rule for a configuration file format. It is the choice of the service’s developer. However, the </a:t>
            </a:r>
            <a:r>
              <a:rPr lang="en-US" sz="1600" b="1" dirty="0"/>
              <a:t>option = value</a:t>
            </a:r>
            <a:r>
              <a:rPr lang="en-US" sz="1600" dirty="0"/>
              <a:t> format is often used.</a:t>
            </a:r>
          </a:p>
        </p:txBody>
      </p:sp>
      <p:pic>
        <p:nvPicPr>
          <p:cNvPr id="11266" name="Picture 2"/>
          <p:cNvPicPr>
            <a:picLocks noChangeAspect="1" noChangeArrowheads="1"/>
          </p:cNvPicPr>
          <p:nvPr/>
        </p:nvPicPr>
        <p:blipFill>
          <a:blip r:embed="rId4"/>
          <a:srcRect/>
          <a:stretch>
            <a:fillRect/>
          </a:stretch>
        </p:blipFill>
        <p:spPr bwMode="auto">
          <a:xfrm>
            <a:off x="3589360" y="887104"/>
            <a:ext cx="5373237" cy="3846535"/>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Hardening Devices</a:t>
            </a:r>
          </a:p>
        </p:txBody>
      </p:sp>
      <p:sp>
        <p:nvSpPr>
          <p:cNvPr id="2" name="Content Placeholder 1"/>
          <p:cNvSpPr>
            <a:spLocks noGrp="1"/>
          </p:cNvSpPr>
          <p:nvPr>
            <p:ph idx="1"/>
          </p:nvPr>
        </p:nvSpPr>
        <p:spPr>
          <a:xfrm>
            <a:off x="144065" y="798944"/>
            <a:ext cx="8853286" cy="3923181"/>
          </a:xfrm>
        </p:spPr>
        <p:txBody>
          <a:bodyPr/>
          <a:lstStyle/>
          <a:p>
            <a:pPr>
              <a:buClrTx/>
              <a:buFont typeface="Arial" pitchFamily="34" charset="0"/>
              <a:buChar char="•"/>
            </a:pPr>
            <a:r>
              <a:rPr lang="en-US" sz="1600" dirty="0"/>
              <a:t>Device hardening involves implementing proven methods of securing the device and protecting its administrative access. </a:t>
            </a:r>
          </a:p>
          <a:p>
            <a:pPr>
              <a:buClrTx/>
              <a:buFont typeface="Arial" pitchFamily="34" charset="0"/>
              <a:buChar char="•"/>
            </a:pPr>
            <a:r>
              <a:rPr lang="en-US" sz="1600" dirty="0"/>
              <a:t>Some of these methods involve maintaining passwords, configuring enhanced remote login features, and implementing secure login with SSH. </a:t>
            </a:r>
          </a:p>
          <a:p>
            <a:pPr>
              <a:buClrTx/>
              <a:buFont typeface="Arial" pitchFamily="34" charset="0"/>
              <a:buChar char="•"/>
            </a:pPr>
            <a:r>
              <a:rPr lang="en-US" sz="1600" dirty="0"/>
              <a:t>Depending on the Linux distribution, many services are enabled by default. Stopping such services and ensuring they do not automatically start at boot time is another device hardening technique.</a:t>
            </a:r>
          </a:p>
          <a:p>
            <a:pPr>
              <a:buClrTx/>
              <a:buFont typeface="Arial" pitchFamily="34" charset="0"/>
              <a:buChar char="•"/>
            </a:pPr>
            <a:r>
              <a:rPr lang="en-US" sz="1600" dirty="0"/>
              <a:t>OS updates are extremely important to maintaining a hardened device. OS developers create and issue fixes and patches regularly. </a:t>
            </a:r>
          </a:p>
          <a:p>
            <a:pPr marL="0" indent="0">
              <a:buClrTx/>
              <a:buNone/>
            </a:pPr>
            <a:endParaRPr lang="en-US" sz="1600"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Hardening Devices (Contd.)</a:t>
            </a:r>
          </a:p>
        </p:txBody>
      </p:sp>
      <p:sp>
        <p:nvSpPr>
          <p:cNvPr id="2" name="Content Placeholder 1"/>
          <p:cNvSpPr>
            <a:spLocks noGrp="1"/>
          </p:cNvSpPr>
          <p:nvPr>
            <p:ph idx="1"/>
          </p:nvPr>
        </p:nvSpPr>
        <p:spPr>
          <a:xfrm>
            <a:off x="144065" y="798944"/>
            <a:ext cx="8853286" cy="3923181"/>
          </a:xfrm>
        </p:spPr>
        <p:txBody>
          <a:bodyPr/>
          <a:lstStyle/>
          <a:p>
            <a:pPr marL="0" indent="0">
              <a:spcBef>
                <a:spcPts val="300"/>
              </a:spcBef>
              <a:spcAft>
                <a:spcPts val="300"/>
              </a:spcAft>
              <a:buClrTx/>
              <a:buNone/>
            </a:pPr>
            <a:r>
              <a:rPr lang="en-US" sz="1600" dirty="0"/>
              <a:t>The following are basic best practices for device hardening:</a:t>
            </a:r>
          </a:p>
          <a:p>
            <a:pPr marL="285494" indent="-285750">
              <a:buFont typeface="Arial" panose="020B0604020202020204" pitchFamily="34" charset="0"/>
              <a:buChar char="•"/>
            </a:pPr>
            <a:r>
              <a:rPr lang="en-US" sz="1600" dirty="0">
                <a:solidFill>
                  <a:srgbClr val="000000"/>
                </a:solidFill>
              </a:rPr>
              <a:t>Ensure physical security</a:t>
            </a:r>
          </a:p>
          <a:p>
            <a:pPr marL="285494" indent="-285750">
              <a:buFont typeface="Arial" panose="020B0604020202020204" pitchFamily="34" charset="0"/>
              <a:buChar char="•"/>
            </a:pPr>
            <a:r>
              <a:rPr lang="en-US" sz="1600" dirty="0">
                <a:solidFill>
                  <a:srgbClr val="000000"/>
                </a:solidFill>
              </a:rPr>
              <a:t>Minimize installed packages</a:t>
            </a:r>
          </a:p>
          <a:p>
            <a:pPr marL="285494" indent="-285750">
              <a:buFont typeface="Arial" panose="020B0604020202020204" pitchFamily="34" charset="0"/>
              <a:buChar char="•"/>
            </a:pPr>
            <a:r>
              <a:rPr lang="en-US" sz="1600" dirty="0">
                <a:solidFill>
                  <a:srgbClr val="000000"/>
                </a:solidFill>
              </a:rPr>
              <a:t>Disable unused services</a:t>
            </a:r>
          </a:p>
          <a:p>
            <a:pPr marL="285494" indent="-285750">
              <a:buFont typeface="Arial" panose="020B0604020202020204" pitchFamily="34" charset="0"/>
              <a:buChar char="•"/>
            </a:pPr>
            <a:r>
              <a:rPr lang="en-US" sz="1600" dirty="0">
                <a:solidFill>
                  <a:srgbClr val="000000"/>
                </a:solidFill>
              </a:rPr>
              <a:t>Use SSH and disable the root account login over SSH</a:t>
            </a:r>
          </a:p>
          <a:p>
            <a:pPr marL="285494" indent="-285750">
              <a:buFont typeface="Arial" panose="020B0604020202020204" pitchFamily="34" charset="0"/>
              <a:buChar char="•"/>
            </a:pPr>
            <a:r>
              <a:rPr lang="en-US" sz="1600" dirty="0">
                <a:solidFill>
                  <a:srgbClr val="000000"/>
                </a:solidFill>
              </a:rPr>
              <a:t>Keep the system updated</a:t>
            </a:r>
          </a:p>
          <a:p>
            <a:pPr marL="285494" indent="-285750">
              <a:buFont typeface="Arial" panose="020B0604020202020204" pitchFamily="34" charset="0"/>
              <a:buChar char="•"/>
            </a:pPr>
            <a:r>
              <a:rPr lang="en-US" sz="1600" dirty="0">
                <a:solidFill>
                  <a:srgbClr val="000000"/>
                </a:solidFill>
              </a:rPr>
              <a:t>Disable USB auto-detection</a:t>
            </a:r>
          </a:p>
          <a:p>
            <a:pPr marL="285494" indent="-285750">
              <a:buFont typeface="Arial" panose="020B0604020202020204" pitchFamily="34" charset="0"/>
              <a:buChar char="•"/>
            </a:pPr>
            <a:r>
              <a:rPr lang="en-US" sz="1600" dirty="0">
                <a:solidFill>
                  <a:srgbClr val="000000"/>
                </a:solidFill>
              </a:rPr>
              <a:t>Enforce strong passwords</a:t>
            </a:r>
          </a:p>
          <a:p>
            <a:pPr marL="285494" indent="-285750">
              <a:buFont typeface="Arial" panose="020B0604020202020204" pitchFamily="34" charset="0"/>
              <a:buChar char="•"/>
            </a:pPr>
            <a:r>
              <a:rPr lang="en-US" sz="1600" dirty="0">
                <a:solidFill>
                  <a:srgbClr val="000000"/>
                </a:solidFill>
              </a:rPr>
              <a:t>Force periodic password changes</a:t>
            </a:r>
          </a:p>
          <a:p>
            <a:pPr marL="285494" indent="-285750">
              <a:buFont typeface="Arial" panose="020B0604020202020204" pitchFamily="34" charset="0"/>
              <a:buChar char="•"/>
            </a:pPr>
            <a:r>
              <a:rPr lang="en-US" sz="1600" dirty="0">
                <a:solidFill>
                  <a:srgbClr val="000000"/>
                </a:solidFill>
              </a:rPr>
              <a:t>Keep users from re-using old passwords</a:t>
            </a:r>
          </a:p>
          <a:p>
            <a:pPr>
              <a:spcBef>
                <a:spcPts val="300"/>
              </a:spcBef>
              <a:spcAft>
                <a:spcPts val="300"/>
              </a:spcAft>
              <a:buClrTx/>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Monitoring Service Logs</a:t>
            </a:r>
          </a:p>
        </p:txBody>
      </p:sp>
      <p:sp>
        <p:nvSpPr>
          <p:cNvPr id="2" name="Content Placeholder 1"/>
          <p:cNvSpPr>
            <a:spLocks noGrp="1"/>
          </p:cNvSpPr>
          <p:nvPr>
            <p:ph idx="1"/>
          </p:nvPr>
        </p:nvSpPr>
        <p:spPr>
          <a:xfrm>
            <a:off x="144065" y="798944"/>
            <a:ext cx="8853286" cy="3923181"/>
          </a:xfrm>
        </p:spPr>
        <p:txBody>
          <a:bodyPr/>
          <a:lstStyle/>
          <a:p>
            <a:pPr>
              <a:buClrTx/>
              <a:buSzPct val="100000"/>
              <a:buFont typeface="Arial" pitchFamily="34" charset="0"/>
              <a:buChar char="•"/>
            </a:pPr>
            <a:r>
              <a:rPr lang="en-US" sz="1600" dirty="0"/>
              <a:t>Log files are the records that a computer stores to keep track of important events. Kernel, services, and application events are all recorded in log files. </a:t>
            </a:r>
          </a:p>
          <a:p>
            <a:pPr>
              <a:buClrTx/>
              <a:buSzPct val="100000"/>
              <a:buFont typeface="Arial" pitchFamily="34" charset="0"/>
              <a:buChar char="•"/>
            </a:pPr>
            <a:r>
              <a:rPr lang="en-US" sz="1600" dirty="0"/>
              <a:t>By monitoring Linux log files, an administrator gains a clear picture of the computer’s performance, security status, and any underlying issues.</a:t>
            </a:r>
          </a:p>
          <a:p>
            <a:pPr>
              <a:buClrTx/>
              <a:buSzPct val="100000"/>
              <a:buFont typeface="Arial" pitchFamily="34" charset="0"/>
              <a:buChar char="•"/>
            </a:pPr>
            <a:r>
              <a:rPr lang="en-US" sz="1600" dirty="0"/>
              <a:t>In Linux, log files can be categorized as:</a:t>
            </a:r>
          </a:p>
          <a:p>
            <a:pPr marL="627063" lvl="3" indent="-163513">
              <a:spcBef>
                <a:spcPts val="600"/>
              </a:spcBef>
              <a:spcAft>
                <a:spcPts val="600"/>
              </a:spcAft>
              <a:buFont typeface="Arial" pitchFamily="34" charset="0"/>
              <a:buChar char="•"/>
            </a:pPr>
            <a:r>
              <a:rPr lang="en-US" sz="1600" dirty="0"/>
              <a:t>Application logs</a:t>
            </a:r>
          </a:p>
          <a:p>
            <a:pPr marL="627063" lvl="3" indent="-163513">
              <a:spcBef>
                <a:spcPts val="600"/>
              </a:spcBef>
              <a:spcAft>
                <a:spcPts val="600"/>
              </a:spcAft>
              <a:buFont typeface="Arial" pitchFamily="34" charset="0"/>
              <a:buChar char="•"/>
            </a:pPr>
            <a:r>
              <a:rPr lang="en-US" sz="1600" dirty="0"/>
              <a:t>Event logs</a:t>
            </a:r>
          </a:p>
          <a:p>
            <a:pPr marL="627063" lvl="3" indent="-163513">
              <a:spcBef>
                <a:spcPts val="600"/>
              </a:spcBef>
              <a:spcAft>
                <a:spcPts val="600"/>
              </a:spcAft>
              <a:buFont typeface="Arial" pitchFamily="34" charset="0"/>
              <a:buChar char="•"/>
            </a:pPr>
            <a:r>
              <a:rPr lang="en-US" sz="1600" dirty="0"/>
              <a:t>Service logs</a:t>
            </a:r>
          </a:p>
          <a:p>
            <a:pPr marL="627063" lvl="3" indent="-163513">
              <a:spcBef>
                <a:spcPts val="600"/>
              </a:spcBef>
              <a:spcAft>
                <a:spcPts val="600"/>
              </a:spcAft>
              <a:buFont typeface="Arial" pitchFamily="34" charset="0"/>
              <a:buChar char="•"/>
            </a:pPr>
            <a:r>
              <a:rPr lang="en-US" sz="1600" dirty="0"/>
              <a:t>System logs</a:t>
            </a:r>
          </a:p>
          <a:p>
            <a:pPr marL="177800" indent="-177800">
              <a:buClrTx/>
              <a:buSzPct val="100000"/>
              <a:buFont typeface="Arial" pitchFamily="34" charset="0"/>
              <a:buChar char="•"/>
            </a:pPr>
            <a:r>
              <a:rPr lang="en-US" sz="1600" dirty="0"/>
              <a:t>Some logs contain information about daemons that are running in Linux. A daemon is a background process that runs without the need for user interaction.</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Monitoring Service Logs (Contd.)</a:t>
            </a:r>
          </a:p>
        </p:txBody>
      </p:sp>
      <p:sp>
        <p:nvSpPr>
          <p:cNvPr id="2" name="Content Placeholder 1"/>
          <p:cNvSpPr>
            <a:spLocks noGrp="1"/>
          </p:cNvSpPr>
          <p:nvPr>
            <p:ph idx="1"/>
          </p:nvPr>
        </p:nvSpPr>
        <p:spPr>
          <a:xfrm>
            <a:off x="0" y="908126"/>
            <a:ext cx="8853286" cy="320172"/>
          </a:xfrm>
        </p:spPr>
        <p:txBody>
          <a:bodyPr/>
          <a:lstStyle/>
          <a:p>
            <a:pPr marL="109538" indent="0">
              <a:spcBef>
                <a:spcPts val="100"/>
              </a:spcBef>
              <a:spcAft>
                <a:spcPts val="100"/>
              </a:spcAft>
              <a:buClrTx/>
              <a:buSzPct val="100000"/>
              <a:buNone/>
            </a:pPr>
            <a:r>
              <a:rPr lang="en-US" sz="1600" dirty="0"/>
              <a:t>The following</a:t>
            </a:r>
            <a:r>
              <a:rPr lang="en-US" sz="1600" dirty="0">
                <a:solidFill>
                  <a:srgbClr val="58585B"/>
                </a:solidFill>
              </a:rPr>
              <a:t> </a:t>
            </a:r>
            <a:r>
              <a:rPr lang="en-US" sz="1600" dirty="0"/>
              <a:t>table lists a few popular Linux log files and their functions:</a:t>
            </a:r>
            <a:endParaRPr lang="en-US" sz="1600"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467333626"/>
              </p:ext>
            </p:extLst>
          </p:nvPr>
        </p:nvGraphicFramePr>
        <p:xfrm>
          <a:off x="376881" y="1315507"/>
          <a:ext cx="8390238" cy="3129631"/>
        </p:xfrm>
        <a:graphic>
          <a:graphicData uri="http://schemas.openxmlformats.org/drawingml/2006/table">
            <a:tbl>
              <a:tblPr firstRow="1" bandRow="1">
                <a:tableStyleId>{5C22544A-7EE6-4342-B048-85BDC9FD1C3A}</a:tableStyleId>
              </a:tblPr>
              <a:tblGrid>
                <a:gridCol w="1902942">
                  <a:extLst>
                    <a:ext uri="{9D8B030D-6E8A-4147-A177-3AD203B41FA5}">
                      <a16:colId xmlns:a16="http://schemas.microsoft.com/office/drawing/2014/main" val="20000"/>
                    </a:ext>
                  </a:extLst>
                </a:gridCol>
                <a:gridCol w="6487296">
                  <a:extLst>
                    <a:ext uri="{9D8B030D-6E8A-4147-A177-3AD203B41FA5}">
                      <a16:colId xmlns:a16="http://schemas.microsoft.com/office/drawing/2014/main" val="20001"/>
                    </a:ext>
                  </a:extLst>
                </a:gridCol>
              </a:tblGrid>
              <a:tr h="288129">
                <a:tc>
                  <a:txBody>
                    <a:bodyPr/>
                    <a:lstStyle/>
                    <a:p>
                      <a:pPr algn="ctr" fontAlgn="ctr"/>
                      <a:r>
                        <a:rPr lang="en-US" b="1" dirty="0"/>
                        <a:t>Linux Log File</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828028">
                <a:tc>
                  <a:txBody>
                    <a:bodyPr/>
                    <a:lstStyle/>
                    <a:p>
                      <a:pPr fontAlgn="ctr"/>
                      <a:r>
                        <a:rPr lang="en-US" b="1" dirty="0"/>
                        <a:t>/var/log/messages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directory contains generic computer activity logs.</a:t>
                      </a:r>
                    </a:p>
                    <a:p>
                      <a:pPr marL="285750" indent="-285750" fontAlgn="ctr">
                        <a:buFont typeface="Arial" panose="020B0604020202020204" pitchFamily="34" charset="0"/>
                        <a:buChar char="•"/>
                      </a:pPr>
                      <a:r>
                        <a:rPr lang="en-US" b="0" dirty="0"/>
                        <a:t>It is mainly used to store informational and non-critical system messages.</a:t>
                      </a:r>
                    </a:p>
                  </a:txBody>
                  <a:tcPr marL="47625" marR="47625" marT="47625" marB="47625" anchor="ctr"/>
                </a:tc>
                <a:extLst>
                  <a:ext uri="{0D108BD9-81ED-4DB2-BD59-A6C34878D82A}">
                    <a16:rowId xmlns:a16="http://schemas.microsoft.com/office/drawing/2014/main" val="10001"/>
                  </a:ext>
                </a:extLst>
              </a:tr>
              <a:tr h="671027">
                <a:tc>
                  <a:txBody>
                    <a:bodyPr/>
                    <a:lstStyle/>
                    <a:p>
                      <a:pPr fontAlgn="ctr"/>
                      <a:r>
                        <a:rPr lang="en-US" b="1" dirty="0"/>
                        <a:t>/var/log/auth.log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file stores all authentication-related events in Debian and Ubuntu computers.</a:t>
                      </a:r>
                    </a:p>
                    <a:p>
                      <a:pPr marL="285750" indent="-285750" fontAlgn="ctr">
                        <a:buFont typeface="Arial" panose="020B0604020202020204" pitchFamily="34" charset="0"/>
                        <a:buChar char="•"/>
                      </a:pPr>
                      <a:r>
                        <a:rPr lang="en-US" b="0" dirty="0"/>
                        <a:t>Anything involving the user authorization mechanism can be found in this file.</a:t>
                      </a:r>
                    </a:p>
                  </a:txBody>
                  <a:tcPr marL="47625" marR="47625" marT="47625" marB="47625" anchor="ctr"/>
                </a:tc>
                <a:extLst>
                  <a:ext uri="{0D108BD9-81ED-4DB2-BD59-A6C34878D82A}">
                    <a16:rowId xmlns:a16="http://schemas.microsoft.com/office/drawing/2014/main" val="10002"/>
                  </a:ext>
                </a:extLst>
              </a:tr>
              <a:tr h="686531">
                <a:tc>
                  <a:txBody>
                    <a:bodyPr/>
                    <a:lstStyle/>
                    <a:p>
                      <a:pPr fontAlgn="ctr"/>
                      <a:r>
                        <a:rPr lang="en-US" b="1" dirty="0"/>
                        <a:t>/var/log/secure</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directory is used by RedHat and CentOS computers.</a:t>
                      </a:r>
                      <a:endParaRPr lang="en-US" b="0" strike="sngStrike" dirty="0">
                        <a:solidFill>
                          <a:srgbClr val="FF0000"/>
                        </a:solidFill>
                      </a:endParaRPr>
                    </a:p>
                    <a:p>
                      <a:pPr marL="285750" indent="-285750" fontAlgn="ctr">
                        <a:buFont typeface="Arial" panose="020B0604020202020204" pitchFamily="34" charset="0"/>
                        <a:buChar char="•"/>
                      </a:pPr>
                      <a:r>
                        <a:rPr lang="en-US" b="0" dirty="0"/>
                        <a:t>It also tracks </a:t>
                      </a:r>
                      <a:r>
                        <a:rPr lang="en-US" b="0" dirty="0" err="1"/>
                        <a:t>sudo</a:t>
                      </a:r>
                      <a:r>
                        <a:rPr lang="en-US" b="0" dirty="0"/>
                        <a:t> logins, SSH logins, and other errors logged by SSSD.</a:t>
                      </a:r>
                    </a:p>
                  </a:txBody>
                  <a:tcPr marL="47625" marR="47625" marT="47625" marB="47625" anchor="ctr"/>
                </a:tc>
                <a:extLst>
                  <a:ext uri="{0D108BD9-81ED-4DB2-BD59-A6C34878D82A}">
                    <a16:rowId xmlns:a16="http://schemas.microsoft.com/office/drawing/2014/main" val="10003"/>
                  </a:ext>
                </a:extLst>
              </a:tr>
              <a:tr h="571132">
                <a:tc>
                  <a:txBody>
                    <a:bodyPr/>
                    <a:lstStyle/>
                    <a:p>
                      <a:pPr fontAlgn="ctr"/>
                      <a:r>
                        <a:rPr lang="en-US" b="1" dirty="0"/>
                        <a:t>/var/log/boot.log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file stores boot-related information and messages logged during the computer startup process.</a:t>
                      </a:r>
                    </a:p>
                  </a:txBody>
                  <a:tcPr marL="47625" marR="47625" marT="47625" marB="47625" anchor="ct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Monitoring Service Logs (Contd.)</a:t>
            </a:r>
          </a:p>
        </p:txBody>
      </p:sp>
      <p:graphicFrame>
        <p:nvGraphicFramePr>
          <p:cNvPr id="4" name="Table 3"/>
          <p:cNvGraphicFramePr>
            <a:graphicFrameLocks noGrp="1"/>
          </p:cNvGraphicFramePr>
          <p:nvPr>
            <p:extLst>
              <p:ext uri="{D42A27DB-BD31-4B8C-83A1-F6EECF244321}">
                <p14:modId xmlns:p14="http://schemas.microsoft.com/office/powerpoint/2010/main" val="3542067670"/>
              </p:ext>
            </p:extLst>
          </p:nvPr>
        </p:nvGraphicFramePr>
        <p:xfrm>
          <a:off x="442762" y="948631"/>
          <a:ext cx="8258475" cy="3548251"/>
        </p:xfrm>
        <a:graphic>
          <a:graphicData uri="http://schemas.openxmlformats.org/drawingml/2006/table">
            <a:tbl>
              <a:tblPr firstRow="1" bandRow="1">
                <a:tableStyleId>{5C22544A-7EE6-4342-B048-85BDC9FD1C3A}</a:tableStyleId>
              </a:tblPr>
              <a:tblGrid>
                <a:gridCol w="2029505">
                  <a:extLst>
                    <a:ext uri="{9D8B030D-6E8A-4147-A177-3AD203B41FA5}">
                      <a16:colId xmlns:a16="http://schemas.microsoft.com/office/drawing/2014/main" val="20000"/>
                    </a:ext>
                  </a:extLst>
                </a:gridCol>
                <a:gridCol w="6228970">
                  <a:extLst>
                    <a:ext uri="{9D8B030D-6E8A-4147-A177-3AD203B41FA5}">
                      <a16:colId xmlns:a16="http://schemas.microsoft.com/office/drawing/2014/main" val="20001"/>
                    </a:ext>
                  </a:extLst>
                </a:gridCol>
              </a:tblGrid>
              <a:tr h="226244">
                <a:tc>
                  <a:txBody>
                    <a:bodyPr/>
                    <a:lstStyle/>
                    <a:p>
                      <a:pPr algn="ctr" fontAlgn="ctr"/>
                      <a:r>
                        <a:rPr lang="en-US" b="1" dirty="0"/>
                        <a:t>Linux Log File</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851907">
                <a:tc>
                  <a:txBody>
                    <a:bodyPr/>
                    <a:lstStyle/>
                    <a:p>
                      <a:pPr fontAlgn="ctr"/>
                      <a:r>
                        <a:rPr lang="en-US" b="1" dirty="0"/>
                        <a:t>/var/log/dmesg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directory contains kernel ring buffer messages.</a:t>
                      </a:r>
                    </a:p>
                    <a:p>
                      <a:pPr marL="285750" indent="-285750" fontAlgn="ctr">
                        <a:buFont typeface="Arial" panose="020B0604020202020204" pitchFamily="34" charset="0"/>
                        <a:buChar char="•"/>
                      </a:pPr>
                      <a:r>
                        <a:rPr lang="en-US" b="0" dirty="0"/>
                        <a:t>Information related to hardware devices and their drivers is recorded here.</a:t>
                      </a:r>
                    </a:p>
                    <a:p>
                      <a:pPr marL="285750" indent="-285750" fontAlgn="ctr">
                        <a:buFont typeface="Arial" panose="020B0604020202020204" pitchFamily="34" charset="0"/>
                        <a:buChar char="•"/>
                      </a:pPr>
                      <a:r>
                        <a:rPr lang="en-US" b="0" dirty="0"/>
                        <a:t>It is very important because, due to their low-level nature, logging systems such as syslog are not running when these events take place and are unavailable to the administrator in real-time.</a:t>
                      </a:r>
                    </a:p>
                  </a:txBody>
                  <a:tcPr marL="47625" marR="47625" marT="47625" marB="47625" anchor="ctr"/>
                </a:tc>
                <a:extLst>
                  <a:ext uri="{0D108BD9-81ED-4DB2-BD59-A6C34878D82A}">
                    <a16:rowId xmlns:a16="http://schemas.microsoft.com/office/drawing/2014/main" val="10001"/>
                  </a:ext>
                </a:extLst>
              </a:tr>
              <a:tr h="226244">
                <a:tc>
                  <a:txBody>
                    <a:bodyPr/>
                    <a:lstStyle/>
                    <a:p>
                      <a:pPr fontAlgn="ctr"/>
                      <a:r>
                        <a:rPr lang="en-US" b="1" dirty="0"/>
                        <a:t>/var/log/kern.log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file contains information logged by the kernel.</a:t>
                      </a:r>
                    </a:p>
                  </a:txBody>
                  <a:tcPr marL="47625" marR="47625" marT="47625" marB="47625" anchor="ctr"/>
                </a:tc>
                <a:extLst>
                  <a:ext uri="{0D108BD9-81ED-4DB2-BD59-A6C34878D82A}">
                    <a16:rowId xmlns:a16="http://schemas.microsoft.com/office/drawing/2014/main" val="10002"/>
                  </a:ext>
                </a:extLst>
              </a:tr>
              <a:tr h="695492">
                <a:tc>
                  <a:txBody>
                    <a:bodyPr/>
                    <a:lstStyle/>
                    <a:p>
                      <a:pPr fontAlgn="ctr"/>
                      <a:r>
                        <a:rPr lang="en-US" b="1" dirty="0"/>
                        <a:t>/var/log/cron</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Cron is a service used to schedule automated tasks in Linux and this directory stores its events.</a:t>
                      </a:r>
                    </a:p>
                    <a:p>
                      <a:pPr marL="285750" indent="-285750" fontAlgn="ctr">
                        <a:buFont typeface="Arial" panose="020B0604020202020204" pitchFamily="34" charset="0"/>
                        <a:buChar char="•"/>
                      </a:pPr>
                      <a:r>
                        <a:rPr lang="en-US" b="0" dirty="0"/>
                        <a:t>Whenever a scheduled </a:t>
                      </a:r>
                      <a:r>
                        <a:rPr lang="en-US" b="0" dirty="0">
                          <a:solidFill>
                            <a:srgbClr val="58585B"/>
                          </a:solidFill>
                        </a:rPr>
                        <a:t>task (</a:t>
                      </a:r>
                      <a:r>
                        <a:rPr lang="en-US" b="0" strike="noStrike" dirty="0">
                          <a:solidFill>
                            <a:srgbClr val="58585B"/>
                          </a:solidFill>
                        </a:rPr>
                        <a:t>or </a:t>
                      </a:r>
                      <a:r>
                        <a:rPr lang="en-US" b="0" dirty="0" err="1">
                          <a:solidFill>
                            <a:srgbClr val="58585B"/>
                          </a:solidFill>
                        </a:rPr>
                        <a:t>cron</a:t>
                      </a:r>
                      <a:r>
                        <a:rPr lang="en-US" b="0" dirty="0">
                          <a:solidFill>
                            <a:srgbClr val="58585B"/>
                          </a:solidFill>
                        </a:rPr>
                        <a:t> </a:t>
                      </a:r>
                      <a:r>
                        <a:rPr lang="en-US" b="0" dirty="0"/>
                        <a:t>job) runs, all its relevant information including execution status and error messages are stored here.</a:t>
                      </a:r>
                    </a:p>
                  </a:txBody>
                  <a:tcPr marL="47625" marR="47625" marT="47625" marB="47625" anchor="ctr"/>
                </a:tc>
                <a:extLst>
                  <a:ext uri="{0D108BD9-81ED-4DB2-BD59-A6C34878D82A}">
                    <a16:rowId xmlns:a16="http://schemas.microsoft.com/office/drawing/2014/main" val="10003"/>
                  </a:ext>
                </a:extLst>
              </a:tr>
              <a:tr h="820291">
                <a:tc>
                  <a:txBody>
                    <a:bodyPr/>
                    <a:lstStyle/>
                    <a:p>
                      <a:pPr fontAlgn="ctr"/>
                      <a:r>
                        <a:rPr lang="en-US" b="1" dirty="0"/>
                        <a:t>/var/log/mysqld.log</a:t>
                      </a:r>
                      <a:r>
                        <a:rPr lang="en-US" b="0" dirty="0"/>
                        <a:t> or </a:t>
                      </a:r>
                      <a:br>
                        <a:rPr lang="en-US" b="0" dirty="0"/>
                      </a:br>
                      <a:r>
                        <a:rPr lang="en-US" b="1" dirty="0"/>
                        <a:t>/var/log/mysql.log</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is the MySQL log file.</a:t>
                      </a:r>
                    </a:p>
                    <a:p>
                      <a:pPr marL="285750" indent="-285750" fontAlgn="ctr">
                        <a:buFont typeface="Arial" panose="020B0604020202020204" pitchFamily="34" charset="0"/>
                        <a:buChar char="•"/>
                      </a:pPr>
                      <a:r>
                        <a:rPr lang="en-US" b="0" dirty="0"/>
                        <a:t>All debug, failure and success messages related to the mysqld process and mysqld_safe daemon are logged here.</a:t>
                      </a:r>
                    </a:p>
                  </a:txBody>
                  <a:tcPr marL="47625" marR="47625" marT="47625" marB="47625" anchor="ct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Monitoring Service Logs (Contd.)</a:t>
            </a:r>
          </a:p>
        </p:txBody>
      </p:sp>
      <p:sp>
        <p:nvSpPr>
          <p:cNvPr id="2" name="Content Placeholder 1"/>
          <p:cNvSpPr>
            <a:spLocks noGrp="1"/>
          </p:cNvSpPr>
          <p:nvPr>
            <p:ph idx="1"/>
          </p:nvPr>
        </p:nvSpPr>
        <p:spPr>
          <a:xfrm>
            <a:off x="144065" y="798944"/>
            <a:ext cx="3340114" cy="3923181"/>
          </a:xfrm>
        </p:spPr>
        <p:txBody>
          <a:bodyPr/>
          <a:lstStyle/>
          <a:p>
            <a:pPr>
              <a:spcBef>
                <a:spcPts val="100"/>
              </a:spcBef>
              <a:spcAft>
                <a:spcPts val="100"/>
              </a:spcAft>
              <a:buClrTx/>
              <a:buSzPct val="100000"/>
              <a:buFont typeface="Arial" panose="020B0604020202020204" pitchFamily="34" charset="0"/>
              <a:buChar char="•"/>
            </a:pPr>
            <a:r>
              <a:rPr lang="en-US" sz="1600" dirty="0"/>
              <a:t>The command output shows a portion of </a:t>
            </a:r>
            <a:r>
              <a:rPr lang="en-US" sz="1600" b="1" dirty="0"/>
              <a:t>/var/log/messages </a:t>
            </a:r>
            <a:r>
              <a:rPr lang="en-US" sz="1600" dirty="0"/>
              <a:t>log file. </a:t>
            </a:r>
          </a:p>
          <a:p>
            <a:pPr>
              <a:spcBef>
                <a:spcPts val="100"/>
              </a:spcBef>
              <a:spcAft>
                <a:spcPts val="100"/>
              </a:spcAft>
              <a:buClrTx/>
              <a:buSzPct val="100000"/>
              <a:buFont typeface="Arial" panose="020B0604020202020204" pitchFamily="34" charset="0"/>
              <a:buChar char="•"/>
            </a:pPr>
            <a:r>
              <a:rPr lang="en-US" sz="1600" dirty="0"/>
              <a:t>Each line represents a logged event. </a:t>
            </a:r>
          </a:p>
          <a:p>
            <a:pPr>
              <a:spcBef>
                <a:spcPts val="100"/>
              </a:spcBef>
              <a:spcAft>
                <a:spcPts val="100"/>
              </a:spcAft>
              <a:buClrTx/>
              <a:buSzPct val="100000"/>
              <a:buFont typeface="Arial" panose="020B0604020202020204" pitchFamily="34" charset="0"/>
              <a:buChar char="•"/>
            </a:pPr>
            <a:r>
              <a:rPr lang="en-US" sz="1600" dirty="0"/>
              <a:t>The timestamps at the beginning of the lines mark the moment the event took place.</a:t>
            </a:r>
          </a:p>
        </p:txBody>
      </p:sp>
      <p:pic>
        <p:nvPicPr>
          <p:cNvPr id="12290" name="Picture 2"/>
          <p:cNvPicPr>
            <a:picLocks noChangeAspect="1" noChangeArrowheads="1"/>
          </p:cNvPicPr>
          <p:nvPr/>
        </p:nvPicPr>
        <p:blipFill>
          <a:blip r:embed="rId4"/>
          <a:srcRect/>
          <a:stretch>
            <a:fillRect/>
          </a:stretch>
        </p:blipFill>
        <p:spPr bwMode="auto">
          <a:xfrm>
            <a:off x="3484179" y="818865"/>
            <a:ext cx="5489508" cy="3878381"/>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Basic Server Administration</a:t>
            </a:r>
            <a:br>
              <a:rPr altLang="en-US" dirty="0"/>
            </a:br>
            <a:r>
              <a:rPr lang="en-US" dirty="0"/>
              <a:t>Lab – Locating Log Files</a:t>
            </a:r>
          </a:p>
        </p:txBody>
      </p:sp>
      <p:sp>
        <p:nvSpPr>
          <p:cNvPr id="2" name="Content Placeholder 1"/>
          <p:cNvSpPr>
            <a:spLocks noGrp="1"/>
          </p:cNvSpPr>
          <p:nvPr>
            <p:ph idx="1"/>
          </p:nvPr>
        </p:nvSpPr>
        <p:spPr>
          <a:xfrm>
            <a:off x="144065" y="914400"/>
            <a:ext cx="8853286" cy="3807725"/>
          </a:xfrm>
        </p:spPr>
        <p:txBody>
          <a:bodyPr/>
          <a:lstStyle/>
          <a:p>
            <a:pPr marL="0" indent="0">
              <a:spcBef>
                <a:spcPts val="100"/>
              </a:spcBef>
              <a:spcAft>
                <a:spcPts val="100"/>
              </a:spcAft>
              <a:buNone/>
            </a:pPr>
            <a:r>
              <a:rPr lang="en-US" sz="1800" dirty="0"/>
              <a:t>In this lab, you will get familiar with locating and manipulating Linux log files.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3" y="915409"/>
            <a:ext cx="8536507" cy="1802391"/>
          </a:xfrm>
        </p:spPr>
        <p:txBody>
          <a:bodyPr/>
          <a:lstStyle/>
          <a:p>
            <a:r>
              <a:rPr lang="en-US" dirty="0">
                <a:solidFill>
                  <a:schemeClr val="accent5">
                    <a:lumMod val="40000"/>
                    <a:lumOff val="60000"/>
                  </a:schemeClr>
                </a:solidFill>
              </a:rPr>
              <a:t>4.5 The Linux File System</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The File System Types in Linux</a:t>
            </a:r>
          </a:p>
        </p:txBody>
      </p:sp>
      <p:sp>
        <p:nvSpPr>
          <p:cNvPr id="2" name="Content Placeholder 1"/>
          <p:cNvSpPr>
            <a:spLocks noGrp="1"/>
          </p:cNvSpPr>
          <p:nvPr>
            <p:ph idx="1"/>
          </p:nvPr>
        </p:nvSpPr>
        <p:spPr>
          <a:xfrm>
            <a:off x="144065" y="798944"/>
            <a:ext cx="8853286" cy="1447867"/>
          </a:xfrm>
        </p:spPr>
        <p:txBody>
          <a:bodyPr/>
          <a:lstStyle/>
          <a:p>
            <a:pPr marL="177800" indent="-177800">
              <a:buClrTx/>
              <a:buSzPct val="100000"/>
              <a:buFont typeface="Arial" pitchFamily="34" charset="0"/>
              <a:buChar char="•"/>
            </a:pPr>
            <a:r>
              <a:rPr lang="en-US" sz="1600" dirty="0"/>
              <a:t>There are many different kinds of file systems, varying in properties of speed, flexibility, security, size, structure, logic and more. </a:t>
            </a:r>
          </a:p>
          <a:p>
            <a:pPr marL="177800" indent="-177800">
              <a:buClrTx/>
              <a:buSzPct val="100000"/>
              <a:buFont typeface="Arial" pitchFamily="34" charset="0"/>
              <a:buChar char="•"/>
            </a:pPr>
            <a:r>
              <a:rPr lang="en-US" sz="1600" dirty="0"/>
              <a:t>The administrator decides the file system type which is suitable for the operating system.</a:t>
            </a:r>
          </a:p>
          <a:p>
            <a:pPr marL="177800" indent="-177800">
              <a:buClrTx/>
              <a:buSzPct val="100000"/>
              <a:buFont typeface="Arial" pitchFamily="34" charset="0"/>
              <a:buChar char="•"/>
            </a:pPr>
            <a:r>
              <a:rPr lang="en-US" sz="1600" dirty="0"/>
              <a:t>The following table lists a few file system types commonly found and supported by Linux.</a:t>
            </a:r>
          </a:p>
        </p:txBody>
      </p:sp>
      <p:graphicFrame>
        <p:nvGraphicFramePr>
          <p:cNvPr id="4" name="Table 3"/>
          <p:cNvGraphicFramePr>
            <a:graphicFrameLocks noGrp="1"/>
          </p:cNvGraphicFramePr>
          <p:nvPr>
            <p:extLst>
              <p:ext uri="{D42A27DB-BD31-4B8C-83A1-F6EECF244321}">
                <p14:modId xmlns:p14="http://schemas.microsoft.com/office/powerpoint/2010/main" val="770497991"/>
              </p:ext>
            </p:extLst>
          </p:nvPr>
        </p:nvGraphicFramePr>
        <p:xfrm>
          <a:off x="407836" y="2364392"/>
          <a:ext cx="8325743" cy="1980164"/>
        </p:xfrm>
        <a:graphic>
          <a:graphicData uri="http://schemas.openxmlformats.org/drawingml/2006/table">
            <a:tbl>
              <a:tblPr firstRow="1" bandRow="1">
                <a:tableStyleId>{5C22544A-7EE6-4342-B048-85BDC9FD1C3A}</a:tableStyleId>
              </a:tblPr>
              <a:tblGrid>
                <a:gridCol w="2031821">
                  <a:extLst>
                    <a:ext uri="{9D8B030D-6E8A-4147-A177-3AD203B41FA5}">
                      <a16:colId xmlns:a16="http://schemas.microsoft.com/office/drawing/2014/main" val="20000"/>
                    </a:ext>
                  </a:extLst>
                </a:gridCol>
                <a:gridCol w="6293922">
                  <a:extLst>
                    <a:ext uri="{9D8B030D-6E8A-4147-A177-3AD203B41FA5}">
                      <a16:colId xmlns:a16="http://schemas.microsoft.com/office/drawing/2014/main" val="20001"/>
                    </a:ext>
                  </a:extLst>
                </a:gridCol>
              </a:tblGrid>
              <a:tr h="391394">
                <a:tc>
                  <a:txBody>
                    <a:bodyPr/>
                    <a:lstStyle/>
                    <a:p>
                      <a:pPr algn="ctr" fontAlgn="ctr"/>
                      <a:r>
                        <a:rPr lang="en-US" b="1" dirty="0"/>
                        <a:t>Linux File System</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1580849">
                <a:tc>
                  <a:txBody>
                    <a:bodyPr/>
                    <a:lstStyle/>
                    <a:p>
                      <a:pPr fontAlgn="ctr"/>
                      <a:r>
                        <a:rPr lang="en-US" b="1" dirty="0"/>
                        <a:t>ext2 (second extended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ext2 was the default file system in several major Linux distributions until supplanted by ext3.</a:t>
                      </a:r>
                    </a:p>
                    <a:p>
                      <a:pPr marL="285750" indent="-285750" fontAlgn="ctr">
                        <a:buFont typeface="Arial" panose="020B0604020202020204" pitchFamily="34" charset="0"/>
                        <a:buChar char="•"/>
                      </a:pPr>
                      <a:r>
                        <a:rPr lang="en-US" b="0" dirty="0"/>
                        <a:t>ext2 is still the file system of choice for flash-based storage media, as its lack of a journal, increases performance and minimizes the number of writes.</a:t>
                      </a:r>
                    </a:p>
                    <a:p>
                      <a:pPr marL="285750" indent="-285750" fontAlgn="ctr">
                        <a:buFont typeface="Arial" panose="020B0604020202020204" pitchFamily="34" charset="0"/>
                        <a:buChar char="•"/>
                      </a:pPr>
                      <a:r>
                        <a:rPr lang="en-US" b="0" dirty="0"/>
                        <a:t>As flash memory devices have a limited number of write operations, minimizing write operations increases the device’s lifetime.</a:t>
                      </a:r>
                    </a:p>
                  </a:txBody>
                  <a:tcPr marL="47625" marR="47625" marT="47625" marB="47625" anchor="ctr"/>
                </a:tc>
                <a:extLst>
                  <a:ext uri="{0D108BD9-81ED-4DB2-BD59-A6C34878D82A}">
                    <a16:rowId xmlns:a16="http://schemas.microsoft.com/office/drawing/2014/main" val="10001"/>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568207"/>
          </a:xfrm>
        </p:spPr>
        <p:txBody>
          <a:bodyPr/>
          <a:lstStyle/>
          <a:p>
            <a:pPr eaLnBrk="1" hangingPunct="1"/>
            <a:r>
              <a:rPr lang="en-US" dirty="0"/>
              <a:t>Module 4: Activities</a:t>
            </a:r>
          </a:p>
        </p:txBody>
      </p:sp>
      <p:sp>
        <p:nvSpPr>
          <p:cNvPr id="6147" name="Rectangle 34"/>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261651669"/>
              </p:ext>
            </p:extLst>
          </p:nvPr>
        </p:nvGraphicFramePr>
        <p:xfrm>
          <a:off x="349511" y="1177807"/>
          <a:ext cx="7784555" cy="2141132"/>
        </p:xfrm>
        <a:graphic>
          <a:graphicData uri="http://schemas.openxmlformats.org/drawingml/2006/table">
            <a:tbl>
              <a:tblPr firstRow="1" bandRow="1">
                <a:tableStyleId>{5C22544A-7EE6-4342-B048-85BDC9FD1C3A}</a:tableStyleId>
              </a:tblPr>
              <a:tblGrid>
                <a:gridCol w="786062">
                  <a:extLst>
                    <a:ext uri="{9D8B030D-6E8A-4147-A177-3AD203B41FA5}">
                      <a16:colId xmlns:a16="http://schemas.microsoft.com/office/drawing/2014/main" val="20001"/>
                    </a:ext>
                  </a:extLst>
                </a:gridCol>
                <a:gridCol w="1546768">
                  <a:extLst>
                    <a:ext uri="{9D8B030D-6E8A-4147-A177-3AD203B41FA5}">
                      <a16:colId xmlns:a16="http://schemas.microsoft.com/office/drawing/2014/main" val="3156509146"/>
                    </a:ext>
                  </a:extLst>
                </a:gridCol>
                <a:gridCol w="3968346">
                  <a:extLst>
                    <a:ext uri="{9D8B030D-6E8A-4147-A177-3AD203B41FA5}">
                      <a16:colId xmlns:a16="http://schemas.microsoft.com/office/drawing/2014/main" val="20002"/>
                    </a:ext>
                  </a:extLst>
                </a:gridCol>
                <a:gridCol w="1483379">
                  <a:extLst>
                    <a:ext uri="{9D8B030D-6E8A-4147-A177-3AD203B41FA5}">
                      <a16:colId xmlns:a16="http://schemas.microsoft.com/office/drawing/2014/main" val="20003"/>
                    </a:ext>
                  </a:extLst>
                </a:gridCol>
              </a:tblGrid>
              <a:tr h="275336">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100" dirty="0"/>
                        <a:t>Activity Type</a:t>
                      </a:r>
                    </a:p>
                  </a:txBody>
                  <a:tcPr marL="68580" marR="68580" marT="34290" marB="34290" anchor="ctr"/>
                </a:tc>
                <a:tc>
                  <a:txBody>
                    <a:bodyPr/>
                    <a:lstStyle/>
                    <a:p>
                      <a:pPr algn="ctr"/>
                      <a:r>
                        <a:rPr lang="en-US" sz="1100" dirty="0"/>
                        <a:t>Activity Name</a:t>
                      </a:r>
                    </a:p>
                  </a:txBody>
                  <a:tcPr marL="68580" marR="68580" marT="34290" marB="34290" anchor="ctr"/>
                </a:tc>
                <a:tc>
                  <a:txBody>
                    <a:bodyPr/>
                    <a:lstStyle/>
                    <a:p>
                      <a:pPr algn="ctr"/>
                      <a:r>
                        <a:rPr lang="en-US" sz="1100" dirty="0"/>
                        <a:t>Optional?</a:t>
                      </a:r>
                    </a:p>
                  </a:txBody>
                  <a:tcPr marL="68580" marR="68580" marT="34290" marB="34290" anchor="ctr"/>
                </a:tc>
                <a:extLst>
                  <a:ext uri="{0D108BD9-81ED-4DB2-BD59-A6C34878D82A}">
                    <a16:rowId xmlns:a16="http://schemas.microsoft.com/office/drawing/2014/main" val="10000"/>
                  </a:ext>
                </a:extLst>
              </a:tr>
              <a:tr h="301640">
                <a:tc>
                  <a:txBody>
                    <a:bodyPr/>
                    <a:lstStyle/>
                    <a:p>
                      <a:pPr algn="l"/>
                      <a:r>
                        <a:rPr lang="en-US" sz="1100" dirty="0"/>
                        <a:t>4.2.6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Lab </a:t>
                      </a:r>
                      <a:endParaRPr lang="en-US" sz="1100" dirty="0">
                        <a:solidFill>
                          <a:srgbClr val="FF0000"/>
                        </a:solidFill>
                      </a:endParaRP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Working with Text Files in the CLI</a:t>
                      </a:r>
                    </a:p>
                  </a:txBody>
                  <a:tcPr marL="68580" marR="68580" marT="34290" marB="34290" anchor="ctr"/>
                </a:tc>
                <a:tc>
                  <a:txBody>
                    <a:bodyPr/>
                    <a:lstStyle/>
                    <a:p>
                      <a:pPr algn="l"/>
                      <a:r>
                        <a:rPr lang="en-US" sz="1100" dirty="0"/>
                        <a:t>Recommended</a:t>
                      </a:r>
                    </a:p>
                  </a:txBody>
                  <a:tcPr marL="68580" marR="68580" marT="34290" marB="34290" anchor="ctr"/>
                </a:tc>
                <a:extLst>
                  <a:ext uri="{0D108BD9-81ED-4DB2-BD59-A6C34878D82A}">
                    <a16:rowId xmlns:a16="http://schemas.microsoft.com/office/drawing/2014/main" val="10001"/>
                  </a:ext>
                </a:extLst>
              </a:tr>
              <a:tr h="301640">
                <a:tc>
                  <a:txBody>
                    <a:bodyPr/>
                    <a:lstStyle/>
                    <a:p>
                      <a:pPr algn="l"/>
                      <a:r>
                        <a:rPr lang="en-US" sz="1100" dirty="0"/>
                        <a:t>4.2.7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Lab</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Getting Familiar with the Linux Shell</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dirty="0"/>
                        <a:t>Recommended</a:t>
                      </a:r>
                    </a:p>
                  </a:txBody>
                  <a:tcPr marL="68580" marR="68580" marT="34290" marB="34290" anchor="ctr"/>
                </a:tc>
                <a:extLst>
                  <a:ext uri="{0D108BD9-81ED-4DB2-BD59-A6C34878D82A}">
                    <a16:rowId xmlns:a16="http://schemas.microsoft.com/office/drawing/2014/main" val="10002"/>
                  </a:ext>
                </a:extLst>
              </a:tr>
              <a:tr h="275336">
                <a:tc>
                  <a:txBody>
                    <a:bodyPr/>
                    <a:lstStyle/>
                    <a:p>
                      <a:pPr algn="l"/>
                      <a:r>
                        <a:rPr lang="en-US" sz="1100" dirty="0">
                          <a:solidFill>
                            <a:srgbClr val="58585B"/>
                          </a:solidFill>
                        </a:rPr>
                        <a:t>4.3.4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58585B"/>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Linux Servers</a:t>
                      </a:r>
                    </a:p>
                  </a:txBody>
                  <a:tcPr marL="68580" marR="68580" marT="34290" marB="34290" anchor="ctr"/>
                </a:tc>
                <a:tc>
                  <a:txBody>
                    <a:bodyPr/>
                    <a:lstStyle/>
                    <a:p>
                      <a:pPr algn="l"/>
                      <a:r>
                        <a:rPr lang="en-US" sz="1100" dirty="0"/>
                        <a:t>Recommended</a:t>
                      </a:r>
                    </a:p>
                  </a:txBody>
                  <a:tcPr marL="68580" marR="68580" marT="34290" marB="34290" anchor="ctr"/>
                </a:tc>
                <a:extLst>
                  <a:ext uri="{0D108BD9-81ED-4DB2-BD59-A6C34878D82A}">
                    <a16:rowId xmlns:a16="http://schemas.microsoft.com/office/drawing/2014/main" val="3039725069"/>
                  </a:ext>
                </a:extLst>
              </a:tr>
              <a:tr h="275336">
                <a:tc>
                  <a:txBody>
                    <a:bodyPr/>
                    <a:lstStyle/>
                    <a:p>
                      <a:pPr algn="l"/>
                      <a:r>
                        <a:rPr lang="en-US" sz="1100" dirty="0"/>
                        <a:t>4.4.4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t>Lab</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Locating Log Files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t>Recommended</a:t>
                      </a:r>
                    </a:p>
                  </a:txBody>
                  <a:tcPr marL="68580" marR="68580" marT="34290" marB="34290" anchor="ctr"/>
                </a:tc>
                <a:extLst>
                  <a:ext uri="{0D108BD9-81ED-4DB2-BD59-A6C34878D82A}">
                    <a16:rowId xmlns:a16="http://schemas.microsoft.com/office/drawing/2014/main" val="1814984366"/>
                  </a:ext>
                </a:extLst>
              </a:tr>
              <a:tr h="436508">
                <a:tc>
                  <a:txBody>
                    <a:bodyPr/>
                    <a:lstStyle/>
                    <a:p>
                      <a:pPr algn="l"/>
                      <a:r>
                        <a:rPr lang="en-US" sz="1100" dirty="0"/>
                        <a:t>4.5.4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Lab</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Navigating the Linux Filesystem and Permission Settings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t>Recommended</a:t>
                      </a:r>
                    </a:p>
                  </a:txBody>
                  <a:tcPr marL="68580" marR="68580" marT="34290" marB="34290" anchor="ctr"/>
                </a:tc>
                <a:extLst>
                  <a:ext uri="{0D108BD9-81ED-4DB2-BD59-A6C34878D82A}">
                    <a16:rowId xmlns:a16="http://schemas.microsoft.com/office/drawing/2014/main" val="1074708435"/>
                  </a:ext>
                </a:extLst>
              </a:tr>
              <a:tr h="275336">
                <a:tc>
                  <a:txBody>
                    <a:bodyPr/>
                    <a:lstStyle/>
                    <a:p>
                      <a:pPr algn="l"/>
                      <a:r>
                        <a:rPr lang="en-US" sz="1100" dirty="0"/>
                        <a:t>4.7.7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Video</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latin typeface="+mn-lt"/>
                          <a:ea typeface="+mn-ea"/>
                          <a:cs typeface="+mn-cs"/>
                        </a:rPr>
                        <a:t>Applications, Rootkits, and Piping Commands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noProof="0" dirty="0"/>
                        <a:t>Recommended</a:t>
                      </a:r>
                    </a:p>
                  </a:txBody>
                  <a:tcPr marL="68580" marR="68580" marT="34290" marB="34290" anchor="ctr"/>
                </a:tc>
                <a:extLst>
                  <a:ext uri="{0D108BD9-81ED-4DB2-BD59-A6C34878D82A}">
                    <a16:rowId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6F421C9E-4A6A-49FB-B27A-9BE7EFF291DA}"/>
              </a:ext>
            </a:extLst>
          </p:cNvPr>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The File System Types in Linux (Contd.)</a:t>
            </a:r>
          </a:p>
        </p:txBody>
      </p:sp>
      <p:graphicFrame>
        <p:nvGraphicFramePr>
          <p:cNvPr id="4" name="Table 3"/>
          <p:cNvGraphicFramePr>
            <a:graphicFrameLocks noGrp="1"/>
          </p:cNvGraphicFramePr>
          <p:nvPr>
            <p:extLst>
              <p:ext uri="{D42A27DB-BD31-4B8C-83A1-F6EECF244321}">
                <p14:modId xmlns:p14="http://schemas.microsoft.com/office/powerpoint/2010/main" val="3921961048"/>
              </p:ext>
            </p:extLst>
          </p:nvPr>
        </p:nvGraphicFramePr>
        <p:xfrm>
          <a:off x="268828" y="871460"/>
          <a:ext cx="8606344" cy="3783852"/>
        </p:xfrm>
        <a:graphic>
          <a:graphicData uri="http://schemas.openxmlformats.org/drawingml/2006/table">
            <a:tbl>
              <a:tblPr firstRow="1" bandRow="1">
                <a:tableStyleId>{5C22544A-7EE6-4342-B048-85BDC9FD1C3A}</a:tableStyleId>
              </a:tblPr>
              <a:tblGrid>
                <a:gridCol w="2205544">
                  <a:extLst>
                    <a:ext uri="{9D8B030D-6E8A-4147-A177-3AD203B41FA5}">
                      <a16:colId xmlns:a16="http://schemas.microsoft.com/office/drawing/2014/main" val="20000"/>
                    </a:ext>
                  </a:extLst>
                </a:gridCol>
                <a:gridCol w="6400800">
                  <a:extLst>
                    <a:ext uri="{9D8B030D-6E8A-4147-A177-3AD203B41FA5}">
                      <a16:colId xmlns:a16="http://schemas.microsoft.com/office/drawing/2014/main" val="20001"/>
                    </a:ext>
                  </a:extLst>
                </a:gridCol>
              </a:tblGrid>
              <a:tr h="392952">
                <a:tc>
                  <a:txBody>
                    <a:bodyPr/>
                    <a:lstStyle/>
                    <a:p>
                      <a:pPr algn="ctr" fontAlgn="ctr"/>
                      <a:r>
                        <a:rPr lang="en-US" b="1" dirty="0"/>
                        <a:t>Linux File System</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1695083">
                <a:tc>
                  <a:txBody>
                    <a:bodyPr/>
                    <a:lstStyle/>
                    <a:p>
                      <a:pPr fontAlgn="ctr"/>
                      <a:r>
                        <a:rPr lang="en-US" b="1" dirty="0"/>
                        <a:t>ext3 (third extended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ext3 is a journaled file system designed to improve the existing ext2 file system.</a:t>
                      </a:r>
                    </a:p>
                    <a:p>
                      <a:pPr marL="285750" indent="-285750" fontAlgn="ctr">
                        <a:buFont typeface="Arial" panose="020B0604020202020204" pitchFamily="34" charset="0"/>
                        <a:buChar char="•"/>
                      </a:pPr>
                      <a:r>
                        <a:rPr lang="en-US" b="0" dirty="0"/>
                        <a:t>A journal or log, the main feature added to ext3, is a technique used to minimize the risk of file system corruption in the event of sudden power loss.</a:t>
                      </a:r>
                    </a:p>
                    <a:p>
                      <a:pPr marL="285750" indent="-285750" fontAlgn="ctr">
                        <a:buFont typeface="Arial" panose="020B0604020202020204" pitchFamily="34" charset="0"/>
                        <a:buChar char="•"/>
                      </a:pPr>
                      <a:r>
                        <a:rPr lang="en-US" b="0" dirty="0"/>
                        <a:t>The file systems keeps a log of all the changes to be made.</a:t>
                      </a:r>
                    </a:p>
                    <a:p>
                      <a:pPr marL="285750" indent="-285750" fontAlgn="ctr">
                        <a:buFont typeface="Arial" panose="020B0604020202020204" pitchFamily="34" charset="0"/>
                        <a:buChar char="•"/>
                      </a:pPr>
                      <a:r>
                        <a:rPr lang="en-US" b="0" dirty="0"/>
                        <a:t>If the computer crashes before the change is complete, the journal can be used to restore or correct any issues created by the crash.</a:t>
                      </a:r>
                    </a:p>
                    <a:p>
                      <a:pPr marL="285750" indent="-285750" fontAlgn="ctr">
                        <a:buFont typeface="Arial" panose="020B0604020202020204" pitchFamily="34" charset="0"/>
                        <a:buChar char="•"/>
                      </a:pPr>
                      <a:r>
                        <a:rPr lang="en-US" b="0" dirty="0"/>
                        <a:t>The maximum file size in ext3 file systems is 32 TB.</a:t>
                      </a:r>
                    </a:p>
                  </a:txBody>
                  <a:tcPr marL="47625" marR="47625" marT="47625" marB="47625" anchor="ctr"/>
                </a:tc>
                <a:extLst>
                  <a:ext uri="{0D108BD9-81ED-4DB2-BD59-A6C34878D82A}">
                    <a16:rowId xmlns:a16="http://schemas.microsoft.com/office/drawing/2014/main" val="10001"/>
                  </a:ext>
                </a:extLst>
              </a:tr>
              <a:tr h="1494397">
                <a:tc>
                  <a:txBody>
                    <a:bodyPr/>
                    <a:lstStyle/>
                    <a:p>
                      <a:pPr fontAlgn="ctr"/>
                      <a:r>
                        <a:rPr lang="en-US" b="1" dirty="0"/>
                        <a:t>ext4 (fourth extended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ext4 was created based on a series of extensions to ext3.</a:t>
                      </a:r>
                    </a:p>
                    <a:p>
                      <a:pPr marL="285750" indent="-285750" fontAlgn="ctr">
                        <a:buFont typeface="Arial" panose="020B0604020202020204" pitchFamily="34" charset="0"/>
                        <a:buChar char="•"/>
                      </a:pPr>
                      <a:r>
                        <a:rPr lang="en-US" b="0" dirty="0"/>
                        <a:t>While the extensions improve the performance of ext3 and increase supported file sizes, developers were concerned about stability issues and were opposed to adding the extensions to the stable ext3.</a:t>
                      </a:r>
                    </a:p>
                    <a:p>
                      <a:pPr marL="285750" indent="-285750" fontAlgn="ctr">
                        <a:buFont typeface="Arial" panose="020B0604020202020204" pitchFamily="34" charset="0"/>
                        <a:buChar char="•"/>
                      </a:pPr>
                      <a:r>
                        <a:rPr lang="en-US" b="0" dirty="0"/>
                        <a:t>The ext3 project was split in two; one kept as ext3 and its normal development and the other, named ext4, incorporated the mentioned extensions.</a:t>
                      </a:r>
                    </a:p>
                  </a:txBody>
                  <a:tcPr marL="47625" marR="47625" marT="47625" marB="47625" anchor="ct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718F278-4499-49F3-86DE-D703A489D3E9}"/>
              </a:ext>
            </a:extLst>
          </p:cNvPr>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The File System Types in Linux (Contd.)</a:t>
            </a:r>
          </a:p>
        </p:txBody>
      </p:sp>
      <p:graphicFrame>
        <p:nvGraphicFramePr>
          <p:cNvPr id="4" name="Table 3"/>
          <p:cNvGraphicFramePr>
            <a:graphicFrameLocks noGrp="1"/>
          </p:cNvGraphicFramePr>
          <p:nvPr>
            <p:extLst>
              <p:ext uri="{D42A27DB-BD31-4B8C-83A1-F6EECF244321}">
                <p14:modId xmlns:p14="http://schemas.microsoft.com/office/powerpoint/2010/main" val="4188751624"/>
              </p:ext>
            </p:extLst>
          </p:nvPr>
        </p:nvGraphicFramePr>
        <p:xfrm>
          <a:off x="380010" y="868826"/>
          <a:ext cx="8383979" cy="3649970"/>
        </p:xfrm>
        <a:graphic>
          <a:graphicData uri="http://schemas.openxmlformats.org/drawingml/2006/table">
            <a:tbl>
              <a:tblPr firstRow="1" bandRow="1">
                <a:tableStyleId>{5C22544A-7EE6-4342-B048-85BDC9FD1C3A}</a:tableStyleId>
              </a:tblPr>
              <a:tblGrid>
                <a:gridCol w="1859347">
                  <a:extLst>
                    <a:ext uri="{9D8B030D-6E8A-4147-A177-3AD203B41FA5}">
                      <a16:colId xmlns:a16="http://schemas.microsoft.com/office/drawing/2014/main" val="20000"/>
                    </a:ext>
                  </a:extLst>
                </a:gridCol>
                <a:gridCol w="6524632">
                  <a:extLst>
                    <a:ext uri="{9D8B030D-6E8A-4147-A177-3AD203B41FA5}">
                      <a16:colId xmlns:a16="http://schemas.microsoft.com/office/drawing/2014/main" val="20001"/>
                    </a:ext>
                  </a:extLst>
                </a:gridCol>
              </a:tblGrid>
              <a:tr h="378967">
                <a:tc>
                  <a:txBody>
                    <a:bodyPr/>
                    <a:lstStyle/>
                    <a:p>
                      <a:pPr algn="ctr" fontAlgn="ctr"/>
                      <a:r>
                        <a:rPr lang="en-US" b="1" dirty="0"/>
                        <a:t>Linux File System</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918840">
                <a:tc>
                  <a:txBody>
                    <a:bodyPr/>
                    <a:lstStyle/>
                    <a:p>
                      <a:pPr fontAlgn="ctr"/>
                      <a:r>
                        <a:rPr lang="en-US" b="1" dirty="0"/>
                        <a:t>NFS (Network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NFS is a network-based file system, allowing file access over the network.</a:t>
                      </a:r>
                    </a:p>
                    <a:p>
                      <a:pPr marL="285750" indent="-285750" fontAlgn="ctr">
                        <a:buFont typeface="Arial" panose="020B0604020202020204" pitchFamily="34" charset="0"/>
                        <a:buChar char="•"/>
                      </a:pPr>
                      <a:r>
                        <a:rPr lang="en-US" b="0" dirty="0"/>
                        <a:t>From the user standpoint, there is no difference between accessing a file stored locally or on another computer on the network.</a:t>
                      </a:r>
                    </a:p>
                    <a:p>
                      <a:pPr marL="285750" indent="-285750" fontAlgn="ctr">
                        <a:buFont typeface="Arial" panose="020B0604020202020204" pitchFamily="34" charset="0"/>
                        <a:buChar char="•"/>
                      </a:pPr>
                      <a:r>
                        <a:rPr lang="en-US" b="0" dirty="0"/>
                        <a:t>NFS is an open standard which allows anyone to implement it.</a:t>
                      </a:r>
                    </a:p>
                  </a:txBody>
                  <a:tcPr marL="47625" marR="47625" marT="47625" marB="47625" anchor="ctr"/>
                </a:tc>
                <a:extLst>
                  <a:ext uri="{0D108BD9-81ED-4DB2-BD59-A6C34878D82A}">
                    <a16:rowId xmlns:a16="http://schemas.microsoft.com/office/drawing/2014/main" val="10001"/>
                  </a:ext>
                </a:extLst>
              </a:tr>
              <a:tr h="488196">
                <a:tc>
                  <a:txBody>
                    <a:bodyPr/>
                    <a:lstStyle/>
                    <a:p>
                      <a:pPr fontAlgn="ctr"/>
                      <a:r>
                        <a:rPr lang="en-US" b="1" dirty="0"/>
                        <a:t>CDFS (Compact Disc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CDFS was created specifically for optical disk media.</a:t>
                      </a:r>
                    </a:p>
                  </a:txBody>
                  <a:tcPr marL="47625" marR="47625" marT="47625" marB="47625" anchor="ctr"/>
                </a:tc>
                <a:extLst>
                  <a:ext uri="{0D108BD9-81ED-4DB2-BD59-A6C34878D82A}">
                    <a16:rowId xmlns:a16="http://schemas.microsoft.com/office/drawing/2014/main" val="10002"/>
                  </a:ext>
                </a:extLst>
              </a:tr>
              <a:tr h="1800343">
                <a:tc>
                  <a:txBody>
                    <a:bodyPr/>
                    <a:lstStyle/>
                    <a:p>
                      <a:pPr fontAlgn="ctr"/>
                      <a:r>
                        <a:rPr lang="en-US" b="1" dirty="0"/>
                        <a:t>Swap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The swap file system is used by Linux when it runs out of RAM.</a:t>
                      </a:r>
                    </a:p>
                    <a:p>
                      <a:pPr marL="285750" indent="-285750" fontAlgn="ctr">
                        <a:buFont typeface="Arial" panose="020B0604020202020204" pitchFamily="34" charset="0"/>
                        <a:buChar char="•"/>
                      </a:pPr>
                      <a:r>
                        <a:rPr lang="en-US" b="0" dirty="0"/>
                        <a:t>When this happens, the kernel moves inactive RAM content to the swap partition on the disk.</a:t>
                      </a:r>
                    </a:p>
                    <a:p>
                      <a:pPr marL="285750" indent="-285750" fontAlgn="ctr">
                        <a:buFont typeface="Arial" panose="020B0604020202020204" pitchFamily="34" charset="0"/>
                        <a:buChar char="•"/>
                      </a:pPr>
                      <a:r>
                        <a:rPr lang="en-US" b="0" dirty="0"/>
                        <a:t>While swap partitions can be useful to Linux computers with a limited amount of memory, they should not be considered as a primary solution.</a:t>
                      </a:r>
                    </a:p>
                    <a:p>
                      <a:pPr marL="285750" indent="-285750" fontAlgn="ctr">
                        <a:buFont typeface="Arial" panose="020B0604020202020204" pitchFamily="34" charset="0"/>
                        <a:buChar char="•"/>
                      </a:pPr>
                      <a:r>
                        <a:rPr lang="en-US" b="0" dirty="0"/>
                        <a:t>Swap partition is stored on disk which has much lower access speeds than RAM.</a:t>
                      </a:r>
                    </a:p>
                  </a:txBody>
                  <a:tcPr marL="47625" marR="47625" marT="47625" marB="47625"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627E9242-6A80-4224-A795-8B520EDA135B}"/>
              </a:ext>
            </a:extLst>
          </p:cNvPr>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The File System Types in Linux (Contd.)</a:t>
            </a:r>
          </a:p>
        </p:txBody>
      </p:sp>
      <p:graphicFrame>
        <p:nvGraphicFramePr>
          <p:cNvPr id="4" name="Table 3"/>
          <p:cNvGraphicFramePr>
            <a:graphicFrameLocks noGrp="1"/>
          </p:cNvGraphicFramePr>
          <p:nvPr>
            <p:extLst>
              <p:ext uri="{D42A27DB-BD31-4B8C-83A1-F6EECF244321}">
                <p14:modId xmlns:p14="http://schemas.microsoft.com/office/powerpoint/2010/main" val="2320234707"/>
              </p:ext>
            </p:extLst>
          </p:nvPr>
        </p:nvGraphicFramePr>
        <p:xfrm>
          <a:off x="411303" y="910308"/>
          <a:ext cx="8098972" cy="3322883"/>
        </p:xfrm>
        <a:graphic>
          <a:graphicData uri="http://schemas.openxmlformats.org/drawingml/2006/table">
            <a:tbl>
              <a:tblPr firstRow="1" bandRow="1">
                <a:tableStyleId>{5C22544A-7EE6-4342-B048-85BDC9FD1C3A}</a:tableStyleId>
              </a:tblPr>
              <a:tblGrid>
                <a:gridCol w="1852551">
                  <a:extLst>
                    <a:ext uri="{9D8B030D-6E8A-4147-A177-3AD203B41FA5}">
                      <a16:colId xmlns:a16="http://schemas.microsoft.com/office/drawing/2014/main" val="20000"/>
                    </a:ext>
                  </a:extLst>
                </a:gridCol>
                <a:gridCol w="6246421">
                  <a:extLst>
                    <a:ext uri="{9D8B030D-6E8A-4147-A177-3AD203B41FA5}">
                      <a16:colId xmlns:a16="http://schemas.microsoft.com/office/drawing/2014/main" val="20001"/>
                    </a:ext>
                  </a:extLst>
                </a:gridCol>
              </a:tblGrid>
              <a:tr h="323721">
                <a:tc>
                  <a:txBody>
                    <a:bodyPr/>
                    <a:lstStyle/>
                    <a:p>
                      <a:pPr algn="ctr" fontAlgn="ctr"/>
                      <a:r>
                        <a:rPr lang="en-US" b="1" dirty="0"/>
                        <a:t>Linux File System</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898061">
                <a:tc>
                  <a:txBody>
                    <a:bodyPr/>
                    <a:lstStyle/>
                    <a:p>
                      <a:pPr fontAlgn="ctr"/>
                      <a:r>
                        <a:rPr lang="en-US" b="1" dirty="0"/>
                        <a:t>HFS Plus or HFS+ (Hierarchical File System Plus)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 file system used by Apple in its Macintosh computers.</a:t>
                      </a:r>
                    </a:p>
                    <a:p>
                      <a:pPr marL="285750" indent="-285750" fontAlgn="ctr">
                        <a:buFont typeface="Arial" panose="020B0604020202020204" pitchFamily="34" charset="0"/>
                        <a:buChar char="•"/>
                      </a:pPr>
                      <a:r>
                        <a:rPr lang="en-US" b="0" dirty="0"/>
                        <a:t>The Linux kernel includes a module for mounting HFS+ for read-write operations.</a:t>
                      </a:r>
                    </a:p>
                  </a:txBody>
                  <a:tcPr marL="47625" marR="47625" marT="47625" marB="47625" anchor="ctr"/>
                </a:tc>
                <a:extLst>
                  <a:ext uri="{0D108BD9-81ED-4DB2-BD59-A6C34878D82A}">
                    <a16:rowId xmlns:a16="http://schemas.microsoft.com/office/drawing/2014/main" val="10001"/>
                  </a:ext>
                </a:extLst>
              </a:tr>
              <a:tr h="547528">
                <a:tc>
                  <a:txBody>
                    <a:bodyPr/>
                    <a:lstStyle/>
                    <a:p>
                      <a:pPr fontAlgn="ctr"/>
                      <a:r>
                        <a:rPr lang="en-US" b="1" dirty="0"/>
                        <a:t>APFS (Apple File System)</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An updated file system that is used by Apple devices.</a:t>
                      </a:r>
                    </a:p>
                    <a:p>
                      <a:pPr marL="285750" indent="-285750" fontAlgn="ctr">
                        <a:buFont typeface="Arial" panose="020B0604020202020204" pitchFamily="34" charset="0"/>
                        <a:buChar char="•"/>
                      </a:pPr>
                      <a:r>
                        <a:rPr lang="en-US" b="0" dirty="0"/>
                        <a:t>It provides strong encryption and is optimized for flash and solid-state drives.</a:t>
                      </a:r>
                    </a:p>
                  </a:txBody>
                  <a:tcPr marL="47625" marR="47625" marT="47625" marB="47625" anchor="ctr"/>
                </a:tc>
                <a:extLst>
                  <a:ext uri="{0D108BD9-81ED-4DB2-BD59-A6C34878D82A}">
                    <a16:rowId xmlns:a16="http://schemas.microsoft.com/office/drawing/2014/main" val="10002"/>
                  </a:ext>
                </a:extLst>
              </a:tr>
              <a:tr h="1365771">
                <a:tc>
                  <a:txBody>
                    <a:bodyPr/>
                    <a:lstStyle/>
                    <a:p>
                      <a:pPr fontAlgn="ctr"/>
                      <a:r>
                        <a:rPr lang="en-US" b="1" dirty="0"/>
                        <a:t>Master Boot Record (MBR)</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Located in the first sector of a partitioned computer, the MBR stores all the information about the way in which the file system is organized.</a:t>
                      </a:r>
                    </a:p>
                    <a:p>
                      <a:pPr marL="285750" indent="-285750" fontAlgn="ctr">
                        <a:buFont typeface="Arial" panose="020B0604020202020204" pitchFamily="34" charset="0"/>
                        <a:buChar char="•"/>
                      </a:pPr>
                      <a:r>
                        <a:rPr lang="en-US" b="0" dirty="0"/>
                        <a:t>The MBR quickly hands over control to a loading function, which loads the OS.</a:t>
                      </a:r>
                    </a:p>
                  </a:txBody>
                  <a:tcPr marL="47625" marR="47625" marT="47625" marB="47625"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67F9E462-5EEC-4D60-9EC4-EE869AAC2B70}"/>
              </a:ext>
            </a:extLst>
          </p:cNvPr>
          <p:cNvSpPr txBox="1">
            <a:spLocks noChangeArrowheads="1"/>
          </p:cNvSpPr>
          <p:nvPr/>
        </p:nvSpPr>
        <p:spPr bwMode="auto">
          <a:xfrm>
            <a:off x="144065" y="13262"/>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The File System Types in Linux (Contd.)</a:t>
            </a:r>
          </a:p>
        </p:txBody>
      </p:sp>
      <p:sp>
        <p:nvSpPr>
          <p:cNvPr id="2" name="Content Placeholder 1"/>
          <p:cNvSpPr>
            <a:spLocks noGrp="1"/>
          </p:cNvSpPr>
          <p:nvPr>
            <p:ph idx="1"/>
          </p:nvPr>
        </p:nvSpPr>
        <p:spPr>
          <a:xfrm>
            <a:off x="14398" y="871772"/>
            <a:ext cx="3342755" cy="3657600"/>
          </a:xfrm>
        </p:spPr>
        <p:txBody>
          <a:bodyPr/>
          <a:lstStyle/>
          <a:p>
            <a:pPr marL="177800" indent="-177800">
              <a:buClrTx/>
              <a:buSzPct val="100000"/>
              <a:buFont typeface="Arial" pitchFamily="34" charset="0"/>
              <a:buChar char="•"/>
            </a:pPr>
            <a:r>
              <a:rPr lang="en-US" sz="1600" dirty="0"/>
              <a:t>Mounting is the term used for the process of assigning a directory to a partition. </a:t>
            </a:r>
          </a:p>
          <a:p>
            <a:pPr marL="177800" indent="-177800">
              <a:buClrTx/>
              <a:buSzPct val="100000"/>
              <a:buFont typeface="Arial" pitchFamily="34" charset="0"/>
              <a:buChar char="•"/>
            </a:pPr>
            <a:r>
              <a:rPr lang="en-US" sz="1600" dirty="0"/>
              <a:t>After a successful mount operation, the file system contained on the partition is accessible through the specified directory. </a:t>
            </a:r>
          </a:p>
          <a:p>
            <a:pPr marL="177800" indent="-177800">
              <a:buClrTx/>
              <a:buSzPct val="100000"/>
              <a:buFont typeface="Arial" pitchFamily="34" charset="0"/>
              <a:buChar char="•"/>
            </a:pPr>
            <a:r>
              <a:rPr lang="en-US" sz="1600" dirty="0"/>
              <a:t>The command output shows the output of the </a:t>
            </a:r>
            <a:r>
              <a:rPr lang="en-US" sz="1600" b="1" dirty="0"/>
              <a:t>mount </a:t>
            </a:r>
            <a:r>
              <a:rPr lang="en-US" sz="1600" dirty="0"/>
              <a:t>command issued in the Cisco </a:t>
            </a:r>
            <a:r>
              <a:rPr lang="en-US" sz="1600" dirty="0" err="1"/>
              <a:t>CyberOPS</a:t>
            </a:r>
            <a:r>
              <a:rPr lang="en-US" sz="1600" dirty="0"/>
              <a:t> VM.</a:t>
            </a:r>
          </a:p>
        </p:txBody>
      </p:sp>
      <p:pic>
        <p:nvPicPr>
          <p:cNvPr id="1026" name="Picture 2"/>
          <p:cNvPicPr>
            <a:picLocks noChangeAspect="1" noChangeArrowheads="1"/>
          </p:cNvPicPr>
          <p:nvPr/>
        </p:nvPicPr>
        <p:blipFill>
          <a:blip r:embed="rId4"/>
          <a:srcRect/>
          <a:stretch>
            <a:fillRect/>
          </a:stretch>
        </p:blipFill>
        <p:spPr bwMode="auto">
          <a:xfrm>
            <a:off x="3229382" y="900572"/>
            <a:ext cx="5808778" cy="36000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Linux Roles and File Permissions</a:t>
            </a:r>
          </a:p>
        </p:txBody>
      </p:sp>
      <p:sp>
        <p:nvSpPr>
          <p:cNvPr id="2" name="Content Placeholder 1"/>
          <p:cNvSpPr>
            <a:spLocks noGrp="1"/>
          </p:cNvSpPr>
          <p:nvPr>
            <p:ph idx="1"/>
          </p:nvPr>
        </p:nvSpPr>
        <p:spPr>
          <a:xfrm>
            <a:off x="144065" y="878774"/>
            <a:ext cx="8869306" cy="3657600"/>
          </a:xfrm>
        </p:spPr>
        <p:txBody>
          <a:bodyPr/>
          <a:lstStyle/>
          <a:p>
            <a:pPr marL="177800" indent="-177800">
              <a:buClrTx/>
              <a:buSzPct val="100000"/>
              <a:buFont typeface="Arial" pitchFamily="34" charset="0"/>
              <a:buChar char="•"/>
            </a:pPr>
            <a:r>
              <a:rPr lang="en-US" sz="1600" dirty="0"/>
              <a:t>Linux uses file permissions in order to organize the system and enforce boundaries within the computer.</a:t>
            </a:r>
          </a:p>
          <a:p>
            <a:pPr marL="177800" indent="-177800">
              <a:buClrTx/>
              <a:buSzPct val="100000"/>
              <a:buFont typeface="Arial" pitchFamily="34" charset="0"/>
              <a:buChar char="•"/>
            </a:pPr>
            <a:r>
              <a:rPr lang="en-US" sz="1600" dirty="0"/>
              <a:t>Every file in Linux carries its file permissions, which define the actions that the owner, the group, and others can perform with the file. </a:t>
            </a:r>
          </a:p>
          <a:p>
            <a:pPr marL="177800" indent="-177800">
              <a:buClrTx/>
              <a:buSzPct val="100000"/>
              <a:buFont typeface="Arial" pitchFamily="34" charset="0"/>
              <a:buChar char="•"/>
            </a:pPr>
            <a:r>
              <a:rPr lang="en-US" sz="1600" dirty="0"/>
              <a:t>The possible permission rights are Read, Write, and Execute.</a:t>
            </a:r>
          </a:p>
          <a:p>
            <a:pPr marL="177800" indent="-177800">
              <a:buClrTx/>
              <a:buSzPct val="100000"/>
              <a:buFont typeface="Arial" pitchFamily="34" charset="0"/>
              <a:buChar char="•"/>
            </a:pPr>
            <a:r>
              <a:rPr lang="en-US" sz="1600" dirty="0"/>
              <a:t>The </a:t>
            </a:r>
            <a:r>
              <a:rPr lang="en-US" sz="1600" b="1" dirty="0"/>
              <a:t>ls</a:t>
            </a:r>
            <a:r>
              <a:rPr lang="en-US" sz="1600" dirty="0"/>
              <a:t> command with the </a:t>
            </a:r>
            <a:r>
              <a:rPr lang="en-US" sz="1600" b="1" dirty="0"/>
              <a:t>-l</a:t>
            </a:r>
            <a:r>
              <a:rPr lang="en-US" sz="1600" dirty="0"/>
              <a:t> parameter lists additional information about the file.</a:t>
            </a:r>
          </a:p>
          <a:p>
            <a:pPr marL="177800" indent="-177800">
              <a:buClrTx/>
              <a:buSzPct val="100000"/>
              <a:buNone/>
            </a:pPr>
            <a:endParaRPr lang="en-US" sz="1600"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Linux Roles and File Permissions (Contd.)</a:t>
            </a:r>
          </a:p>
        </p:txBody>
      </p:sp>
      <p:sp>
        <p:nvSpPr>
          <p:cNvPr id="2" name="Content Placeholder 1"/>
          <p:cNvSpPr>
            <a:spLocks noGrp="1"/>
          </p:cNvSpPr>
          <p:nvPr>
            <p:ph idx="1"/>
          </p:nvPr>
        </p:nvSpPr>
        <p:spPr>
          <a:xfrm>
            <a:off x="144064" y="735864"/>
            <a:ext cx="8999935" cy="520994"/>
          </a:xfrm>
        </p:spPr>
        <p:txBody>
          <a:bodyPr/>
          <a:lstStyle/>
          <a:p>
            <a:pPr marL="0" indent="0">
              <a:buClrTx/>
              <a:buSzPct val="100000"/>
              <a:buNone/>
            </a:pPr>
            <a:r>
              <a:rPr lang="en-US" sz="1600" dirty="0"/>
              <a:t>The output of the </a:t>
            </a:r>
            <a:r>
              <a:rPr lang="en-US" sz="1600" b="1" dirty="0"/>
              <a:t>ls -l</a:t>
            </a:r>
            <a:r>
              <a:rPr lang="en-US" sz="1600" dirty="0"/>
              <a:t> command provides a lot of information about the file </a:t>
            </a:r>
            <a:r>
              <a:rPr lang="en-US" sz="1600" b="1" dirty="0"/>
              <a:t>space.txt</a:t>
            </a:r>
            <a:r>
              <a:rPr lang="en-US" sz="1600" dirty="0"/>
              <a:t>:</a:t>
            </a:r>
          </a:p>
          <a:p>
            <a:pPr marL="0" indent="0">
              <a:buClrTx/>
              <a:buSzPct val="100000"/>
              <a:buNone/>
            </a:pPr>
            <a:endParaRPr lang="en-US" sz="1600" dirty="0"/>
          </a:p>
          <a:p>
            <a:endParaRPr lang="en-US" dirty="0"/>
          </a:p>
          <a:p>
            <a:pPr marL="0" indent="0">
              <a:buClrTx/>
              <a:buSzPct val="100000"/>
              <a:buNone/>
            </a:pPr>
            <a:endParaRPr lang="en-US" sz="1600" dirty="0"/>
          </a:p>
          <a:p>
            <a:pPr marL="366712" lvl="1" indent="-177800">
              <a:buClrTx/>
              <a:buSzPct val="100000"/>
              <a:buFont typeface="Arial" pitchFamily="34" charset="0"/>
              <a:buChar char="•"/>
            </a:pPr>
            <a:endParaRPr lang="en-US" sz="1500" dirty="0"/>
          </a:p>
        </p:txBody>
      </p:sp>
      <p:sp>
        <p:nvSpPr>
          <p:cNvPr id="9" name="Content Placeholder 1">
            <a:extLst>
              <a:ext uri="{FF2B5EF4-FFF2-40B4-BE49-F238E27FC236}">
                <a16:creationId xmlns:a16="http://schemas.microsoft.com/office/drawing/2014/main" id="{56796D3A-2DFD-43EB-A53F-B28716B220B9}"/>
              </a:ext>
            </a:extLst>
          </p:cNvPr>
          <p:cNvSpPr txBox="1">
            <a:spLocks/>
          </p:cNvSpPr>
          <p:nvPr/>
        </p:nvSpPr>
        <p:spPr bwMode="auto">
          <a:xfrm>
            <a:off x="144064" y="1013748"/>
            <a:ext cx="4835710" cy="378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US" sz="1600" dirty="0"/>
              <a:t>The first field displays the permissions with </a:t>
            </a:r>
            <a:r>
              <a:rPr lang="en-US" sz="1600" b="1" dirty="0"/>
              <a:t>space.txt</a:t>
            </a:r>
            <a:r>
              <a:rPr lang="en-US" sz="1600" dirty="0"/>
              <a:t> (</a:t>
            </a:r>
            <a:r>
              <a:rPr lang="en-US" sz="1600" b="1" dirty="0"/>
              <a:t>-</a:t>
            </a:r>
            <a:r>
              <a:rPr lang="en-US" sz="1600" b="1" dirty="0" err="1"/>
              <a:t>rwxrw</a:t>
            </a:r>
            <a:r>
              <a:rPr lang="en-US" sz="1600" b="1" dirty="0"/>
              <a:t>-r--</a:t>
            </a:r>
            <a:r>
              <a:rPr lang="en-US" sz="1600" dirty="0"/>
              <a:t>). </a:t>
            </a:r>
          </a:p>
          <a:p>
            <a:pPr>
              <a:buFont typeface="Arial" panose="020B0604020202020204" pitchFamily="34" charset="0"/>
              <a:buChar char="•"/>
            </a:pPr>
            <a:r>
              <a:rPr lang="en-US" sz="1600" dirty="0"/>
              <a:t>The second field defines the number of hard links to the file (number </a:t>
            </a:r>
            <a:r>
              <a:rPr lang="en-US" sz="1600" b="1" dirty="0"/>
              <a:t>1</a:t>
            </a:r>
            <a:r>
              <a:rPr lang="en-US" sz="1600" dirty="0"/>
              <a:t> after the permissions). </a:t>
            </a:r>
          </a:p>
          <a:p>
            <a:pPr>
              <a:buFont typeface="Arial" panose="020B0604020202020204" pitchFamily="34" charset="0"/>
              <a:buChar char="•"/>
            </a:pPr>
            <a:r>
              <a:rPr lang="en-US" sz="1600" dirty="0"/>
              <a:t>The third and fourth field display the user (</a:t>
            </a:r>
            <a:r>
              <a:rPr lang="en-US" sz="1600" b="1" dirty="0"/>
              <a:t>analyst</a:t>
            </a:r>
            <a:r>
              <a:rPr lang="en-US" sz="1600" dirty="0"/>
              <a:t>) and group (</a:t>
            </a:r>
            <a:r>
              <a:rPr lang="en-US" sz="1600" b="1" dirty="0"/>
              <a:t>staff</a:t>
            </a:r>
            <a:r>
              <a:rPr lang="en-US" sz="1600" dirty="0"/>
              <a:t>) who own the file, respectively.</a:t>
            </a:r>
          </a:p>
          <a:p>
            <a:pPr>
              <a:buFont typeface="Arial" panose="020B0604020202020204" pitchFamily="34" charset="0"/>
              <a:buChar char="•"/>
            </a:pPr>
            <a:r>
              <a:rPr lang="en-US" sz="1600" dirty="0"/>
              <a:t>The fifth field displays the file size in bytes. The </a:t>
            </a:r>
            <a:r>
              <a:rPr lang="en-US" sz="1600" b="1" dirty="0"/>
              <a:t>space.txt</a:t>
            </a:r>
            <a:r>
              <a:rPr lang="en-US" sz="1600" dirty="0"/>
              <a:t> file has 253 bytes.</a:t>
            </a:r>
          </a:p>
          <a:p>
            <a:pPr>
              <a:buFont typeface="Arial" panose="020B0604020202020204" pitchFamily="34" charset="0"/>
              <a:buChar char="•"/>
            </a:pPr>
            <a:r>
              <a:rPr lang="en-US" sz="1600" dirty="0"/>
              <a:t>The sixth field displays the date and time of the last modification.</a:t>
            </a:r>
          </a:p>
          <a:p>
            <a:pPr>
              <a:buFont typeface="Arial" panose="020B0604020202020204" pitchFamily="34" charset="0"/>
              <a:buChar char="•"/>
            </a:pPr>
            <a:r>
              <a:rPr lang="en-US" sz="1600" dirty="0"/>
              <a:t>The seventh field displays the file name.</a:t>
            </a:r>
          </a:p>
          <a:p>
            <a:pPr marL="0" indent="0">
              <a:buClrTx/>
              <a:buSzPct val="100000"/>
              <a:buFont typeface="Wingdings" panose="05000000000000000000" pitchFamily="2" charset="2"/>
              <a:buNone/>
            </a:pPr>
            <a:endParaRPr lang="en-US" sz="1600" dirty="0"/>
          </a:p>
          <a:p>
            <a:pPr marL="366712" lvl="1" indent="-177800">
              <a:buClrTx/>
              <a:buSzPct val="100000"/>
              <a:buFont typeface="Arial" pitchFamily="34" charset="0"/>
              <a:buChar char="•"/>
            </a:pPr>
            <a:endParaRPr lang="en-US" sz="1500" dirty="0"/>
          </a:p>
        </p:txBody>
      </p:sp>
      <p:pic>
        <p:nvPicPr>
          <p:cNvPr id="3" name="Picture 2">
            <a:extLst>
              <a:ext uri="{FF2B5EF4-FFF2-40B4-BE49-F238E27FC236}">
                <a16:creationId xmlns:a16="http://schemas.microsoft.com/office/drawing/2014/main" id="{5F6D9016-FEDB-4C40-A1D0-636576041F1A}"/>
              </a:ext>
            </a:extLst>
          </p:cNvPr>
          <p:cNvPicPr>
            <a:picLocks noChangeAspect="1"/>
          </p:cNvPicPr>
          <p:nvPr/>
        </p:nvPicPr>
        <p:blipFill>
          <a:blip r:embed="rId4"/>
          <a:stretch>
            <a:fillRect/>
          </a:stretch>
        </p:blipFill>
        <p:spPr>
          <a:xfrm>
            <a:off x="4644031" y="2282468"/>
            <a:ext cx="4295454" cy="900000"/>
          </a:xfrm>
          <a:prstGeom prst="rect">
            <a:avLst/>
          </a:prstGeom>
        </p:spPr>
      </p:pic>
    </p:spTree>
    <p:custDataLst>
      <p:tags r:id="rId1"/>
    </p:custDataLst>
    <p:extLst>
      <p:ext uri="{BB962C8B-B14F-4D97-AF65-F5344CB8AC3E}">
        <p14:creationId xmlns:p14="http://schemas.microsoft.com/office/powerpoint/2010/main" val="1727206908"/>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Linux Roles and File Permissions (Contd.)</a:t>
            </a:r>
          </a:p>
        </p:txBody>
      </p:sp>
      <p:sp>
        <p:nvSpPr>
          <p:cNvPr id="4" name="Rectangle 3">
            <a:extLst>
              <a:ext uri="{FF2B5EF4-FFF2-40B4-BE49-F238E27FC236}">
                <a16:creationId xmlns:a16="http://schemas.microsoft.com/office/drawing/2014/main" id="{88C731D8-F6A1-45E0-B68F-0E5BCFF6A259}"/>
              </a:ext>
            </a:extLst>
          </p:cNvPr>
          <p:cNvSpPr/>
          <p:nvPr/>
        </p:nvSpPr>
        <p:spPr>
          <a:xfrm>
            <a:off x="207629" y="753882"/>
            <a:ext cx="8792305" cy="584775"/>
          </a:xfrm>
          <a:prstGeom prst="rect">
            <a:avLst/>
          </a:prstGeom>
        </p:spPr>
        <p:txBody>
          <a:bodyPr wrap="square">
            <a:spAutoFit/>
          </a:bodyPr>
          <a:lstStyle/>
          <a:p>
            <a:pPr marL="0" indent="0">
              <a:buNone/>
            </a:pPr>
            <a:r>
              <a:rPr lang="en-US" sz="1600" dirty="0">
                <a:solidFill>
                  <a:srgbClr val="000000"/>
                </a:solidFill>
              </a:rPr>
              <a:t>The figure here shows a breakdown of file permissions in Linux. The file </a:t>
            </a:r>
            <a:r>
              <a:rPr lang="en-US" sz="1600" b="1" dirty="0">
                <a:solidFill>
                  <a:srgbClr val="000000"/>
                </a:solidFill>
              </a:rPr>
              <a:t>space.txt </a:t>
            </a:r>
            <a:r>
              <a:rPr lang="en-US" sz="1600" dirty="0">
                <a:solidFill>
                  <a:srgbClr val="000000"/>
                </a:solidFill>
              </a:rPr>
              <a:t>has the following permissions:</a:t>
            </a:r>
          </a:p>
        </p:txBody>
      </p:sp>
      <p:sp>
        <p:nvSpPr>
          <p:cNvPr id="2" name="Content Placeholder 1"/>
          <p:cNvSpPr>
            <a:spLocks noGrp="1"/>
          </p:cNvSpPr>
          <p:nvPr>
            <p:ph idx="1"/>
          </p:nvPr>
        </p:nvSpPr>
        <p:spPr>
          <a:xfrm>
            <a:off x="144065" y="1353007"/>
            <a:ext cx="4152965" cy="3182587"/>
          </a:xfrm>
        </p:spPr>
        <p:txBody>
          <a:bodyPr/>
          <a:lstStyle/>
          <a:p>
            <a:pPr>
              <a:buFont typeface="Arial" panose="020B0604020202020204" pitchFamily="34" charset="0"/>
              <a:buChar char="•"/>
            </a:pPr>
            <a:r>
              <a:rPr lang="en-US" sz="1600" dirty="0"/>
              <a:t>The dash (-) means that this is a file. </a:t>
            </a:r>
          </a:p>
          <a:p>
            <a:pPr>
              <a:buFont typeface="Arial" panose="020B0604020202020204" pitchFamily="34" charset="0"/>
              <a:buChar char="•"/>
            </a:pPr>
            <a:r>
              <a:rPr lang="en-US" sz="1600" dirty="0"/>
              <a:t>The first set of characters (</a:t>
            </a:r>
            <a:r>
              <a:rPr lang="en-US" sz="1600" b="1" dirty="0" err="1"/>
              <a:t>rwx</a:t>
            </a:r>
            <a:r>
              <a:rPr lang="en-US" sz="1600" dirty="0"/>
              <a:t>) is for user permission. The user (</a:t>
            </a:r>
            <a:r>
              <a:rPr lang="en-US" sz="1600" b="1" dirty="0"/>
              <a:t>analyst</a:t>
            </a:r>
            <a:r>
              <a:rPr lang="en-US" sz="1600" dirty="0"/>
              <a:t>) who owns the file can </a:t>
            </a:r>
            <a:r>
              <a:rPr lang="en-US" sz="1600" b="1" dirty="0"/>
              <a:t>R</a:t>
            </a:r>
            <a:r>
              <a:rPr lang="en-US" sz="1600" dirty="0"/>
              <a:t>ead, </a:t>
            </a:r>
            <a:r>
              <a:rPr lang="en-US" sz="1600" b="1" dirty="0"/>
              <a:t>W</a:t>
            </a:r>
            <a:r>
              <a:rPr lang="en-US" sz="1600" dirty="0"/>
              <a:t>rite and </a:t>
            </a:r>
            <a:r>
              <a:rPr lang="en-US" sz="1600" dirty="0" err="1"/>
              <a:t>e</a:t>
            </a:r>
            <a:r>
              <a:rPr lang="en-US" sz="1600" b="1" dirty="0" err="1"/>
              <a:t>X</a:t>
            </a:r>
            <a:r>
              <a:rPr lang="en-US" sz="1600" dirty="0" err="1"/>
              <a:t>ecute</a:t>
            </a:r>
            <a:r>
              <a:rPr lang="en-US" sz="1600" dirty="0"/>
              <a:t> the file.</a:t>
            </a:r>
          </a:p>
          <a:p>
            <a:pPr>
              <a:buFont typeface="Arial" panose="020B0604020202020204" pitchFamily="34" charset="0"/>
              <a:buChar char="•"/>
            </a:pPr>
            <a:r>
              <a:rPr lang="en-US" sz="1600" dirty="0"/>
              <a:t>The second set of characters is for group permissions (</a:t>
            </a:r>
            <a:r>
              <a:rPr lang="en-US" sz="1600" b="1" dirty="0" err="1"/>
              <a:t>rw</a:t>
            </a:r>
            <a:r>
              <a:rPr lang="en-US" sz="1600" b="1" dirty="0"/>
              <a:t>-</a:t>
            </a:r>
            <a:r>
              <a:rPr lang="en-US" sz="1600" dirty="0"/>
              <a:t>). The group (</a:t>
            </a:r>
            <a:r>
              <a:rPr lang="en-US" sz="1600" b="1" dirty="0"/>
              <a:t>staff</a:t>
            </a:r>
            <a:r>
              <a:rPr lang="en-US" sz="1600" dirty="0"/>
              <a:t>) who owns the file can </a:t>
            </a:r>
            <a:r>
              <a:rPr lang="en-US" sz="1600" b="1" dirty="0"/>
              <a:t>R</a:t>
            </a:r>
            <a:r>
              <a:rPr lang="en-US" sz="1600" dirty="0"/>
              <a:t>ead and </a:t>
            </a:r>
            <a:r>
              <a:rPr lang="en-US" sz="1600" b="1" dirty="0"/>
              <a:t>W</a:t>
            </a:r>
            <a:r>
              <a:rPr lang="en-US" sz="1600" dirty="0"/>
              <a:t>rite to the file.</a:t>
            </a:r>
          </a:p>
          <a:p>
            <a:pPr>
              <a:buFont typeface="Arial" panose="020B0604020202020204" pitchFamily="34" charset="0"/>
              <a:buChar char="•"/>
            </a:pPr>
            <a:r>
              <a:rPr lang="en-US" sz="1600" dirty="0"/>
              <a:t>The third set of characters is for any other user or group permissions (</a:t>
            </a:r>
            <a:r>
              <a:rPr lang="en-US" sz="1600" b="1" dirty="0"/>
              <a:t>r--</a:t>
            </a:r>
            <a:r>
              <a:rPr lang="en-US" sz="1600" dirty="0"/>
              <a:t>) who can only </a:t>
            </a:r>
            <a:r>
              <a:rPr lang="en-US" sz="1600" b="1" dirty="0"/>
              <a:t>R</a:t>
            </a:r>
            <a:r>
              <a:rPr lang="en-US" sz="1600" dirty="0"/>
              <a:t>ead the file.</a:t>
            </a:r>
          </a:p>
          <a:p>
            <a:pPr>
              <a:buClrTx/>
              <a:buSzPct val="100000"/>
              <a:buFont typeface="Arial" pitchFamily="34" charset="0"/>
              <a:buChar char="•"/>
            </a:pPr>
            <a:endParaRPr lang="en-US" sz="1600" dirty="0"/>
          </a:p>
        </p:txBody>
      </p:sp>
      <p:pic>
        <p:nvPicPr>
          <p:cNvPr id="5" name="Picture 4">
            <a:extLst>
              <a:ext uri="{FF2B5EF4-FFF2-40B4-BE49-F238E27FC236}">
                <a16:creationId xmlns:a16="http://schemas.microsoft.com/office/drawing/2014/main" id="{358C9710-D2DF-4D25-9773-2D279C668F56}"/>
              </a:ext>
            </a:extLst>
          </p:cNvPr>
          <p:cNvPicPr>
            <a:picLocks noChangeAspect="1"/>
          </p:cNvPicPr>
          <p:nvPr/>
        </p:nvPicPr>
        <p:blipFill>
          <a:blip r:embed="rId4"/>
          <a:stretch>
            <a:fillRect/>
          </a:stretch>
        </p:blipFill>
        <p:spPr>
          <a:xfrm>
            <a:off x="4192559" y="1937732"/>
            <a:ext cx="4860000" cy="1110000"/>
          </a:xfrm>
          <a:prstGeom prst="rect">
            <a:avLst/>
          </a:prstGeom>
          <a:ln>
            <a:solidFill>
              <a:schemeClr val="tx1"/>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Linux Roles and File Permissions (Contd.)</a:t>
            </a:r>
          </a:p>
        </p:txBody>
      </p:sp>
      <p:sp>
        <p:nvSpPr>
          <p:cNvPr id="2" name="Content Placeholder 1"/>
          <p:cNvSpPr>
            <a:spLocks noGrp="1"/>
          </p:cNvSpPr>
          <p:nvPr>
            <p:ph idx="1"/>
          </p:nvPr>
        </p:nvSpPr>
        <p:spPr>
          <a:xfrm>
            <a:off x="208828" y="807523"/>
            <a:ext cx="8593979" cy="890649"/>
          </a:xfrm>
        </p:spPr>
        <p:txBody>
          <a:bodyPr/>
          <a:lstStyle/>
          <a:p>
            <a:pPr>
              <a:spcBef>
                <a:spcPts val="100"/>
              </a:spcBef>
              <a:spcAft>
                <a:spcPts val="300"/>
              </a:spcAft>
              <a:buClrTx/>
              <a:buSzPct val="100000"/>
              <a:buFont typeface="Arial" pitchFamily="34" charset="0"/>
              <a:buChar char="•"/>
            </a:pPr>
            <a:r>
              <a:rPr lang="en-US" sz="1600" dirty="0"/>
              <a:t>Octal values are used to define permissions.</a:t>
            </a:r>
          </a:p>
          <a:p>
            <a:pPr>
              <a:spcBef>
                <a:spcPts val="100"/>
              </a:spcBef>
              <a:spcAft>
                <a:spcPts val="300"/>
              </a:spcAft>
              <a:buClrTx/>
              <a:buSzPct val="100000"/>
              <a:buFont typeface="Arial" pitchFamily="34" charset="0"/>
              <a:buChar char="•"/>
            </a:pPr>
            <a:r>
              <a:rPr lang="en-US" sz="1600" dirty="0"/>
              <a:t>File permissions are a fundamental part of Linux and cannot be broken.</a:t>
            </a:r>
          </a:p>
          <a:p>
            <a:pPr>
              <a:spcBef>
                <a:spcPts val="100"/>
              </a:spcBef>
              <a:spcAft>
                <a:spcPts val="300"/>
              </a:spcAft>
              <a:buClrTx/>
              <a:buSzPct val="100000"/>
              <a:buFont typeface="Arial" pitchFamily="34" charset="0"/>
              <a:buChar char="•"/>
            </a:pPr>
            <a:r>
              <a:rPr lang="en-US" sz="1600" dirty="0"/>
              <a:t>The only user that can override file permission on a Linux computer is the root user. </a:t>
            </a:r>
            <a:br>
              <a:rPr lang="en-US" sz="1600" dirty="0"/>
            </a:br>
            <a:endParaRPr lang="en-US" sz="1600" dirty="0"/>
          </a:p>
        </p:txBody>
      </p:sp>
      <p:graphicFrame>
        <p:nvGraphicFramePr>
          <p:cNvPr id="7" name="Table 6"/>
          <p:cNvGraphicFramePr>
            <a:graphicFrameLocks noGrp="1"/>
          </p:cNvGraphicFramePr>
          <p:nvPr>
            <p:extLst>
              <p:ext uri="{D42A27DB-BD31-4B8C-83A1-F6EECF244321}">
                <p14:modId xmlns:p14="http://schemas.microsoft.com/office/powerpoint/2010/main" val="3507035299"/>
              </p:ext>
            </p:extLst>
          </p:nvPr>
        </p:nvGraphicFramePr>
        <p:xfrm>
          <a:off x="1232587" y="1840684"/>
          <a:ext cx="6190736" cy="2777490"/>
        </p:xfrm>
        <a:graphic>
          <a:graphicData uri="http://schemas.openxmlformats.org/drawingml/2006/table">
            <a:tbl>
              <a:tblPr firstRow="1" bandRow="1">
                <a:tableStyleId>{5C22544A-7EE6-4342-B048-85BDC9FD1C3A}</a:tableStyleId>
              </a:tblPr>
              <a:tblGrid>
                <a:gridCol w="846144">
                  <a:extLst>
                    <a:ext uri="{9D8B030D-6E8A-4147-A177-3AD203B41FA5}">
                      <a16:colId xmlns:a16="http://schemas.microsoft.com/office/drawing/2014/main" val="20000"/>
                    </a:ext>
                  </a:extLst>
                </a:gridCol>
                <a:gridCol w="637498">
                  <a:extLst>
                    <a:ext uri="{9D8B030D-6E8A-4147-A177-3AD203B41FA5}">
                      <a16:colId xmlns:a16="http://schemas.microsoft.com/office/drawing/2014/main" val="20001"/>
                    </a:ext>
                  </a:extLst>
                </a:gridCol>
                <a:gridCol w="1472968">
                  <a:extLst>
                    <a:ext uri="{9D8B030D-6E8A-4147-A177-3AD203B41FA5}">
                      <a16:colId xmlns:a16="http://schemas.microsoft.com/office/drawing/2014/main" val="20002"/>
                    </a:ext>
                  </a:extLst>
                </a:gridCol>
                <a:gridCol w="3234126">
                  <a:extLst>
                    <a:ext uri="{9D8B030D-6E8A-4147-A177-3AD203B41FA5}">
                      <a16:colId xmlns:a16="http://schemas.microsoft.com/office/drawing/2014/main" val="20003"/>
                    </a:ext>
                  </a:extLst>
                </a:gridCol>
              </a:tblGrid>
              <a:tr h="282177">
                <a:tc>
                  <a:txBody>
                    <a:bodyPr/>
                    <a:lstStyle/>
                    <a:p>
                      <a:pPr algn="ctr" fontAlgn="ctr"/>
                      <a:r>
                        <a:rPr lang="en-US" b="1" dirty="0"/>
                        <a:t>Binary</a:t>
                      </a:r>
                      <a:endParaRPr lang="en-US" dirty="0"/>
                    </a:p>
                  </a:txBody>
                  <a:tcPr marL="47625" marR="47625" marT="47625" marB="47625" anchor="ctr"/>
                </a:tc>
                <a:tc>
                  <a:txBody>
                    <a:bodyPr/>
                    <a:lstStyle/>
                    <a:p>
                      <a:pPr algn="ctr" fontAlgn="ctr"/>
                      <a:r>
                        <a:rPr lang="en-US" b="1" dirty="0"/>
                        <a:t>Octal</a:t>
                      </a:r>
                      <a:endParaRPr lang="en-US" dirty="0"/>
                    </a:p>
                  </a:txBody>
                  <a:tcPr marL="47625" marR="47625" marT="47625" marB="47625" anchor="ctr"/>
                </a:tc>
                <a:tc>
                  <a:txBody>
                    <a:bodyPr/>
                    <a:lstStyle/>
                    <a:p>
                      <a:pPr algn="ctr" fontAlgn="ctr"/>
                      <a:r>
                        <a:rPr lang="en-US" b="1" dirty="0"/>
                        <a:t>Permission</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282177">
                <a:tc>
                  <a:txBody>
                    <a:bodyPr/>
                    <a:lstStyle/>
                    <a:p>
                      <a:pPr fontAlgn="ctr"/>
                      <a:r>
                        <a:rPr lang="en-US" b="0" dirty="0"/>
                        <a:t>000</a:t>
                      </a:r>
                    </a:p>
                  </a:txBody>
                  <a:tcPr marL="47625" marR="47625" marT="47625" marB="47625" anchor="ctr"/>
                </a:tc>
                <a:tc>
                  <a:txBody>
                    <a:bodyPr/>
                    <a:lstStyle/>
                    <a:p>
                      <a:pPr fontAlgn="ctr"/>
                      <a:r>
                        <a:rPr lang="en-US" b="0" dirty="0"/>
                        <a:t>0</a:t>
                      </a:r>
                    </a:p>
                  </a:txBody>
                  <a:tcPr marL="47625" marR="47625" marT="47625" marB="47625" anchor="ctr"/>
                </a:tc>
                <a:tc>
                  <a:txBody>
                    <a:bodyPr/>
                    <a:lstStyle/>
                    <a:p>
                      <a:pPr fontAlgn="ctr"/>
                      <a:r>
                        <a:rPr lang="en-US" b="0" dirty="0"/>
                        <a:t>---</a:t>
                      </a:r>
                    </a:p>
                  </a:txBody>
                  <a:tcPr marL="47625" marR="47625" marT="47625" marB="47625" anchor="ctr"/>
                </a:tc>
                <a:tc>
                  <a:txBody>
                    <a:bodyPr/>
                    <a:lstStyle/>
                    <a:p>
                      <a:pPr fontAlgn="ctr"/>
                      <a:r>
                        <a:rPr lang="en-US" b="0" dirty="0"/>
                        <a:t>No access</a:t>
                      </a:r>
                    </a:p>
                  </a:txBody>
                  <a:tcPr marL="47625" marR="47625" marT="47625" marB="47625" anchor="ctr"/>
                </a:tc>
                <a:extLst>
                  <a:ext uri="{0D108BD9-81ED-4DB2-BD59-A6C34878D82A}">
                    <a16:rowId xmlns:a16="http://schemas.microsoft.com/office/drawing/2014/main" val="10001"/>
                  </a:ext>
                </a:extLst>
              </a:tr>
              <a:tr h="282177">
                <a:tc>
                  <a:txBody>
                    <a:bodyPr/>
                    <a:lstStyle/>
                    <a:p>
                      <a:pPr fontAlgn="ctr"/>
                      <a:r>
                        <a:rPr lang="en-US" b="0" dirty="0"/>
                        <a:t>001</a:t>
                      </a:r>
                    </a:p>
                  </a:txBody>
                  <a:tcPr marL="47625" marR="47625" marT="47625" marB="47625" anchor="ctr"/>
                </a:tc>
                <a:tc>
                  <a:txBody>
                    <a:bodyPr/>
                    <a:lstStyle/>
                    <a:p>
                      <a:pPr fontAlgn="ctr"/>
                      <a:r>
                        <a:rPr lang="en-US" b="0" dirty="0"/>
                        <a:t>1</a:t>
                      </a:r>
                    </a:p>
                  </a:txBody>
                  <a:tcPr marL="47625" marR="47625" marT="47625" marB="47625" anchor="ctr"/>
                </a:tc>
                <a:tc>
                  <a:txBody>
                    <a:bodyPr/>
                    <a:lstStyle/>
                    <a:p>
                      <a:pPr fontAlgn="ctr"/>
                      <a:r>
                        <a:rPr lang="en-US" b="0" dirty="0"/>
                        <a:t>--x</a:t>
                      </a:r>
                    </a:p>
                  </a:txBody>
                  <a:tcPr marL="47625" marR="47625" marT="47625" marB="47625" anchor="ctr"/>
                </a:tc>
                <a:tc>
                  <a:txBody>
                    <a:bodyPr/>
                    <a:lstStyle/>
                    <a:p>
                      <a:pPr fontAlgn="ctr"/>
                      <a:r>
                        <a:rPr lang="en-US" b="0" dirty="0"/>
                        <a:t>Execute only</a:t>
                      </a:r>
                    </a:p>
                  </a:txBody>
                  <a:tcPr marL="47625" marR="47625" marT="47625" marB="47625" anchor="ctr"/>
                </a:tc>
                <a:extLst>
                  <a:ext uri="{0D108BD9-81ED-4DB2-BD59-A6C34878D82A}">
                    <a16:rowId xmlns:a16="http://schemas.microsoft.com/office/drawing/2014/main" val="10002"/>
                  </a:ext>
                </a:extLst>
              </a:tr>
              <a:tr h="282177">
                <a:tc>
                  <a:txBody>
                    <a:bodyPr/>
                    <a:lstStyle/>
                    <a:p>
                      <a:pPr fontAlgn="ctr"/>
                      <a:r>
                        <a:rPr lang="en-US" b="0" dirty="0"/>
                        <a:t>010</a:t>
                      </a:r>
                    </a:p>
                  </a:txBody>
                  <a:tcPr marL="47625" marR="47625" marT="47625" marB="47625" anchor="ctr"/>
                </a:tc>
                <a:tc>
                  <a:txBody>
                    <a:bodyPr/>
                    <a:lstStyle/>
                    <a:p>
                      <a:pPr fontAlgn="ctr"/>
                      <a:r>
                        <a:rPr lang="en-US" b="0" dirty="0"/>
                        <a:t>2</a:t>
                      </a:r>
                    </a:p>
                  </a:txBody>
                  <a:tcPr marL="47625" marR="47625" marT="47625" marB="47625" anchor="ctr"/>
                </a:tc>
                <a:tc>
                  <a:txBody>
                    <a:bodyPr/>
                    <a:lstStyle/>
                    <a:p>
                      <a:pPr fontAlgn="ctr"/>
                      <a:r>
                        <a:rPr lang="en-US" b="0" dirty="0"/>
                        <a:t>-w-</a:t>
                      </a:r>
                    </a:p>
                  </a:txBody>
                  <a:tcPr marL="47625" marR="47625" marT="47625" marB="47625" anchor="ctr"/>
                </a:tc>
                <a:tc>
                  <a:txBody>
                    <a:bodyPr/>
                    <a:lstStyle/>
                    <a:p>
                      <a:pPr fontAlgn="ctr"/>
                      <a:r>
                        <a:rPr lang="en-US" b="0" dirty="0"/>
                        <a:t>Write only</a:t>
                      </a:r>
                    </a:p>
                  </a:txBody>
                  <a:tcPr marL="47625" marR="47625" marT="47625" marB="47625" anchor="ctr"/>
                </a:tc>
                <a:extLst>
                  <a:ext uri="{0D108BD9-81ED-4DB2-BD59-A6C34878D82A}">
                    <a16:rowId xmlns:a16="http://schemas.microsoft.com/office/drawing/2014/main" val="10003"/>
                  </a:ext>
                </a:extLst>
              </a:tr>
              <a:tr h="282177">
                <a:tc>
                  <a:txBody>
                    <a:bodyPr/>
                    <a:lstStyle/>
                    <a:p>
                      <a:pPr fontAlgn="ctr"/>
                      <a:r>
                        <a:rPr lang="en-US" b="0" dirty="0"/>
                        <a:t>011</a:t>
                      </a:r>
                    </a:p>
                  </a:txBody>
                  <a:tcPr marL="47625" marR="47625" marT="47625" marB="47625" anchor="ctr"/>
                </a:tc>
                <a:tc>
                  <a:txBody>
                    <a:bodyPr/>
                    <a:lstStyle/>
                    <a:p>
                      <a:pPr fontAlgn="ctr"/>
                      <a:r>
                        <a:rPr lang="en-US" b="0" dirty="0"/>
                        <a:t>3</a:t>
                      </a:r>
                    </a:p>
                  </a:txBody>
                  <a:tcPr marL="47625" marR="47625" marT="47625" marB="47625" anchor="ctr"/>
                </a:tc>
                <a:tc>
                  <a:txBody>
                    <a:bodyPr/>
                    <a:lstStyle/>
                    <a:p>
                      <a:pPr fontAlgn="ctr"/>
                      <a:r>
                        <a:rPr lang="en-US" b="0" dirty="0"/>
                        <a:t>-wx</a:t>
                      </a:r>
                    </a:p>
                  </a:txBody>
                  <a:tcPr marL="47625" marR="47625" marT="47625" marB="47625" anchor="ctr"/>
                </a:tc>
                <a:tc>
                  <a:txBody>
                    <a:bodyPr/>
                    <a:lstStyle/>
                    <a:p>
                      <a:pPr fontAlgn="ctr"/>
                      <a:r>
                        <a:rPr lang="en-US" b="0" dirty="0"/>
                        <a:t>Write and Execute</a:t>
                      </a:r>
                    </a:p>
                  </a:txBody>
                  <a:tcPr marL="47625" marR="47625" marT="47625" marB="47625" anchor="ctr"/>
                </a:tc>
                <a:extLst>
                  <a:ext uri="{0D108BD9-81ED-4DB2-BD59-A6C34878D82A}">
                    <a16:rowId xmlns:a16="http://schemas.microsoft.com/office/drawing/2014/main" val="10004"/>
                  </a:ext>
                </a:extLst>
              </a:tr>
              <a:tr h="282177">
                <a:tc>
                  <a:txBody>
                    <a:bodyPr/>
                    <a:lstStyle/>
                    <a:p>
                      <a:pPr fontAlgn="ctr"/>
                      <a:r>
                        <a:rPr lang="en-US" b="0" dirty="0"/>
                        <a:t>100</a:t>
                      </a:r>
                    </a:p>
                  </a:txBody>
                  <a:tcPr marL="47625" marR="47625" marT="47625" marB="47625" anchor="ctr"/>
                </a:tc>
                <a:tc>
                  <a:txBody>
                    <a:bodyPr/>
                    <a:lstStyle/>
                    <a:p>
                      <a:pPr fontAlgn="ctr"/>
                      <a:r>
                        <a:rPr lang="en-US" b="0" dirty="0"/>
                        <a:t>4</a:t>
                      </a:r>
                    </a:p>
                  </a:txBody>
                  <a:tcPr marL="47625" marR="47625" marT="47625" marB="47625" anchor="ctr"/>
                </a:tc>
                <a:tc>
                  <a:txBody>
                    <a:bodyPr/>
                    <a:lstStyle/>
                    <a:p>
                      <a:pPr fontAlgn="ctr"/>
                      <a:r>
                        <a:rPr lang="en-US" b="0" dirty="0"/>
                        <a:t>r--</a:t>
                      </a:r>
                    </a:p>
                  </a:txBody>
                  <a:tcPr marL="47625" marR="47625" marT="47625" marB="47625" anchor="ctr"/>
                </a:tc>
                <a:tc>
                  <a:txBody>
                    <a:bodyPr/>
                    <a:lstStyle/>
                    <a:p>
                      <a:pPr fontAlgn="ctr"/>
                      <a:r>
                        <a:rPr lang="en-US" b="0" dirty="0"/>
                        <a:t>Read only</a:t>
                      </a:r>
                    </a:p>
                  </a:txBody>
                  <a:tcPr marL="47625" marR="47625" marT="47625" marB="47625" anchor="ctr"/>
                </a:tc>
                <a:extLst>
                  <a:ext uri="{0D108BD9-81ED-4DB2-BD59-A6C34878D82A}">
                    <a16:rowId xmlns:a16="http://schemas.microsoft.com/office/drawing/2014/main" val="10005"/>
                  </a:ext>
                </a:extLst>
              </a:tr>
              <a:tr h="282177">
                <a:tc>
                  <a:txBody>
                    <a:bodyPr/>
                    <a:lstStyle/>
                    <a:p>
                      <a:pPr fontAlgn="ctr"/>
                      <a:r>
                        <a:rPr lang="en-US" b="0" dirty="0"/>
                        <a:t>101</a:t>
                      </a:r>
                    </a:p>
                  </a:txBody>
                  <a:tcPr marL="47625" marR="47625" marT="47625" marB="47625" anchor="ctr"/>
                </a:tc>
                <a:tc>
                  <a:txBody>
                    <a:bodyPr/>
                    <a:lstStyle/>
                    <a:p>
                      <a:pPr fontAlgn="ctr"/>
                      <a:r>
                        <a:rPr lang="en-US" b="0" dirty="0"/>
                        <a:t>5</a:t>
                      </a:r>
                    </a:p>
                  </a:txBody>
                  <a:tcPr marL="47625" marR="47625" marT="47625" marB="47625" anchor="ctr"/>
                </a:tc>
                <a:tc>
                  <a:txBody>
                    <a:bodyPr/>
                    <a:lstStyle/>
                    <a:p>
                      <a:pPr fontAlgn="ctr"/>
                      <a:r>
                        <a:rPr lang="en-US" b="0" dirty="0"/>
                        <a:t>r-x</a:t>
                      </a:r>
                    </a:p>
                  </a:txBody>
                  <a:tcPr marL="47625" marR="47625" marT="47625" marB="47625" anchor="ctr"/>
                </a:tc>
                <a:tc>
                  <a:txBody>
                    <a:bodyPr/>
                    <a:lstStyle/>
                    <a:p>
                      <a:pPr fontAlgn="ctr"/>
                      <a:r>
                        <a:rPr lang="en-US" b="0" dirty="0"/>
                        <a:t>Read and Execute</a:t>
                      </a:r>
                    </a:p>
                  </a:txBody>
                  <a:tcPr marL="47625" marR="47625" marT="47625" marB="47625" anchor="ctr"/>
                </a:tc>
                <a:extLst>
                  <a:ext uri="{0D108BD9-81ED-4DB2-BD59-A6C34878D82A}">
                    <a16:rowId xmlns:a16="http://schemas.microsoft.com/office/drawing/2014/main" val="10006"/>
                  </a:ext>
                </a:extLst>
              </a:tr>
              <a:tr h="282177">
                <a:tc>
                  <a:txBody>
                    <a:bodyPr/>
                    <a:lstStyle/>
                    <a:p>
                      <a:pPr fontAlgn="ctr"/>
                      <a:r>
                        <a:rPr lang="en-US" b="0" dirty="0"/>
                        <a:t>110</a:t>
                      </a:r>
                    </a:p>
                  </a:txBody>
                  <a:tcPr marL="47625" marR="47625" marT="47625" marB="47625" anchor="ctr"/>
                </a:tc>
                <a:tc>
                  <a:txBody>
                    <a:bodyPr/>
                    <a:lstStyle/>
                    <a:p>
                      <a:pPr fontAlgn="ctr"/>
                      <a:r>
                        <a:rPr lang="en-US" b="0" dirty="0"/>
                        <a:t>6</a:t>
                      </a:r>
                    </a:p>
                  </a:txBody>
                  <a:tcPr marL="47625" marR="47625" marT="47625" marB="47625" anchor="ctr"/>
                </a:tc>
                <a:tc>
                  <a:txBody>
                    <a:bodyPr/>
                    <a:lstStyle/>
                    <a:p>
                      <a:pPr fontAlgn="ctr"/>
                      <a:r>
                        <a:rPr lang="en-US" b="0" dirty="0"/>
                        <a:t>rw-</a:t>
                      </a:r>
                    </a:p>
                  </a:txBody>
                  <a:tcPr marL="47625" marR="47625" marT="47625" marB="47625" anchor="ctr"/>
                </a:tc>
                <a:tc>
                  <a:txBody>
                    <a:bodyPr/>
                    <a:lstStyle/>
                    <a:p>
                      <a:pPr fontAlgn="ctr"/>
                      <a:r>
                        <a:rPr lang="en-US" b="0" dirty="0"/>
                        <a:t>Read and Write</a:t>
                      </a:r>
                    </a:p>
                  </a:txBody>
                  <a:tcPr marL="47625" marR="47625" marT="47625" marB="47625" anchor="ctr"/>
                </a:tc>
                <a:extLst>
                  <a:ext uri="{0D108BD9-81ED-4DB2-BD59-A6C34878D82A}">
                    <a16:rowId xmlns:a16="http://schemas.microsoft.com/office/drawing/2014/main" val="10007"/>
                  </a:ext>
                </a:extLst>
              </a:tr>
              <a:tr h="282177">
                <a:tc>
                  <a:txBody>
                    <a:bodyPr/>
                    <a:lstStyle/>
                    <a:p>
                      <a:pPr fontAlgn="ctr"/>
                      <a:r>
                        <a:rPr lang="en-US" b="0" dirty="0"/>
                        <a:t>111</a:t>
                      </a:r>
                    </a:p>
                  </a:txBody>
                  <a:tcPr marL="47625" marR="47625" marT="47625" marB="47625" anchor="ctr"/>
                </a:tc>
                <a:tc>
                  <a:txBody>
                    <a:bodyPr/>
                    <a:lstStyle/>
                    <a:p>
                      <a:pPr fontAlgn="ctr"/>
                      <a:r>
                        <a:rPr lang="en-US" b="0" dirty="0"/>
                        <a:t>7</a:t>
                      </a:r>
                    </a:p>
                  </a:txBody>
                  <a:tcPr marL="47625" marR="47625" marT="47625" marB="47625" anchor="ctr"/>
                </a:tc>
                <a:tc>
                  <a:txBody>
                    <a:bodyPr/>
                    <a:lstStyle/>
                    <a:p>
                      <a:pPr fontAlgn="ctr"/>
                      <a:r>
                        <a:rPr lang="en-US" b="0" dirty="0"/>
                        <a:t>rwx</a:t>
                      </a:r>
                    </a:p>
                  </a:txBody>
                  <a:tcPr marL="47625" marR="47625" marT="47625" marB="47625" anchor="ctr"/>
                </a:tc>
                <a:tc>
                  <a:txBody>
                    <a:bodyPr/>
                    <a:lstStyle/>
                    <a:p>
                      <a:pPr fontAlgn="ctr"/>
                      <a:r>
                        <a:rPr lang="en-US" b="0" dirty="0"/>
                        <a:t>Read, Write and Execute</a:t>
                      </a:r>
                    </a:p>
                  </a:txBody>
                  <a:tcPr marL="47625" marR="47625" marT="47625" marB="47625" anchor="ctr"/>
                </a:tc>
                <a:extLst>
                  <a:ext uri="{0D108BD9-81ED-4DB2-BD59-A6C34878D82A}">
                    <a16:rowId xmlns:a16="http://schemas.microsoft.com/office/drawing/2014/main" val="10008"/>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Hard Links and Symbolic Links</a:t>
            </a:r>
          </a:p>
        </p:txBody>
      </p:sp>
      <p:sp>
        <p:nvSpPr>
          <p:cNvPr id="2" name="Content Placeholder 1"/>
          <p:cNvSpPr>
            <a:spLocks noGrp="1"/>
          </p:cNvSpPr>
          <p:nvPr>
            <p:ph idx="1"/>
          </p:nvPr>
        </p:nvSpPr>
        <p:spPr>
          <a:xfrm>
            <a:off x="95004" y="950026"/>
            <a:ext cx="4515097" cy="3586348"/>
          </a:xfrm>
        </p:spPr>
        <p:txBody>
          <a:bodyPr/>
          <a:lstStyle/>
          <a:p>
            <a:pPr>
              <a:spcBef>
                <a:spcPts val="100"/>
              </a:spcBef>
              <a:spcAft>
                <a:spcPts val="300"/>
              </a:spcAft>
              <a:buClrTx/>
              <a:buSzPct val="100000"/>
              <a:buFont typeface="Arial" pitchFamily="34" charset="0"/>
              <a:buChar char="•"/>
            </a:pPr>
            <a:r>
              <a:rPr lang="en-US" sz="1600" dirty="0"/>
              <a:t>A hard link is another file that points to the same location as the original file. </a:t>
            </a:r>
          </a:p>
          <a:p>
            <a:pPr>
              <a:spcBef>
                <a:spcPts val="100"/>
              </a:spcBef>
              <a:spcAft>
                <a:spcPts val="300"/>
              </a:spcAft>
              <a:buClrTx/>
              <a:buSzPct val="100000"/>
              <a:buFont typeface="Arial" pitchFamily="34" charset="0"/>
              <a:buChar char="•"/>
            </a:pPr>
            <a:r>
              <a:rPr lang="en-US" sz="1600" dirty="0"/>
              <a:t>Use the command </a:t>
            </a:r>
            <a:r>
              <a:rPr lang="en-US" sz="1600" b="1" dirty="0"/>
              <a:t>ln</a:t>
            </a:r>
            <a:r>
              <a:rPr lang="en-US" sz="1600" dirty="0"/>
              <a:t> to create a hard link.</a:t>
            </a:r>
          </a:p>
          <a:p>
            <a:pPr>
              <a:spcBef>
                <a:spcPts val="100"/>
              </a:spcBef>
              <a:spcAft>
                <a:spcPts val="300"/>
              </a:spcAft>
              <a:buClrTx/>
              <a:buSzPct val="100000"/>
              <a:buFont typeface="Arial" pitchFamily="34" charset="0"/>
              <a:buChar char="•"/>
            </a:pPr>
            <a:r>
              <a:rPr lang="en-US" sz="1600" dirty="0"/>
              <a:t>The first argument is the existing file and the second argument is the new file. </a:t>
            </a:r>
          </a:p>
          <a:p>
            <a:pPr>
              <a:spcBef>
                <a:spcPts val="100"/>
              </a:spcBef>
              <a:spcAft>
                <a:spcPts val="300"/>
              </a:spcAft>
              <a:buClrTx/>
              <a:buSzPct val="100000"/>
              <a:buFont typeface="Arial" pitchFamily="34" charset="0"/>
              <a:buChar char="•"/>
            </a:pPr>
            <a:r>
              <a:rPr lang="en-US" sz="1600" dirty="0"/>
              <a:t>As shown in the command output, the file </a:t>
            </a:r>
            <a:r>
              <a:rPr lang="en-US" sz="1600" b="1" dirty="0"/>
              <a:t>space.txt</a:t>
            </a:r>
            <a:r>
              <a:rPr lang="en-US" sz="1600" dirty="0"/>
              <a:t> is linked to </a:t>
            </a:r>
            <a:r>
              <a:rPr lang="en-US" sz="1600" b="1" dirty="0"/>
              <a:t>space.hard.txt</a:t>
            </a:r>
            <a:r>
              <a:rPr lang="en-US" sz="1600" dirty="0"/>
              <a:t> and the link field now shows 2.</a:t>
            </a:r>
          </a:p>
          <a:p>
            <a:pPr>
              <a:spcBef>
                <a:spcPts val="100"/>
              </a:spcBef>
              <a:spcAft>
                <a:spcPts val="300"/>
              </a:spcAft>
              <a:buClrTx/>
              <a:buSzPct val="100000"/>
              <a:buFont typeface="Arial" pitchFamily="34" charset="0"/>
              <a:buChar char="•"/>
            </a:pPr>
            <a:r>
              <a:rPr lang="en-US" sz="1600" dirty="0"/>
              <a:t>Both files point to the same location in the file system. If you change one file, the other is changed, as well.</a:t>
            </a:r>
          </a:p>
          <a:p>
            <a:pPr>
              <a:spcBef>
                <a:spcPts val="100"/>
              </a:spcBef>
              <a:spcAft>
                <a:spcPts val="300"/>
              </a:spcAft>
              <a:buClrTx/>
              <a:buSzPct val="100000"/>
              <a:buFont typeface="Arial" pitchFamily="34" charset="0"/>
              <a:buChar char="•"/>
            </a:pPr>
            <a:r>
              <a:rPr lang="en-US" sz="1600" dirty="0"/>
              <a:t>The </a:t>
            </a:r>
            <a:r>
              <a:rPr lang="en-US" sz="1600" b="1" dirty="0"/>
              <a:t>echo</a:t>
            </a:r>
            <a:r>
              <a:rPr lang="en-US" sz="1600" dirty="0"/>
              <a:t> command is used to add some text to </a:t>
            </a:r>
            <a:r>
              <a:rPr lang="en-US" sz="1600" b="1" dirty="0"/>
              <a:t>space.txt</a:t>
            </a:r>
            <a:r>
              <a:rPr lang="en-US" sz="1600" dirty="0"/>
              <a:t>.</a:t>
            </a:r>
          </a:p>
          <a:p>
            <a:pPr>
              <a:spcBef>
                <a:spcPts val="100"/>
              </a:spcBef>
              <a:spcAft>
                <a:spcPts val="300"/>
              </a:spcAft>
              <a:buClrTx/>
              <a:buSzPct val="100000"/>
              <a:buNone/>
            </a:pPr>
            <a:endParaRPr lang="en-US" sz="1600" dirty="0"/>
          </a:p>
        </p:txBody>
      </p:sp>
      <p:pic>
        <p:nvPicPr>
          <p:cNvPr id="4098" name="Picture 2"/>
          <p:cNvPicPr>
            <a:picLocks noChangeAspect="1" noChangeArrowheads="1"/>
          </p:cNvPicPr>
          <p:nvPr/>
        </p:nvPicPr>
        <p:blipFill>
          <a:blip r:embed="rId4"/>
          <a:srcRect/>
          <a:stretch>
            <a:fillRect/>
          </a:stretch>
        </p:blipFill>
        <p:spPr bwMode="auto">
          <a:xfrm>
            <a:off x="4476992" y="973779"/>
            <a:ext cx="4515097" cy="3621974"/>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Hard Links and Symbolic Links (Contd.)</a:t>
            </a:r>
          </a:p>
        </p:txBody>
      </p:sp>
      <p:sp>
        <p:nvSpPr>
          <p:cNvPr id="2" name="Content Placeholder 1"/>
          <p:cNvSpPr>
            <a:spLocks noGrp="1"/>
          </p:cNvSpPr>
          <p:nvPr>
            <p:ph idx="1"/>
          </p:nvPr>
        </p:nvSpPr>
        <p:spPr>
          <a:xfrm>
            <a:off x="166255" y="950026"/>
            <a:ext cx="3982464" cy="3586348"/>
          </a:xfrm>
        </p:spPr>
        <p:txBody>
          <a:bodyPr/>
          <a:lstStyle/>
          <a:p>
            <a:pPr>
              <a:spcBef>
                <a:spcPts val="100"/>
              </a:spcBef>
              <a:spcAft>
                <a:spcPts val="300"/>
              </a:spcAft>
              <a:buClrTx/>
              <a:buSzPct val="100000"/>
              <a:buFont typeface="Arial" pitchFamily="34" charset="0"/>
              <a:buChar char="•"/>
            </a:pPr>
            <a:r>
              <a:rPr lang="en-US" sz="1600" dirty="0"/>
              <a:t>A symbolic link, also called a </a:t>
            </a:r>
            <a:r>
              <a:rPr lang="en-US" sz="1600" dirty="0" err="1"/>
              <a:t>symlink</a:t>
            </a:r>
            <a:r>
              <a:rPr lang="en-US" sz="1600" dirty="0"/>
              <a:t> or soft link, is similar to a  hard link in that applying changes  to the symbolic link will also change the original file.</a:t>
            </a:r>
          </a:p>
          <a:p>
            <a:pPr>
              <a:spcBef>
                <a:spcPts val="100"/>
              </a:spcBef>
              <a:spcAft>
                <a:spcPts val="300"/>
              </a:spcAft>
              <a:buClrTx/>
              <a:buSzPct val="100000"/>
              <a:buFont typeface="Arial" pitchFamily="34" charset="0"/>
              <a:buChar char="•"/>
            </a:pPr>
            <a:r>
              <a:rPr lang="en-US" sz="1600" dirty="0"/>
              <a:t>As shown in the command output, use the </a:t>
            </a:r>
            <a:r>
              <a:rPr lang="en-US" sz="1600" b="1" dirty="0"/>
              <a:t>ln</a:t>
            </a:r>
            <a:r>
              <a:rPr lang="en-US" sz="1600" dirty="0"/>
              <a:t> command option </a:t>
            </a:r>
            <a:r>
              <a:rPr lang="en-US" sz="1600" b="1" dirty="0"/>
              <a:t>-s</a:t>
            </a:r>
            <a:r>
              <a:rPr lang="en-US" sz="1600" dirty="0"/>
              <a:t> to create a symbolic link.</a:t>
            </a:r>
          </a:p>
          <a:p>
            <a:pPr>
              <a:spcBef>
                <a:spcPts val="100"/>
              </a:spcBef>
              <a:spcAft>
                <a:spcPts val="300"/>
              </a:spcAft>
              <a:buClrTx/>
              <a:buSzPct val="100000"/>
              <a:buFont typeface="Arial" pitchFamily="34" charset="0"/>
              <a:buChar char="•"/>
            </a:pPr>
            <a:r>
              <a:rPr lang="en-US" sz="1600" dirty="0"/>
              <a:t>Notice that adding a line of text to </a:t>
            </a:r>
            <a:r>
              <a:rPr lang="en-US" sz="1600" b="1" dirty="0"/>
              <a:t>test.txt</a:t>
            </a:r>
            <a:r>
              <a:rPr lang="en-US" sz="1600" dirty="0"/>
              <a:t> also adds the line to </a:t>
            </a:r>
            <a:r>
              <a:rPr lang="en-US" sz="1600" b="1" dirty="0"/>
              <a:t>mytest.txt</a:t>
            </a:r>
            <a:r>
              <a:rPr lang="en-US" sz="1600" dirty="0"/>
              <a:t>.</a:t>
            </a:r>
          </a:p>
        </p:txBody>
      </p:sp>
      <p:pic>
        <p:nvPicPr>
          <p:cNvPr id="5122" name="Picture 2"/>
          <p:cNvPicPr>
            <a:picLocks noChangeAspect="1" noChangeArrowheads="1"/>
          </p:cNvPicPr>
          <p:nvPr/>
        </p:nvPicPr>
        <p:blipFill>
          <a:blip r:embed="rId4"/>
          <a:srcRect/>
          <a:stretch>
            <a:fillRect/>
          </a:stretch>
        </p:blipFill>
        <p:spPr bwMode="auto">
          <a:xfrm>
            <a:off x="4148718" y="1033153"/>
            <a:ext cx="4697187" cy="3481264"/>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119063"/>
            <a:r>
              <a:rPr lang="en-US" dirty="0"/>
              <a:t>Module 4: Best Practices</a:t>
            </a:r>
          </a:p>
        </p:txBody>
      </p:sp>
      <p:sp>
        <p:nvSpPr>
          <p:cNvPr id="11266" name="Rectangle 34"/>
          <p:cNvSpPr>
            <a:spLocks noGrp="1" noChangeArrowheads="1"/>
          </p:cNvSpPr>
          <p:nvPr>
            <p:ph idx="1"/>
          </p:nvPr>
        </p:nvSpPr>
        <p:spPr/>
        <p:txBody>
          <a:bodyPr/>
          <a:lstStyle/>
          <a:p>
            <a:pPr marL="0" indent="0">
              <a:lnSpc>
                <a:spcPct val="85000"/>
              </a:lnSpc>
              <a:spcBef>
                <a:spcPct val="30000"/>
              </a:spcBef>
              <a:buClrTx/>
              <a:buNone/>
            </a:pPr>
            <a:r>
              <a:rPr lang="en-US" sz="1600" dirty="0"/>
              <a:t>Prior to teaching Module 4, the instructor should:</a:t>
            </a:r>
          </a:p>
          <a:p>
            <a:pPr>
              <a:lnSpc>
                <a:spcPct val="85000"/>
              </a:lnSpc>
              <a:spcBef>
                <a:spcPct val="30000"/>
              </a:spcBef>
              <a:buClrTx/>
              <a:buSzPct val="100000"/>
              <a:buFont typeface="Arial" pitchFamily="34" charset="0"/>
              <a:buChar char="•"/>
            </a:pPr>
            <a:r>
              <a:rPr lang="en-US" sz="1600" dirty="0"/>
              <a:t>Review the activities and assessments for this module.</a:t>
            </a:r>
          </a:p>
          <a:p>
            <a:pPr>
              <a:lnSpc>
                <a:spcPct val="85000"/>
              </a:lnSpc>
              <a:spcBef>
                <a:spcPct val="30000"/>
              </a:spcBef>
              <a:buClrTx/>
              <a:buSzPct val="100000"/>
              <a:buFont typeface="Arial" pitchFamily="34" charset="0"/>
              <a:buChar char="•"/>
            </a:pPr>
            <a:r>
              <a:rPr lang="en-US" sz="1600" dirty="0"/>
              <a:t>Try to include as many questions as possible to keep students engaged during classroom presentation.</a:t>
            </a:r>
          </a:p>
          <a:p>
            <a:pPr marL="0" indent="0">
              <a:lnSpc>
                <a:spcPct val="85000"/>
              </a:lnSpc>
              <a:spcBef>
                <a:spcPct val="30000"/>
              </a:spcBef>
              <a:buClrTx/>
              <a:buFont typeface="Arial" pitchFamily="34" charset="0"/>
              <a:buChar char="•"/>
            </a:pPr>
            <a:endParaRPr lang="en-US" sz="1600" dirty="0"/>
          </a:p>
          <a:p>
            <a:pPr marL="0" indent="0">
              <a:lnSpc>
                <a:spcPct val="85000"/>
              </a:lnSpc>
              <a:spcBef>
                <a:spcPct val="30000"/>
              </a:spcBef>
              <a:buClrTx/>
              <a:buNone/>
            </a:pPr>
            <a:r>
              <a:rPr lang="en-US" sz="1600" dirty="0"/>
              <a:t>Topic 4.1</a:t>
            </a:r>
          </a:p>
          <a:p>
            <a:pPr marL="166688" indent="-166688">
              <a:lnSpc>
                <a:spcPct val="85000"/>
              </a:lnSpc>
              <a:spcBef>
                <a:spcPct val="30000"/>
              </a:spcBef>
              <a:buClrTx/>
              <a:buSzPct val="100000"/>
              <a:buFont typeface="Arial" pitchFamily="34" charset="0"/>
              <a:buChar char="•"/>
            </a:pPr>
            <a:r>
              <a:rPr lang="en-US" altLang="ja-JP" sz="1600" dirty="0"/>
              <a:t>Ask the class what do they know about Linux.</a:t>
            </a:r>
          </a:p>
          <a:p>
            <a:pPr marL="166688" indent="-166688">
              <a:lnSpc>
                <a:spcPct val="85000"/>
              </a:lnSpc>
              <a:spcBef>
                <a:spcPct val="30000"/>
              </a:spcBef>
              <a:buClrTx/>
              <a:buSzPct val="100000"/>
              <a:buFont typeface="Arial" pitchFamily="34" charset="0"/>
              <a:buChar char="•"/>
            </a:pPr>
            <a:r>
              <a:rPr lang="en-US" sz="1600" dirty="0"/>
              <a:t>Question the participants if they know about some</a:t>
            </a:r>
            <a:r>
              <a:rPr lang="en-US" altLang="ja-JP" sz="1600" dirty="0"/>
              <a:t> of the reasons to choose Linux over other operating system.</a:t>
            </a:r>
            <a:endParaRPr lang="en-US" altLang="ja-JP" sz="1600" strike="sngStrike" dirty="0"/>
          </a:p>
          <a:p>
            <a:pPr marL="166688" indent="-166688">
              <a:lnSpc>
                <a:spcPct val="85000"/>
              </a:lnSpc>
              <a:spcBef>
                <a:spcPct val="30000"/>
              </a:spcBef>
              <a:buClrTx/>
              <a:buSzPct val="100000"/>
              <a:buFont typeface="Arial" pitchFamily="34" charset="0"/>
              <a:buChar char="•"/>
            </a:pPr>
            <a:r>
              <a:rPr lang="en-US" altLang="ja-JP" sz="1600" dirty="0"/>
              <a:t>Ask the participants to share their knowledge and experience about any tool used in Linux.</a:t>
            </a:r>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Hard Links and Symbolic Links (Contd.)</a:t>
            </a:r>
          </a:p>
        </p:txBody>
      </p:sp>
      <p:sp>
        <p:nvSpPr>
          <p:cNvPr id="2" name="Content Placeholder 1"/>
          <p:cNvSpPr>
            <a:spLocks noGrp="1"/>
          </p:cNvSpPr>
          <p:nvPr>
            <p:ph idx="1"/>
          </p:nvPr>
        </p:nvSpPr>
        <p:spPr>
          <a:xfrm>
            <a:off x="166254" y="950026"/>
            <a:ext cx="8687031" cy="515704"/>
          </a:xfrm>
        </p:spPr>
        <p:txBody>
          <a:bodyPr/>
          <a:lstStyle/>
          <a:p>
            <a:pPr marL="0" indent="0">
              <a:spcBef>
                <a:spcPts val="100"/>
              </a:spcBef>
              <a:spcAft>
                <a:spcPts val="300"/>
              </a:spcAft>
              <a:buClrTx/>
              <a:buSzPct val="100000"/>
              <a:buNone/>
            </a:pPr>
            <a:r>
              <a:rPr lang="en-US" sz="1600" dirty="0"/>
              <a:t>The following table shows several benefits of symbolic links over hard links:</a:t>
            </a:r>
          </a:p>
        </p:txBody>
      </p:sp>
      <p:graphicFrame>
        <p:nvGraphicFramePr>
          <p:cNvPr id="5" name="Table 4"/>
          <p:cNvGraphicFramePr>
            <a:graphicFrameLocks noGrp="1"/>
          </p:cNvGraphicFramePr>
          <p:nvPr>
            <p:extLst>
              <p:ext uri="{D42A27DB-BD31-4B8C-83A1-F6EECF244321}">
                <p14:modId xmlns:p14="http://schemas.microsoft.com/office/powerpoint/2010/main" val="4070866323"/>
              </p:ext>
            </p:extLst>
          </p:nvPr>
        </p:nvGraphicFramePr>
        <p:xfrm>
          <a:off x="519659" y="1465730"/>
          <a:ext cx="7980220" cy="2528047"/>
        </p:xfrm>
        <a:graphic>
          <a:graphicData uri="http://schemas.openxmlformats.org/drawingml/2006/table">
            <a:tbl>
              <a:tblPr firstRow="1" bandRow="1">
                <a:tableStyleId>{5C22544A-7EE6-4342-B048-85BDC9FD1C3A}</a:tableStyleId>
              </a:tblPr>
              <a:tblGrid>
                <a:gridCol w="3990110">
                  <a:extLst>
                    <a:ext uri="{9D8B030D-6E8A-4147-A177-3AD203B41FA5}">
                      <a16:colId xmlns:a16="http://schemas.microsoft.com/office/drawing/2014/main" val="20000"/>
                    </a:ext>
                  </a:extLst>
                </a:gridCol>
                <a:gridCol w="3990110">
                  <a:extLst>
                    <a:ext uri="{9D8B030D-6E8A-4147-A177-3AD203B41FA5}">
                      <a16:colId xmlns:a16="http://schemas.microsoft.com/office/drawing/2014/main" val="20001"/>
                    </a:ext>
                  </a:extLst>
                </a:gridCol>
              </a:tblGrid>
              <a:tr h="452662">
                <a:tc>
                  <a:txBody>
                    <a:bodyPr/>
                    <a:lstStyle/>
                    <a:p>
                      <a:pPr algn="ctr"/>
                      <a:r>
                        <a:rPr lang="en-US" dirty="0"/>
                        <a:t>Hard Links</a:t>
                      </a:r>
                    </a:p>
                  </a:txBody>
                  <a:tcPr/>
                </a:tc>
                <a:tc>
                  <a:txBody>
                    <a:bodyPr/>
                    <a:lstStyle/>
                    <a:p>
                      <a:pPr algn="ctr"/>
                      <a:r>
                        <a:rPr lang="en-US" dirty="0"/>
                        <a:t>Soft Links</a:t>
                      </a:r>
                    </a:p>
                  </a:txBody>
                  <a:tcPr/>
                </a:tc>
                <a:extLst>
                  <a:ext uri="{0D108BD9-81ED-4DB2-BD59-A6C34878D82A}">
                    <a16:rowId xmlns:a16="http://schemas.microsoft.com/office/drawing/2014/main" val="10000"/>
                  </a:ext>
                </a:extLst>
              </a:tr>
              <a:tr h="655130">
                <a:tc>
                  <a:txBody>
                    <a:bodyPr/>
                    <a:lstStyle/>
                    <a:p>
                      <a:r>
                        <a:rPr lang="en-US" sz="1400" b="0" i="0" kern="1200" dirty="0">
                          <a:solidFill>
                            <a:schemeClr val="dk1"/>
                          </a:solidFill>
                          <a:latin typeface="+mn-lt"/>
                          <a:ea typeface="+mn-ea"/>
                          <a:cs typeface="+mn-cs"/>
                        </a:rPr>
                        <a:t>Locating hard links is difficult.</a:t>
                      </a:r>
                      <a:endParaRPr lang="en-US" dirty="0"/>
                    </a:p>
                  </a:txBody>
                  <a:tcPr/>
                </a:tc>
                <a:tc>
                  <a:txBody>
                    <a:bodyPr/>
                    <a:lstStyle/>
                    <a:p>
                      <a:r>
                        <a:rPr lang="en-US" sz="1400" b="0" i="0" kern="1200" dirty="0">
                          <a:solidFill>
                            <a:schemeClr val="dk1"/>
                          </a:solidFill>
                          <a:latin typeface="+mn-lt"/>
                          <a:ea typeface="+mn-ea"/>
                          <a:cs typeface="+mn-cs"/>
                        </a:rPr>
                        <a:t>Symbolic links show the location of the original file in the </a:t>
                      </a:r>
                      <a:r>
                        <a:rPr lang="en-US" sz="1400" b="1" i="0" kern="1200" dirty="0">
                          <a:solidFill>
                            <a:schemeClr val="dk1"/>
                          </a:solidFill>
                          <a:latin typeface="+mn-lt"/>
                          <a:ea typeface="+mn-ea"/>
                          <a:cs typeface="+mn-cs"/>
                        </a:rPr>
                        <a:t>ls -l</a:t>
                      </a:r>
                      <a:r>
                        <a:rPr lang="en-US" sz="1400" b="0" i="0" kern="1200" dirty="0">
                          <a:solidFill>
                            <a:schemeClr val="dk1"/>
                          </a:solidFill>
                          <a:latin typeface="+mn-lt"/>
                          <a:ea typeface="+mn-ea"/>
                          <a:cs typeface="+mn-cs"/>
                        </a:rPr>
                        <a:t> command.</a:t>
                      </a:r>
                      <a:endParaRPr lang="en-US" dirty="0"/>
                    </a:p>
                  </a:txBody>
                  <a:tcPr/>
                </a:tc>
                <a:extLst>
                  <a:ext uri="{0D108BD9-81ED-4DB2-BD59-A6C34878D82A}">
                    <a16:rowId xmlns:a16="http://schemas.microsoft.com/office/drawing/2014/main" val="10001"/>
                  </a:ext>
                </a:extLst>
              </a:tr>
              <a:tr h="655130">
                <a:tc>
                  <a:txBody>
                    <a:bodyPr/>
                    <a:lstStyle/>
                    <a:p>
                      <a:r>
                        <a:rPr lang="en-US" sz="1400" b="0" i="0" kern="1200" dirty="0">
                          <a:solidFill>
                            <a:schemeClr val="dk1"/>
                          </a:solidFill>
                          <a:latin typeface="+mn-lt"/>
                          <a:ea typeface="+mn-ea"/>
                          <a:cs typeface="+mn-cs"/>
                        </a:rPr>
                        <a:t>Hard links are limited to the file system in which they are created.</a:t>
                      </a:r>
                      <a:endParaRPr lang="en-US" dirty="0"/>
                    </a:p>
                  </a:txBody>
                  <a:tcPr/>
                </a:tc>
                <a:tc>
                  <a:txBody>
                    <a:bodyPr/>
                    <a:lstStyle/>
                    <a:p>
                      <a:r>
                        <a:rPr lang="en-US" sz="1400" b="0" i="0" kern="1200" dirty="0">
                          <a:solidFill>
                            <a:schemeClr val="dk1"/>
                          </a:solidFill>
                          <a:latin typeface="+mn-lt"/>
                          <a:ea typeface="+mn-ea"/>
                          <a:cs typeface="+mn-cs"/>
                        </a:rPr>
                        <a:t>Symbolic links can link to a file in another file system.</a:t>
                      </a:r>
                      <a:endParaRPr lang="en-US" dirty="0"/>
                    </a:p>
                  </a:txBody>
                  <a:tcPr/>
                </a:tc>
                <a:extLst>
                  <a:ext uri="{0D108BD9-81ED-4DB2-BD59-A6C34878D82A}">
                    <a16:rowId xmlns:a16="http://schemas.microsoft.com/office/drawing/2014/main" val="10002"/>
                  </a:ext>
                </a:extLst>
              </a:tr>
              <a:tr h="765125">
                <a:tc>
                  <a:txBody>
                    <a:bodyPr/>
                    <a:lstStyle/>
                    <a:p>
                      <a:r>
                        <a:rPr lang="en-US" sz="1400" b="0" i="0" kern="1200" dirty="0">
                          <a:solidFill>
                            <a:schemeClr val="dk1"/>
                          </a:solidFill>
                          <a:latin typeface="+mn-lt"/>
                          <a:ea typeface="+mn-ea"/>
                          <a:cs typeface="+mn-cs"/>
                        </a:rPr>
                        <a:t>Hard links cannot link to a directory as </a:t>
                      </a:r>
                      <a:r>
                        <a:rPr lang="en-US" sz="1400" b="0" i="0" kern="1200" dirty="0">
                          <a:solidFill>
                            <a:schemeClr val="dk1"/>
                          </a:solidFill>
                          <a:effectLst/>
                          <a:latin typeface="+mn-lt"/>
                          <a:ea typeface="+mn-ea"/>
                          <a:cs typeface="+mn-cs"/>
                        </a:rPr>
                        <a:t>the system itself uses hard links to define the hierarchy of the directory structure.</a:t>
                      </a:r>
                      <a:endParaRPr lang="en-US" dirty="0"/>
                    </a:p>
                  </a:txBody>
                  <a:tcPr/>
                </a:tc>
                <a:tc>
                  <a:txBody>
                    <a:bodyPr/>
                    <a:lstStyle/>
                    <a:p>
                      <a:r>
                        <a:rPr lang="en-US" sz="1400" b="0" i="0" kern="1200" dirty="0">
                          <a:solidFill>
                            <a:schemeClr val="dk1"/>
                          </a:solidFill>
                          <a:latin typeface="+mn-lt"/>
                          <a:ea typeface="+mn-ea"/>
                          <a:cs typeface="+mn-cs"/>
                        </a:rPr>
                        <a:t>Symbolic links can link to directories.</a:t>
                      </a:r>
                      <a:endParaRPr lang="en-US" dirty="0"/>
                    </a:p>
                  </a:txBody>
                  <a:tcP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Linux File System </a:t>
            </a:r>
            <a:br>
              <a:rPr altLang="en-US" dirty="0"/>
            </a:br>
            <a:r>
              <a:rPr lang="en-US" dirty="0"/>
              <a:t>Lab - Navigating the Linux Filesystem and Permission Settings</a:t>
            </a:r>
          </a:p>
        </p:txBody>
      </p:sp>
      <p:sp>
        <p:nvSpPr>
          <p:cNvPr id="2" name="Content Placeholder 1"/>
          <p:cNvSpPr>
            <a:spLocks noGrp="1"/>
          </p:cNvSpPr>
          <p:nvPr>
            <p:ph idx="1"/>
          </p:nvPr>
        </p:nvSpPr>
        <p:spPr>
          <a:xfrm>
            <a:off x="166254" y="950025"/>
            <a:ext cx="8687031" cy="3455720"/>
          </a:xfrm>
        </p:spPr>
        <p:txBody>
          <a:bodyPr/>
          <a:lstStyle/>
          <a:p>
            <a:pPr>
              <a:spcBef>
                <a:spcPts val="100"/>
              </a:spcBef>
              <a:spcAft>
                <a:spcPts val="300"/>
              </a:spcAft>
              <a:buNone/>
            </a:pPr>
            <a:r>
              <a:rPr lang="en-US" sz="1800" dirty="0"/>
              <a:t>In this lab, you will familiarize yourself with Linux filesystems.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83" y="915409"/>
            <a:ext cx="8703548" cy="1802391"/>
          </a:xfrm>
        </p:spPr>
        <p:txBody>
          <a:bodyPr/>
          <a:lstStyle/>
          <a:p>
            <a:r>
              <a:rPr lang="en-US" dirty="0">
                <a:solidFill>
                  <a:schemeClr val="accent5">
                    <a:lumMod val="40000"/>
                    <a:lumOff val="60000"/>
                  </a:schemeClr>
                </a:solidFill>
              </a:rPr>
              <a:t>4.6 Working with the Linux GUI</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with the Linux GUI</a:t>
            </a:r>
            <a:br>
              <a:rPr altLang="en-US" dirty="0"/>
            </a:br>
            <a:r>
              <a:rPr lang="en-US" dirty="0"/>
              <a:t>X Window System</a:t>
            </a:r>
          </a:p>
        </p:txBody>
      </p:sp>
      <p:sp>
        <p:nvSpPr>
          <p:cNvPr id="2" name="Content Placeholder 1"/>
          <p:cNvSpPr>
            <a:spLocks noGrp="1"/>
          </p:cNvSpPr>
          <p:nvPr>
            <p:ph idx="1"/>
          </p:nvPr>
        </p:nvSpPr>
        <p:spPr>
          <a:xfrm>
            <a:off x="144065" y="861546"/>
            <a:ext cx="8853286" cy="3761181"/>
          </a:xfrm>
        </p:spPr>
        <p:txBody>
          <a:bodyPr/>
          <a:lstStyle/>
          <a:p>
            <a:pPr marL="177800" indent="-177800">
              <a:buClrTx/>
              <a:buSzPct val="100000"/>
              <a:buFont typeface="Arial" pitchFamily="34" charset="0"/>
              <a:buChar char="•"/>
            </a:pPr>
            <a:r>
              <a:rPr lang="en-US" sz="1600" dirty="0"/>
              <a:t>The graphical interface present in most Linux computers is based on the X Window System. </a:t>
            </a:r>
          </a:p>
          <a:p>
            <a:pPr marL="177800" indent="-177800">
              <a:buClrTx/>
              <a:buSzPct val="100000"/>
              <a:buFont typeface="Arial" pitchFamily="34" charset="0"/>
              <a:buChar char="•"/>
            </a:pPr>
            <a:r>
              <a:rPr lang="en-US" sz="1600" dirty="0"/>
              <a:t>X Window, also known as X or X11, is a windowing system designed to provide the basic framework for a GUI.</a:t>
            </a:r>
          </a:p>
          <a:p>
            <a:pPr marL="177800" indent="-177800">
              <a:buClrTx/>
              <a:buSzPct val="100000"/>
              <a:buFont typeface="Arial" pitchFamily="34" charset="0"/>
              <a:buChar char="•"/>
            </a:pPr>
            <a:r>
              <a:rPr lang="en-US" sz="1600" dirty="0"/>
              <a:t>X includes functions for drawing and moving windows on the display device and interacting with a mouse and keyboard.</a:t>
            </a:r>
          </a:p>
          <a:p>
            <a:pPr marL="177800" indent="-177800">
              <a:buClrTx/>
              <a:buSzPct val="100000"/>
              <a:buFont typeface="Arial" pitchFamily="34" charset="0"/>
              <a:buChar char="•"/>
            </a:pPr>
            <a:r>
              <a:rPr lang="en-US" sz="1600" dirty="0"/>
              <a:t>X works as a server, which allows a remote user to use the network to connect, start a graphical application, and have the graphical window open on the remote terminal.</a:t>
            </a:r>
          </a:p>
          <a:p>
            <a:pPr marL="177800" indent="-177800">
              <a:buClrTx/>
              <a:buSzPct val="100000"/>
              <a:buFont typeface="Arial" pitchFamily="34" charset="0"/>
              <a:buChar char="•"/>
            </a:pPr>
            <a:r>
              <a:rPr lang="en-US" sz="1600" dirty="0"/>
              <a:t>X does not specify the user interface, leaving it to other programs, such as window managers, to define all the graphical components.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with the Linux GUI</a:t>
            </a:r>
            <a:br>
              <a:rPr altLang="en-US" dirty="0"/>
            </a:br>
            <a:r>
              <a:rPr lang="en-US" dirty="0"/>
              <a:t>X Window System (Contd.)</a:t>
            </a:r>
          </a:p>
        </p:txBody>
      </p:sp>
      <p:sp>
        <p:nvSpPr>
          <p:cNvPr id="7" name="Content Placeholder 1">
            <a:extLst>
              <a:ext uri="{FF2B5EF4-FFF2-40B4-BE49-F238E27FC236}">
                <a16:creationId xmlns:a16="http://schemas.microsoft.com/office/drawing/2014/main" id="{8628F3C1-129D-4B3A-A7B7-A6DBE4A58273}"/>
              </a:ext>
            </a:extLst>
          </p:cNvPr>
          <p:cNvSpPr txBox="1">
            <a:spLocks/>
          </p:cNvSpPr>
          <p:nvPr/>
        </p:nvSpPr>
        <p:spPr bwMode="auto">
          <a:xfrm>
            <a:off x="144065" y="798944"/>
            <a:ext cx="6082564" cy="39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ClrTx/>
              <a:buSzPct val="100000"/>
              <a:buNone/>
            </a:pPr>
            <a:r>
              <a:rPr lang="en-US" sz="1600" dirty="0"/>
              <a:t>Examples of window managers are Gnome and KDE.</a:t>
            </a:r>
          </a:p>
        </p:txBody>
      </p:sp>
      <p:sp>
        <p:nvSpPr>
          <p:cNvPr id="2" name="Content Placeholder 1"/>
          <p:cNvSpPr>
            <a:spLocks noGrp="1"/>
          </p:cNvSpPr>
          <p:nvPr>
            <p:ph idx="1"/>
          </p:nvPr>
        </p:nvSpPr>
        <p:spPr>
          <a:xfrm>
            <a:off x="733367" y="4184003"/>
            <a:ext cx="3328187" cy="442286"/>
          </a:xfrm>
        </p:spPr>
        <p:txBody>
          <a:bodyPr/>
          <a:lstStyle/>
          <a:p>
            <a:pPr marL="0" indent="0">
              <a:buNone/>
            </a:pPr>
            <a:r>
              <a:rPr lang="en-US" sz="1600" dirty="0"/>
              <a:t>The Gnome Window Manager</a:t>
            </a:r>
          </a:p>
        </p:txBody>
      </p:sp>
      <p:sp>
        <p:nvSpPr>
          <p:cNvPr id="8" name="Content Placeholder 1">
            <a:extLst>
              <a:ext uri="{FF2B5EF4-FFF2-40B4-BE49-F238E27FC236}">
                <a16:creationId xmlns:a16="http://schemas.microsoft.com/office/drawing/2014/main" id="{CD74A64A-7CB6-4C36-A152-EF804377074A}"/>
              </a:ext>
            </a:extLst>
          </p:cNvPr>
          <p:cNvSpPr txBox="1">
            <a:spLocks/>
          </p:cNvSpPr>
          <p:nvPr/>
        </p:nvSpPr>
        <p:spPr bwMode="auto">
          <a:xfrm>
            <a:off x="5367890" y="4184003"/>
            <a:ext cx="2854854" cy="39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Font typeface="Wingdings" panose="05000000000000000000" pitchFamily="2" charset="2"/>
              <a:buNone/>
            </a:pPr>
            <a:r>
              <a:rPr lang="en-IN" sz="1600" dirty="0"/>
              <a:t>The KDE Window Manager</a:t>
            </a:r>
          </a:p>
        </p:txBody>
      </p:sp>
      <p:pic>
        <p:nvPicPr>
          <p:cNvPr id="6146" name="Picture 2"/>
          <p:cNvPicPr>
            <a:picLocks noChangeArrowheads="1"/>
          </p:cNvPicPr>
          <p:nvPr/>
        </p:nvPicPr>
        <p:blipFill>
          <a:blip r:embed="rId4"/>
          <a:srcRect/>
          <a:stretch>
            <a:fillRect/>
          </a:stretch>
        </p:blipFill>
        <p:spPr bwMode="auto">
          <a:xfrm>
            <a:off x="181757" y="1239529"/>
            <a:ext cx="4320000" cy="2880000"/>
          </a:xfrm>
          <a:prstGeom prst="rect">
            <a:avLst/>
          </a:prstGeom>
          <a:noFill/>
          <a:ln w="9525">
            <a:noFill/>
            <a:miter lim="800000"/>
            <a:headEnd/>
            <a:tailEnd/>
          </a:ln>
        </p:spPr>
      </p:pic>
      <p:pic>
        <p:nvPicPr>
          <p:cNvPr id="5" name="Picture 3">
            <a:extLst>
              <a:ext uri="{FF2B5EF4-FFF2-40B4-BE49-F238E27FC236}">
                <a16:creationId xmlns:a16="http://schemas.microsoft.com/office/drawing/2014/main" id="{5C728D6C-BAB7-486D-868B-2B202028D4E8}"/>
              </a:ext>
            </a:extLst>
          </p:cNvPr>
          <p:cNvPicPr>
            <a:picLocks noChangeAspect="1" noChangeArrowheads="1"/>
          </p:cNvPicPr>
          <p:nvPr/>
        </p:nvPicPr>
        <p:blipFill rotWithShape="1">
          <a:blip r:embed="rId5"/>
          <a:srcRect t="2701" b="1973"/>
          <a:stretch/>
        </p:blipFill>
        <p:spPr bwMode="auto">
          <a:xfrm>
            <a:off x="4678859" y="1239529"/>
            <a:ext cx="4320000" cy="28800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with the Linux GUI</a:t>
            </a:r>
            <a:br>
              <a:rPr altLang="en-US" dirty="0"/>
            </a:br>
            <a:r>
              <a:rPr lang="en-US" dirty="0"/>
              <a:t>The Linux GUI</a:t>
            </a:r>
          </a:p>
        </p:txBody>
      </p:sp>
      <p:sp>
        <p:nvSpPr>
          <p:cNvPr id="2" name="Content Placeholder 1"/>
          <p:cNvSpPr>
            <a:spLocks noGrp="1"/>
          </p:cNvSpPr>
          <p:nvPr>
            <p:ph idx="1"/>
          </p:nvPr>
        </p:nvSpPr>
        <p:spPr>
          <a:xfrm>
            <a:off x="144064" y="813458"/>
            <a:ext cx="3665935" cy="3761181"/>
          </a:xfrm>
        </p:spPr>
        <p:txBody>
          <a:bodyPr/>
          <a:lstStyle/>
          <a:p>
            <a:pPr marL="177800" indent="-177800">
              <a:buClrTx/>
              <a:buSzPct val="100000"/>
              <a:buFont typeface="Arial" pitchFamily="34" charset="0"/>
              <a:buChar char="•"/>
            </a:pPr>
            <a:r>
              <a:rPr lang="en-US" sz="1600" dirty="0"/>
              <a:t>While an operating system does not require a GUI to function, GUIs are considered more user-friendly than the CLI. The Linux GUI as a whole can be easily replaced by the user.</a:t>
            </a:r>
          </a:p>
          <a:p>
            <a:pPr marL="177800" indent="-177800">
              <a:buClrTx/>
              <a:buSzPct val="100000"/>
              <a:buFont typeface="Arial" pitchFamily="34" charset="0"/>
              <a:buChar char="•"/>
            </a:pPr>
            <a:r>
              <a:rPr lang="en-US" sz="1600" dirty="0"/>
              <a:t>Ubuntu is a very popular and user-friendly Linux distribution.</a:t>
            </a:r>
          </a:p>
          <a:p>
            <a:pPr marL="177800" indent="-177800">
              <a:buClrTx/>
              <a:buSzPct val="100000"/>
              <a:buFont typeface="Arial" pitchFamily="34" charset="0"/>
              <a:buChar char="•"/>
            </a:pPr>
            <a:r>
              <a:rPr lang="en-US" sz="1600" dirty="0"/>
              <a:t>Ubuntu Linux uses Gnome 3 as its default GUI.</a:t>
            </a:r>
          </a:p>
          <a:p>
            <a:pPr marL="177800" indent="-177800">
              <a:buClrTx/>
              <a:buSzPct val="100000"/>
              <a:buFont typeface="Arial" pitchFamily="34" charset="0"/>
              <a:buChar char="•"/>
            </a:pPr>
            <a:r>
              <a:rPr lang="en-US" sz="1600" dirty="0"/>
              <a:t>The figure shows the location of some of the features of the Ubuntu Gnome 3 Desktop.</a:t>
            </a:r>
          </a:p>
          <a:p>
            <a:pPr marL="177800" indent="-177800">
              <a:buClrTx/>
              <a:buSzPct val="100000"/>
              <a:buNone/>
            </a:pPr>
            <a:endParaRPr lang="en-US" sz="1600" dirty="0"/>
          </a:p>
        </p:txBody>
      </p:sp>
      <p:pic>
        <p:nvPicPr>
          <p:cNvPr id="3" name="Picture 2">
            <a:extLst>
              <a:ext uri="{FF2B5EF4-FFF2-40B4-BE49-F238E27FC236}">
                <a16:creationId xmlns:a16="http://schemas.microsoft.com/office/drawing/2014/main" id="{DC5FB936-8505-4C11-9669-70B1452771DC}"/>
              </a:ext>
            </a:extLst>
          </p:cNvPr>
          <p:cNvPicPr>
            <a:picLocks noChangeAspect="1"/>
          </p:cNvPicPr>
          <p:nvPr/>
        </p:nvPicPr>
        <p:blipFill>
          <a:blip r:embed="rId4"/>
          <a:stretch>
            <a:fillRect/>
          </a:stretch>
        </p:blipFill>
        <p:spPr>
          <a:xfrm>
            <a:off x="3729935" y="1058910"/>
            <a:ext cx="5320800" cy="3025680"/>
          </a:xfrm>
          <a:prstGeom prst="rect">
            <a:avLst/>
          </a:prstGeom>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with the Linux GUI</a:t>
            </a:r>
            <a:br>
              <a:rPr altLang="en-US" dirty="0"/>
            </a:br>
            <a:r>
              <a:rPr lang="en-US" dirty="0"/>
              <a:t>The Linux GUI (Contd.)</a:t>
            </a:r>
          </a:p>
        </p:txBody>
      </p:sp>
      <p:sp>
        <p:nvSpPr>
          <p:cNvPr id="2" name="Content Placeholder 1"/>
          <p:cNvSpPr>
            <a:spLocks noGrp="1"/>
          </p:cNvSpPr>
          <p:nvPr>
            <p:ph idx="1"/>
          </p:nvPr>
        </p:nvSpPr>
        <p:spPr>
          <a:xfrm>
            <a:off x="144065" y="724396"/>
            <a:ext cx="8853286" cy="320634"/>
          </a:xfrm>
        </p:spPr>
        <p:txBody>
          <a:bodyPr/>
          <a:lstStyle/>
          <a:p>
            <a:pPr marL="0" indent="0">
              <a:buClrTx/>
              <a:buSzPct val="100000"/>
              <a:buNone/>
            </a:pPr>
            <a:r>
              <a:rPr lang="en-US" sz="1600" dirty="0"/>
              <a:t>The following table lists the main UI components of Unity:</a:t>
            </a:r>
          </a:p>
        </p:txBody>
      </p:sp>
      <p:graphicFrame>
        <p:nvGraphicFramePr>
          <p:cNvPr id="5" name="Table 4"/>
          <p:cNvGraphicFramePr>
            <a:graphicFrameLocks noGrp="1"/>
          </p:cNvGraphicFramePr>
          <p:nvPr>
            <p:extLst>
              <p:ext uri="{D42A27DB-BD31-4B8C-83A1-F6EECF244321}">
                <p14:modId xmlns:p14="http://schemas.microsoft.com/office/powerpoint/2010/main" val="3716347737"/>
              </p:ext>
            </p:extLst>
          </p:nvPr>
        </p:nvGraphicFramePr>
        <p:xfrm>
          <a:off x="330506" y="1145391"/>
          <a:ext cx="8527055" cy="3363401"/>
        </p:xfrm>
        <a:graphic>
          <a:graphicData uri="http://schemas.openxmlformats.org/drawingml/2006/table">
            <a:tbl>
              <a:tblPr firstRow="1" bandRow="1">
                <a:tableStyleId>{5C22544A-7EE6-4342-B048-85BDC9FD1C3A}</a:tableStyleId>
              </a:tblPr>
              <a:tblGrid>
                <a:gridCol w="1338761">
                  <a:extLst>
                    <a:ext uri="{9D8B030D-6E8A-4147-A177-3AD203B41FA5}">
                      <a16:colId xmlns:a16="http://schemas.microsoft.com/office/drawing/2014/main" val="20000"/>
                    </a:ext>
                  </a:extLst>
                </a:gridCol>
                <a:gridCol w="7188294">
                  <a:extLst>
                    <a:ext uri="{9D8B030D-6E8A-4147-A177-3AD203B41FA5}">
                      <a16:colId xmlns:a16="http://schemas.microsoft.com/office/drawing/2014/main" val="20001"/>
                    </a:ext>
                  </a:extLst>
                </a:gridCol>
              </a:tblGrid>
              <a:tr h="282097">
                <a:tc>
                  <a:txBody>
                    <a:bodyPr/>
                    <a:lstStyle/>
                    <a:p>
                      <a:pPr algn="ctr" fontAlgn="ctr"/>
                      <a:r>
                        <a:rPr lang="en-US" b="1" dirty="0"/>
                        <a:t>UI Component</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672156">
                <a:tc>
                  <a:txBody>
                    <a:bodyPr/>
                    <a:lstStyle/>
                    <a:p>
                      <a:pPr fontAlgn="ctr"/>
                      <a:r>
                        <a:rPr lang="en-US" b="1" dirty="0"/>
                        <a:t>Apps Menu</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The Apps Menu shows icons for the apps that are installed on the system.</a:t>
                      </a:r>
                    </a:p>
                    <a:p>
                      <a:pPr marL="285750" indent="-285750" fontAlgn="ctr">
                        <a:buFont typeface="Arial" panose="020B0604020202020204" pitchFamily="34" charset="0"/>
                        <a:buChar char="•"/>
                      </a:pPr>
                      <a:r>
                        <a:rPr lang="en-US" b="0" dirty="0"/>
                        <a:t>A right-click menu provides shortcuts that allow starting or configuring the apps.</a:t>
                      </a:r>
                    </a:p>
                    <a:p>
                      <a:pPr marL="285750" indent="-285750" fontAlgn="ctr">
                        <a:buFont typeface="Arial" panose="020B0604020202020204" pitchFamily="34" charset="0"/>
                        <a:buChar char="•"/>
                      </a:pPr>
                      <a:r>
                        <a:rPr lang="en-US" b="0" dirty="0"/>
                        <a:t>The system search box is available from Activities View.</a:t>
                      </a:r>
                    </a:p>
                  </a:txBody>
                  <a:tcPr marL="47625" marR="47625" marT="47625" marB="47625" anchor="ctr"/>
                </a:tc>
                <a:extLst>
                  <a:ext uri="{0D108BD9-81ED-4DB2-BD59-A6C34878D82A}">
                    <a16:rowId xmlns:a16="http://schemas.microsoft.com/office/drawing/2014/main" val="10001"/>
                  </a:ext>
                </a:extLst>
              </a:tr>
              <a:tr h="1452275">
                <a:tc>
                  <a:txBody>
                    <a:bodyPr/>
                    <a:lstStyle/>
                    <a:p>
                      <a:pPr fontAlgn="ctr"/>
                      <a:r>
                        <a:rPr lang="en-US" b="1" dirty="0"/>
                        <a:t>Ubuntu Dock</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 dock on the left side of the screen that serves as an application launcher and switcher for app favorites.</a:t>
                      </a:r>
                    </a:p>
                    <a:p>
                      <a:pPr marL="285750" indent="-285750" fontAlgn="ctr">
                        <a:buFont typeface="Arial" panose="020B0604020202020204" pitchFamily="34" charset="0"/>
                        <a:buChar char="•"/>
                      </a:pPr>
                      <a:r>
                        <a:rPr lang="en-US" b="0" dirty="0"/>
                        <a:t>Click to launch an application and </a:t>
                      </a:r>
                      <a:r>
                        <a:rPr lang="en-US" sz="1400" b="0" i="0" kern="1200" dirty="0">
                          <a:solidFill>
                            <a:schemeClr val="dk1"/>
                          </a:solidFill>
                          <a:effectLst/>
                          <a:latin typeface="+mn-lt"/>
                          <a:ea typeface="+mn-ea"/>
                          <a:cs typeface="+mn-cs"/>
                        </a:rPr>
                        <a:t>when the application is running, </a:t>
                      </a:r>
                      <a:r>
                        <a:rPr lang="en-US" b="0" dirty="0"/>
                        <a:t>click again to switch between running applications.</a:t>
                      </a:r>
                    </a:p>
                    <a:p>
                      <a:pPr marL="285750" indent="-285750" fontAlgn="ctr">
                        <a:buFont typeface="Arial" panose="020B0604020202020204" pitchFamily="34" charset="0"/>
                        <a:buChar char="•"/>
                      </a:pPr>
                      <a:r>
                        <a:rPr lang="en-US" b="0" dirty="0"/>
                        <a:t>If more than one application is running, launcher will display all instances.</a:t>
                      </a:r>
                    </a:p>
                    <a:p>
                      <a:pPr marL="285750" indent="-285750" fontAlgn="ctr">
                        <a:buFont typeface="Arial" panose="020B0604020202020204" pitchFamily="34" charset="0"/>
                        <a:buChar char="•"/>
                      </a:pPr>
                      <a:r>
                        <a:rPr lang="en-US" b="0" dirty="0"/>
                        <a:t>Right-click any application on the launcher to see details about that the application.</a:t>
                      </a:r>
                    </a:p>
                  </a:txBody>
                  <a:tcPr marL="47625" marR="47625" marT="47625" marB="47625" anchor="ctr"/>
                </a:tc>
                <a:extLst>
                  <a:ext uri="{0D108BD9-81ED-4DB2-BD59-A6C34878D82A}">
                    <a16:rowId xmlns:a16="http://schemas.microsoft.com/office/drawing/2014/main" val="10002"/>
                  </a:ext>
                </a:extLst>
              </a:tr>
              <a:tr h="867186">
                <a:tc>
                  <a:txBody>
                    <a:bodyPr/>
                    <a:lstStyle/>
                    <a:p>
                      <a:pPr fontAlgn="ctr"/>
                      <a:r>
                        <a:rPr lang="en-US" b="1" dirty="0"/>
                        <a:t>Top Bar</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This menu bar contains a menu for the application that currently has the focus.</a:t>
                      </a:r>
                    </a:p>
                    <a:p>
                      <a:pPr marL="285750" indent="-285750" fontAlgn="ctr">
                        <a:buFont typeface="Arial" panose="020B0604020202020204" pitchFamily="34" charset="0"/>
                        <a:buChar char="•"/>
                      </a:pPr>
                      <a:r>
                        <a:rPr lang="en-US" b="0" dirty="0"/>
                        <a:t>It displays the current time and indicates whether there are new system messages.</a:t>
                      </a:r>
                    </a:p>
                    <a:p>
                      <a:pPr marL="285750" indent="-285750" fontAlgn="ctr">
                        <a:buFont typeface="Arial" panose="020B0604020202020204" pitchFamily="34" charset="0"/>
                        <a:buChar char="•"/>
                      </a:pPr>
                      <a:r>
                        <a:rPr lang="en-US" b="0" dirty="0"/>
                        <a:t>It also provides access to the Activity desktop view and the system Status Menu.</a:t>
                      </a:r>
                    </a:p>
                  </a:txBody>
                  <a:tcPr marL="47625" marR="47625" marT="47625" marB="47625"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with the Linux GUI</a:t>
            </a:r>
            <a:br>
              <a:rPr altLang="en-US" dirty="0"/>
            </a:br>
            <a:r>
              <a:rPr lang="en-US" dirty="0"/>
              <a:t>The Linux GUI (Contd.)</a:t>
            </a:r>
          </a:p>
        </p:txBody>
      </p:sp>
      <p:graphicFrame>
        <p:nvGraphicFramePr>
          <p:cNvPr id="5" name="Table 4"/>
          <p:cNvGraphicFramePr>
            <a:graphicFrameLocks noGrp="1"/>
          </p:cNvGraphicFramePr>
          <p:nvPr>
            <p:extLst>
              <p:ext uri="{D42A27DB-BD31-4B8C-83A1-F6EECF244321}">
                <p14:modId xmlns:p14="http://schemas.microsoft.com/office/powerpoint/2010/main" val="1554621119"/>
              </p:ext>
            </p:extLst>
          </p:nvPr>
        </p:nvGraphicFramePr>
        <p:xfrm>
          <a:off x="440675" y="970681"/>
          <a:ext cx="8262650" cy="3010883"/>
        </p:xfrm>
        <a:graphic>
          <a:graphicData uri="http://schemas.openxmlformats.org/drawingml/2006/table">
            <a:tbl>
              <a:tblPr firstRow="1" bandRow="1">
                <a:tableStyleId>{5C22544A-7EE6-4342-B048-85BDC9FD1C3A}</a:tableStyleId>
              </a:tblPr>
              <a:tblGrid>
                <a:gridCol w="1799123">
                  <a:extLst>
                    <a:ext uri="{9D8B030D-6E8A-4147-A177-3AD203B41FA5}">
                      <a16:colId xmlns:a16="http://schemas.microsoft.com/office/drawing/2014/main" val="20000"/>
                    </a:ext>
                  </a:extLst>
                </a:gridCol>
                <a:gridCol w="6463527">
                  <a:extLst>
                    <a:ext uri="{9D8B030D-6E8A-4147-A177-3AD203B41FA5}">
                      <a16:colId xmlns:a16="http://schemas.microsoft.com/office/drawing/2014/main" val="20001"/>
                    </a:ext>
                  </a:extLst>
                </a:gridCol>
              </a:tblGrid>
              <a:tr h="378173">
                <a:tc>
                  <a:txBody>
                    <a:bodyPr/>
                    <a:lstStyle/>
                    <a:p>
                      <a:pPr algn="ctr" fontAlgn="ctr"/>
                      <a:r>
                        <a:rPr lang="en-US" b="1" dirty="0"/>
                        <a:t>UI Component</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625483">
                <a:tc>
                  <a:txBody>
                    <a:bodyPr/>
                    <a:lstStyle/>
                    <a:p>
                      <a:pPr fontAlgn="ctr"/>
                      <a:r>
                        <a:rPr lang="en-US" b="1" dirty="0"/>
                        <a:t>Calendar and System Message Tray</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Click the day and time to see the full appointment calendar and any current system messages.</a:t>
                      </a:r>
                    </a:p>
                    <a:p>
                      <a:pPr marL="285750" indent="-285750" fontAlgn="ctr">
                        <a:buFont typeface="Arial" panose="020B0604020202020204" pitchFamily="34" charset="0"/>
                        <a:buChar char="•"/>
                      </a:pPr>
                      <a:r>
                        <a:rPr lang="en-US" b="0" dirty="0"/>
                        <a:t>Access the appointment calendar from here to create new appointments.</a:t>
                      </a:r>
                    </a:p>
                  </a:txBody>
                  <a:tcPr marL="47625" marR="47625" marT="47625" marB="47625" anchor="ctr"/>
                </a:tc>
                <a:extLst>
                  <a:ext uri="{0D108BD9-81ED-4DB2-BD59-A6C34878D82A}">
                    <a16:rowId xmlns:a16="http://schemas.microsoft.com/office/drawing/2014/main" val="10001"/>
                  </a:ext>
                </a:extLst>
              </a:tr>
              <a:tr h="816950">
                <a:tc>
                  <a:txBody>
                    <a:bodyPr/>
                    <a:lstStyle/>
                    <a:p>
                      <a:pPr fontAlgn="ctr"/>
                      <a:r>
                        <a:rPr lang="en-US" b="1" dirty="0"/>
                        <a:t>Activities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Switch to application view to switch to or close running applications.</a:t>
                      </a:r>
                    </a:p>
                    <a:p>
                      <a:pPr marL="285750" indent="-285750" fontAlgn="ctr">
                        <a:buFont typeface="Arial" panose="020B0604020202020204" pitchFamily="34" charset="0"/>
                        <a:buChar char="•"/>
                      </a:pPr>
                      <a:r>
                        <a:rPr lang="en-US" b="0" dirty="0"/>
                        <a:t>A powerful search tool is available here that will find apps, files, and values within files.</a:t>
                      </a:r>
                    </a:p>
                    <a:p>
                      <a:pPr marL="285750" indent="-285750" fontAlgn="ctr">
                        <a:buFont typeface="Arial" panose="020B0604020202020204" pitchFamily="34" charset="0"/>
                        <a:buChar char="•"/>
                      </a:pPr>
                      <a:r>
                        <a:rPr lang="en-US" b="0" dirty="0"/>
                        <a:t>Allows switching between workspaces.</a:t>
                      </a:r>
                    </a:p>
                  </a:txBody>
                  <a:tcPr marL="47625" marR="47625" marT="47625" marB="47625" anchor="ctr"/>
                </a:tc>
                <a:extLst>
                  <a:ext uri="{0D108BD9-81ED-4DB2-BD59-A6C34878D82A}">
                    <a16:rowId xmlns:a16="http://schemas.microsoft.com/office/drawing/2014/main" val="10002"/>
                  </a:ext>
                </a:extLst>
              </a:tr>
              <a:tr h="806970">
                <a:tc>
                  <a:txBody>
                    <a:bodyPr/>
                    <a:lstStyle/>
                    <a:p>
                      <a:pPr fontAlgn="ctr"/>
                      <a:r>
                        <a:rPr lang="en-US" b="1" dirty="0"/>
                        <a:t>Status Menu</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Allows configuration of the network adaptor and other running devices.</a:t>
                      </a:r>
                    </a:p>
                    <a:p>
                      <a:pPr marL="285750" indent="-285750" fontAlgn="ctr">
                        <a:buFont typeface="Arial" panose="020B0604020202020204" pitchFamily="34" charset="0"/>
                        <a:buChar char="•"/>
                      </a:pPr>
                      <a:r>
                        <a:rPr lang="en-US" b="0" dirty="0"/>
                        <a:t>The current user can logoff or change their settings.</a:t>
                      </a:r>
                    </a:p>
                    <a:p>
                      <a:pPr marL="285750" indent="-285750" fontAlgn="ctr">
                        <a:buFont typeface="Arial" panose="020B0604020202020204" pitchFamily="34" charset="0"/>
                        <a:buChar char="•"/>
                      </a:pPr>
                      <a:r>
                        <a:rPr lang="en-US" b="0" dirty="0"/>
                        <a:t>System configuration changes can be made here.</a:t>
                      </a:r>
                    </a:p>
                    <a:p>
                      <a:pPr marL="285750" indent="-285750" fontAlgn="ctr">
                        <a:buFont typeface="Arial" panose="020B0604020202020204" pitchFamily="34" charset="0"/>
                        <a:buChar char="•"/>
                      </a:pPr>
                      <a:r>
                        <a:rPr lang="en-US" b="0" dirty="0"/>
                        <a:t>The workstation can be locked or shutdown from here.</a:t>
                      </a:r>
                    </a:p>
                  </a:txBody>
                  <a:tcPr marL="47625" marR="47625" marT="47625" marB="47625"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83" y="915409"/>
            <a:ext cx="8703548" cy="1802391"/>
          </a:xfrm>
        </p:spPr>
        <p:txBody>
          <a:bodyPr/>
          <a:lstStyle/>
          <a:p>
            <a:r>
              <a:rPr lang="en-US" dirty="0">
                <a:solidFill>
                  <a:schemeClr val="accent5">
                    <a:lumMod val="40000"/>
                    <a:lumOff val="60000"/>
                  </a:schemeClr>
                </a:solidFill>
              </a:rPr>
              <a:t>4.7 Working on a Linux Host</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Installing and Running Applications on a Linux Host</a:t>
            </a:r>
          </a:p>
        </p:txBody>
      </p:sp>
      <p:sp>
        <p:nvSpPr>
          <p:cNvPr id="2" name="Content Placeholder 1"/>
          <p:cNvSpPr>
            <a:spLocks noGrp="1"/>
          </p:cNvSpPr>
          <p:nvPr>
            <p:ph idx="1"/>
          </p:nvPr>
        </p:nvSpPr>
        <p:spPr>
          <a:xfrm>
            <a:off x="144065" y="798944"/>
            <a:ext cx="4130480" cy="3725555"/>
          </a:xfrm>
        </p:spPr>
        <p:txBody>
          <a:bodyPr/>
          <a:lstStyle/>
          <a:p>
            <a:pPr marL="177800" indent="-177800">
              <a:buClrTx/>
              <a:buSzPct val="100000"/>
              <a:buFont typeface="Arial" pitchFamily="34" charset="0"/>
              <a:buChar char="•"/>
            </a:pPr>
            <a:r>
              <a:rPr lang="en-US" sz="1600" dirty="0"/>
              <a:t>Many end-user applications are complex programs written in compiled languages.</a:t>
            </a:r>
          </a:p>
          <a:p>
            <a:pPr marL="177800" indent="-177800">
              <a:buClrTx/>
              <a:buSzPct val="100000"/>
              <a:buFont typeface="Arial" pitchFamily="34" charset="0"/>
              <a:buChar char="•"/>
            </a:pPr>
            <a:r>
              <a:rPr lang="en-US" sz="1600" dirty="0"/>
              <a:t>To aid in the installation process, Linux includes programs called package managers.</a:t>
            </a:r>
          </a:p>
          <a:p>
            <a:pPr marL="177800" indent="-177800">
              <a:buClrTx/>
              <a:buSzPct val="100000"/>
              <a:buFont typeface="Arial" pitchFamily="34" charset="0"/>
              <a:buChar char="•"/>
            </a:pPr>
            <a:r>
              <a:rPr lang="en-US" sz="1600" dirty="0"/>
              <a:t>By using a package manager to install a package, all the necessary files are placed in the correct file system location.</a:t>
            </a:r>
          </a:p>
          <a:p>
            <a:pPr marL="177800" indent="-177800">
              <a:buClrTx/>
              <a:buSzPct val="100000"/>
              <a:buFont typeface="Arial" pitchFamily="34" charset="0"/>
              <a:buChar char="•"/>
            </a:pPr>
            <a:r>
              <a:rPr lang="en-US" sz="1600" dirty="0"/>
              <a:t>A package is the term used to refer to a program and all its supporting files. </a:t>
            </a:r>
          </a:p>
          <a:p>
            <a:pPr marL="177800" indent="-177800">
              <a:buClrTx/>
              <a:buSzPct val="100000"/>
              <a:buFont typeface="Arial" pitchFamily="34" charset="0"/>
              <a:buChar char="•"/>
            </a:pPr>
            <a:r>
              <a:rPr lang="en-US" sz="1600" dirty="0"/>
              <a:t>The command output shows the output </a:t>
            </a:r>
            <a:br>
              <a:rPr lang="en-US" sz="1600" dirty="0"/>
            </a:br>
            <a:r>
              <a:rPr lang="en-US" sz="1600" dirty="0"/>
              <a:t>of a few </a:t>
            </a:r>
            <a:r>
              <a:rPr lang="en-US" sz="1600" b="1" dirty="0"/>
              <a:t>apt-get</a:t>
            </a:r>
            <a:r>
              <a:rPr lang="en-US" sz="1600" dirty="0"/>
              <a:t> commands used in </a:t>
            </a:r>
            <a:br>
              <a:rPr lang="en-US" sz="1600" dirty="0"/>
            </a:br>
            <a:r>
              <a:rPr lang="en-US" sz="1600" dirty="0"/>
              <a:t>Debian distributions.</a:t>
            </a:r>
          </a:p>
          <a:p>
            <a:pPr marL="177800" indent="-177800">
              <a:buClrTx/>
              <a:buSzPct val="100000"/>
              <a:buFont typeface="Arial" pitchFamily="34" charset="0"/>
              <a:buChar char="•"/>
            </a:pPr>
            <a:endParaRPr lang="en-US" sz="1600" b="1" dirty="0"/>
          </a:p>
        </p:txBody>
      </p:sp>
      <p:pic>
        <p:nvPicPr>
          <p:cNvPr id="8194" name="Picture 2"/>
          <p:cNvPicPr>
            <a:picLocks noChangeAspect="1" noChangeArrowheads="1"/>
          </p:cNvPicPr>
          <p:nvPr/>
        </p:nvPicPr>
        <p:blipFill>
          <a:blip r:embed="rId4"/>
          <a:srcRect/>
          <a:stretch>
            <a:fillRect/>
          </a:stretch>
        </p:blipFill>
        <p:spPr bwMode="auto">
          <a:xfrm>
            <a:off x="4208921" y="866899"/>
            <a:ext cx="4791014" cy="36576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119063"/>
            <a:r>
              <a:rPr lang="en-US" dirty="0"/>
              <a:t>Module 4: Best Practices (Contd.)</a:t>
            </a:r>
          </a:p>
        </p:txBody>
      </p:sp>
      <p:sp>
        <p:nvSpPr>
          <p:cNvPr id="11266" name="Rectangle 34"/>
          <p:cNvSpPr>
            <a:spLocks noGrp="1" noChangeArrowheads="1"/>
          </p:cNvSpPr>
          <p:nvPr>
            <p:ph idx="1"/>
          </p:nvPr>
        </p:nvSpPr>
        <p:spPr>
          <a:xfrm>
            <a:off x="145358" y="798944"/>
            <a:ext cx="8853286" cy="3878159"/>
          </a:xfrm>
        </p:spPr>
        <p:txBody>
          <a:bodyPr/>
          <a:lstStyle/>
          <a:p>
            <a:pPr marL="177800" indent="-177800">
              <a:buNone/>
            </a:pPr>
            <a:r>
              <a:rPr lang="en-US" altLang="ja-JP" sz="1600" dirty="0"/>
              <a:t>Topic 4.2</a:t>
            </a:r>
          </a:p>
          <a:p>
            <a:pPr marL="177800" indent="-177800">
              <a:lnSpc>
                <a:spcPct val="85000"/>
              </a:lnSpc>
              <a:spcBef>
                <a:spcPct val="30000"/>
              </a:spcBef>
              <a:buClrTx/>
              <a:buSzPct val="100000"/>
              <a:buFont typeface="Arial" pitchFamily="34" charset="0"/>
              <a:buChar char="•"/>
            </a:pPr>
            <a:r>
              <a:rPr lang="en-US" sz="1600" dirty="0"/>
              <a:t>Make the class familiar with the Linux shell.</a:t>
            </a:r>
          </a:p>
          <a:p>
            <a:pPr marL="177800" indent="-177800">
              <a:lnSpc>
                <a:spcPct val="85000"/>
              </a:lnSpc>
              <a:spcBef>
                <a:spcPct val="30000"/>
              </a:spcBef>
              <a:buClrTx/>
              <a:buSzPct val="100000"/>
              <a:buFont typeface="Arial" pitchFamily="34" charset="0"/>
              <a:buChar char="•"/>
            </a:pPr>
            <a:r>
              <a:rPr lang="en-US" sz="1600" dirty="0"/>
              <a:t>Ask the learners if they know about any of the basic Linux commands and then discuss some of the commands and their functions.</a:t>
            </a:r>
            <a:endParaRPr lang="en-US" sz="1600" strike="sngStrike" dirty="0">
              <a:solidFill>
                <a:srgbClr val="FF0000"/>
              </a:solidFill>
            </a:endParaRPr>
          </a:p>
          <a:p>
            <a:pPr marL="177800" indent="-177800">
              <a:lnSpc>
                <a:spcPct val="85000"/>
              </a:lnSpc>
              <a:spcBef>
                <a:spcPct val="30000"/>
              </a:spcBef>
              <a:buClrTx/>
              <a:buSzPct val="100000"/>
              <a:buFont typeface="Arial" pitchFamily="34" charset="0"/>
              <a:buChar char="•"/>
            </a:pPr>
            <a:r>
              <a:rPr lang="en-US" sz="1600" dirty="0"/>
              <a:t>Question the participants about text editors and then explain the Linux text editors.</a:t>
            </a:r>
            <a:endParaRPr lang="en-US" sz="1600" strike="sngStrike" dirty="0">
              <a:solidFill>
                <a:srgbClr val="FF0000"/>
              </a:solidFill>
            </a:endParaRPr>
          </a:p>
          <a:p>
            <a:pPr marL="177800" indent="-177800">
              <a:lnSpc>
                <a:spcPct val="85000"/>
              </a:lnSpc>
              <a:spcBef>
                <a:spcPct val="30000"/>
              </a:spcBef>
              <a:buNone/>
            </a:pPr>
            <a:endParaRPr lang="en-US" sz="1600" dirty="0"/>
          </a:p>
          <a:p>
            <a:pPr marL="177800" indent="-177800">
              <a:lnSpc>
                <a:spcPct val="85000"/>
              </a:lnSpc>
              <a:spcBef>
                <a:spcPct val="30000"/>
              </a:spcBef>
              <a:buNone/>
            </a:pPr>
            <a:r>
              <a:rPr lang="en-US" sz="1600" dirty="0"/>
              <a:t>Topic 4.3</a:t>
            </a:r>
          </a:p>
          <a:p>
            <a:pPr marL="177800" indent="-177800">
              <a:lnSpc>
                <a:spcPct val="85000"/>
              </a:lnSpc>
              <a:spcBef>
                <a:spcPct val="30000"/>
              </a:spcBef>
              <a:buClrTx/>
              <a:buSzPct val="100000"/>
              <a:buFont typeface="Arial" pitchFamily="34" charset="0"/>
              <a:buChar char="•"/>
            </a:pPr>
            <a:r>
              <a:rPr lang="en-US" sz="1600" dirty="0"/>
              <a:t>Brief the class about the client-server communications.</a:t>
            </a:r>
          </a:p>
          <a:p>
            <a:pPr marL="177800" indent="-177800">
              <a:lnSpc>
                <a:spcPct val="85000"/>
              </a:lnSpc>
              <a:spcBef>
                <a:spcPct val="30000"/>
              </a:spcBef>
              <a:buClrTx/>
              <a:buSzPct val="100000"/>
              <a:buFont typeface="Arial" pitchFamily="34" charset="0"/>
              <a:buChar char="•"/>
            </a:pPr>
            <a:r>
              <a:rPr lang="en-US" sz="1600" dirty="0"/>
              <a:t>Ask the participants to share their understanding about ports and clients.</a:t>
            </a:r>
          </a:p>
          <a:p>
            <a:pPr marL="630238" lvl="2" indent="-630238">
              <a:buNone/>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Keeping the System Up to Date</a:t>
            </a:r>
          </a:p>
        </p:txBody>
      </p:sp>
      <p:sp>
        <p:nvSpPr>
          <p:cNvPr id="2" name="Content Placeholder 1"/>
          <p:cNvSpPr>
            <a:spLocks noGrp="1"/>
          </p:cNvSpPr>
          <p:nvPr>
            <p:ph idx="1"/>
          </p:nvPr>
        </p:nvSpPr>
        <p:spPr>
          <a:xfrm>
            <a:off x="144065" y="798945"/>
            <a:ext cx="8853286" cy="1136734"/>
          </a:xfrm>
        </p:spPr>
        <p:txBody>
          <a:bodyPr/>
          <a:lstStyle/>
          <a:p>
            <a:pPr marL="177800" indent="-177800">
              <a:spcBef>
                <a:spcPts val="300"/>
              </a:spcBef>
              <a:spcAft>
                <a:spcPts val="300"/>
              </a:spcAft>
              <a:buClrTx/>
              <a:buSzPct val="100000"/>
              <a:buFont typeface="Arial" pitchFamily="34" charset="0"/>
              <a:buChar char="•"/>
            </a:pPr>
            <a:r>
              <a:rPr lang="en-US" sz="1600" dirty="0"/>
              <a:t>OS updates, also known as patches, are released periodically by OS companies to address any known vulnerabilities in their operating systems.</a:t>
            </a:r>
          </a:p>
          <a:p>
            <a:pPr marL="177800" indent="-177800">
              <a:spcBef>
                <a:spcPts val="300"/>
              </a:spcBef>
              <a:spcAft>
                <a:spcPts val="300"/>
              </a:spcAft>
              <a:buClrTx/>
              <a:buSzPct val="100000"/>
              <a:buFont typeface="Arial" pitchFamily="34" charset="0"/>
              <a:buChar char="•"/>
            </a:pPr>
            <a:r>
              <a:rPr lang="en-US" sz="1600" dirty="0"/>
              <a:t>Modern operating systems will alert the user when updates are available for download and installation, but the user can check for updates at any time.</a:t>
            </a:r>
          </a:p>
          <a:p>
            <a:pPr marL="177800" indent="-177800">
              <a:spcBef>
                <a:spcPts val="300"/>
              </a:spcBef>
              <a:spcAft>
                <a:spcPts val="300"/>
              </a:spcAft>
              <a:buClrTx/>
              <a:buSzPct val="100000"/>
              <a:buFont typeface="Arial" pitchFamily="34" charset="0"/>
              <a:buChar char="•"/>
            </a:pPr>
            <a:r>
              <a:rPr lang="en-US" sz="1600" dirty="0"/>
              <a:t>The following table compares Arch Linux and Debian/Ubuntu Linux distribution commands to perform package system basic operations.</a:t>
            </a:r>
            <a:endParaRPr lang="en-US" sz="1600" b="1" dirty="0"/>
          </a:p>
        </p:txBody>
      </p:sp>
      <p:graphicFrame>
        <p:nvGraphicFramePr>
          <p:cNvPr id="5" name="Table 4"/>
          <p:cNvGraphicFramePr>
            <a:graphicFrameLocks noGrp="1"/>
          </p:cNvGraphicFramePr>
          <p:nvPr>
            <p:extLst>
              <p:ext uri="{D42A27DB-BD31-4B8C-83A1-F6EECF244321}">
                <p14:modId xmlns:p14="http://schemas.microsoft.com/office/powerpoint/2010/main" val="575544383"/>
              </p:ext>
            </p:extLst>
          </p:nvPr>
        </p:nvGraphicFramePr>
        <p:xfrm>
          <a:off x="432519" y="2571750"/>
          <a:ext cx="8253351" cy="2110420"/>
        </p:xfrm>
        <a:graphic>
          <a:graphicData uri="http://schemas.openxmlformats.org/drawingml/2006/table">
            <a:tbl>
              <a:tblPr firstRow="1" bandRow="1">
                <a:tableStyleId>{5C22544A-7EE6-4342-B048-85BDC9FD1C3A}</a:tableStyleId>
              </a:tblPr>
              <a:tblGrid>
                <a:gridCol w="3420095">
                  <a:extLst>
                    <a:ext uri="{9D8B030D-6E8A-4147-A177-3AD203B41FA5}">
                      <a16:colId xmlns:a16="http://schemas.microsoft.com/office/drawing/2014/main" val="20000"/>
                    </a:ext>
                  </a:extLst>
                </a:gridCol>
                <a:gridCol w="2268187">
                  <a:extLst>
                    <a:ext uri="{9D8B030D-6E8A-4147-A177-3AD203B41FA5}">
                      <a16:colId xmlns:a16="http://schemas.microsoft.com/office/drawing/2014/main" val="20001"/>
                    </a:ext>
                  </a:extLst>
                </a:gridCol>
                <a:gridCol w="2565069">
                  <a:extLst>
                    <a:ext uri="{9D8B030D-6E8A-4147-A177-3AD203B41FA5}">
                      <a16:colId xmlns:a16="http://schemas.microsoft.com/office/drawing/2014/main" val="20002"/>
                    </a:ext>
                  </a:extLst>
                </a:gridCol>
              </a:tblGrid>
              <a:tr h="422084">
                <a:tc>
                  <a:txBody>
                    <a:bodyPr/>
                    <a:lstStyle/>
                    <a:p>
                      <a:pPr algn="ctr" fontAlgn="ctr"/>
                      <a:r>
                        <a:rPr lang="en-US" b="1" dirty="0"/>
                        <a:t>Task</a:t>
                      </a:r>
                      <a:endParaRPr lang="en-US" dirty="0"/>
                    </a:p>
                  </a:txBody>
                  <a:tcPr marL="47625" marR="47625" marT="47625" marB="47625" anchor="ctr"/>
                </a:tc>
                <a:tc>
                  <a:txBody>
                    <a:bodyPr/>
                    <a:lstStyle/>
                    <a:p>
                      <a:pPr algn="ctr" fontAlgn="ctr"/>
                      <a:r>
                        <a:rPr lang="en-US" b="1" dirty="0"/>
                        <a:t>Arch</a:t>
                      </a:r>
                      <a:endParaRPr lang="en-US" dirty="0"/>
                    </a:p>
                  </a:txBody>
                  <a:tcPr marL="47625" marR="47625" marT="47625" marB="47625" anchor="ctr"/>
                </a:tc>
                <a:tc>
                  <a:txBody>
                    <a:bodyPr/>
                    <a:lstStyle/>
                    <a:p>
                      <a:pPr algn="ctr" fontAlgn="ctr"/>
                      <a:r>
                        <a:rPr lang="en-US" b="1" dirty="0"/>
                        <a:t>Debian/Ubuntu</a:t>
                      </a:r>
                      <a:endParaRPr lang="en-US" dirty="0"/>
                    </a:p>
                  </a:txBody>
                  <a:tcPr marL="47625" marR="47625" marT="47625" marB="47625" anchor="ctr"/>
                </a:tc>
                <a:extLst>
                  <a:ext uri="{0D108BD9-81ED-4DB2-BD59-A6C34878D82A}">
                    <a16:rowId xmlns:a16="http://schemas.microsoft.com/office/drawing/2014/main" val="10000"/>
                  </a:ext>
                </a:extLst>
              </a:tr>
              <a:tr h="422084">
                <a:tc>
                  <a:txBody>
                    <a:bodyPr/>
                    <a:lstStyle/>
                    <a:p>
                      <a:pPr fontAlgn="ctr"/>
                      <a:r>
                        <a:rPr lang="en-US" b="0" dirty="0"/>
                        <a:t>Install a package by name</a:t>
                      </a:r>
                    </a:p>
                  </a:txBody>
                  <a:tcPr marL="47625" marR="47625" marT="47625" marB="47625" anchor="ctr"/>
                </a:tc>
                <a:tc>
                  <a:txBody>
                    <a:bodyPr/>
                    <a:lstStyle/>
                    <a:p>
                      <a:pPr fontAlgn="ctr"/>
                      <a:r>
                        <a:rPr lang="en-US" b="1" dirty="0"/>
                        <a:t>pacman -S</a:t>
                      </a:r>
                      <a:endParaRPr lang="en-US" b="0" dirty="0"/>
                    </a:p>
                  </a:txBody>
                  <a:tcPr marL="47625" marR="47625" marT="47625" marB="47625" anchor="ctr"/>
                </a:tc>
                <a:tc>
                  <a:txBody>
                    <a:bodyPr/>
                    <a:lstStyle/>
                    <a:p>
                      <a:pPr fontAlgn="ctr"/>
                      <a:r>
                        <a:rPr lang="en-US" b="1" dirty="0"/>
                        <a:t>apt install</a:t>
                      </a:r>
                      <a:endParaRPr lang="en-US" b="0" dirty="0"/>
                    </a:p>
                  </a:txBody>
                  <a:tcPr marL="47625" marR="47625" marT="47625" marB="47625" anchor="ctr"/>
                </a:tc>
                <a:extLst>
                  <a:ext uri="{0D108BD9-81ED-4DB2-BD59-A6C34878D82A}">
                    <a16:rowId xmlns:a16="http://schemas.microsoft.com/office/drawing/2014/main" val="10001"/>
                  </a:ext>
                </a:extLst>
              </a:tr>
              <a:tr h="422084">
                <a:tc>
                  <a:txBody>
                    <a:bodyPr/>
                    <a:lstStyle/>
                    <a:p>
                      <a:pPr fontAlgn="ctr"/>
                      <a:r>
                        <a:rPr lang="en-US" b="0" dirty="0"/>
                        <a:t>Remove a package by name</a:t>
                      </a:r>
                    </a:p>
                  </a:txBody>
                  <a:tcPr marL="47625" marR="47625" marT="47625" marB="47625" anchor="ctr"/>
                </a:tc>
                <a:tc>
                  <a:txBody>
                    <a:bodyPr/>
                    <a:lstStyle/>
                    <a:p>
                      <a:pPr fontAlgn="ctr"/>
                      <a:r>
                        <a:rPr lang="en-US" b="1" dirty="0"/>
                        <a:t>pacman -Rs</a:t>
                      </a:r>
                      <a:endParaRPr lang="en-US" b="0" dirty="0"/>
                    </a:p>
                  </a:txBody>
                  <a:tcPr marL="47625" marR="47625" marT="47625" marB="47625" anchor="ctr"/>
                </a:tc>
                <a:tc>
                  <a:txBody>
                    <a:bodyPr/>
                    <a:lstStyle/>
                    <a:p>
                      <a:pPr fontAlgn="ctr"/>
                      <a:r>
                        <a:rPr lang="en-US" b="1" dirty="0"/>
                        <a:t>apt remove</a:t>
                      </a:r>
                      <a:endParaRPr lang="en-US" b="0" dirty="0"/>
                    </a:p>
                  </a:txBody>
                  <a:tcPr marL="47625" marR="47625" marT="47625" marB="47625" anchor="ctr"/>
                </a:tc>
                <a:extLst>
                  <a:ext uri="{0D108BD9-81ED-4DB2-BD59-A6C34878D82A}">
                    <a16:rowId xmlns:a16="http://schemas.microsoft.com/office/drawing/2014/main" val="10002"/>
                  </a:ext>
                </a:extLst>
              </a:tr>
              <a:tr h="422084">
                <a:tc>
                  <a:txBody>
                    <a:bodyPr/>
                    <a:lstStyle/>
                    <a:p>
                      <a:pPr fontAlgn="ctr"/>
                      <a:r>
                        <a:rPr lang="en-US" b="0" dirty="0"/>
                        <a:t>Update a local package</a:t>
                      </a:r>
                    </a:p>
                  </a:txBody>
                  <a:tcPr marL="47625" marR="47625" marT="47625" marB="47625" anchor="ctr"/>
                </a:tc>
                <a:tc>
                  <a:txBody>
                    <a:bodyPr/>
                    <a:lstStyle/>
                    <a:p>
                      <a:pPr fontAlgn="ctr"/>
                      <a:r>
                        <a:rPr lang="en-US" b="1" dirty="0"/>
                        <a:t>pacman -Syy</a:t>
                      </a:r>
                      <a:endParaRPr lang="en-US" b="0" dirty="0"/>
                    </a:p>
                  </a:txBody>
                  <a:tcPr marL="47625" marR="47625" marT="47625" marB="47625" anchor="ctr"/>
                </a:tc>
                <a:tc>
                  <a:txBody>
                    <a:bodyPr/>
                    <a:lstStyle/>
                    <a:p>
                      <a:pPr fontAlgn="ctr"/>
                      <a:r>
                        <a:rPr lang="en-US" b="1" dirty="0"/>
                        <a:t>apt-get update</a:t>
                      </a:r>
                      <a:endParaRPr lang="en-US" b="0" dirty="0"/>
                    </a:p>
                  </a:txBody>
                  <a:tcPr marL="47625" marR="47625" marT="47625" marB="47625" anchor="ctr"/>
                </a:tc>
                <a:extLst>
                  <a:ext uri="{0D108BD9-81ED-4DB2-BD59-A6C34878D82A}">
                    <a16:rowId xmlns:a16="http://schemas.microsoft.com/office/drawing/2014/main" val="10003"/>
                  </a:ext>
                </a:extLst>
              </a:tr>
              <a:tr h="422084">
                <a:tc>
                  <a:txBody>
                    <a:bodyPr/>
                    <a:lstStyle/>
                    <a:p>
                      <a:pPr fontAlgn="ctr"/>
                      <a:r>
                        <a:rPr lang="en-US" b="0" dirty="0"/>
                        <a:t>Upgrade all currently installed packages</a:t>
                      </a:r>
                    </a:p>
                  </a:txBody>
                  <a:tcPr marL="47625" marR="47625" marT="47625" marB="47625" anchor="ctr"/>
                </a:tc>
                <a:tc>
                  <a:txBody>
                    <a:bodyPr/>
                    <a:lstStyle/>
                    <a:p>
                      <a:pPr fontAlgn="ctr"/>
                      <a:r>
                        <a:rPr lang="en-US" b="1" dirty="0"/>
                        <a:t>pacman -Syu</a:t>
                      </a:r>
                      <a:endParaRPr lang="en-US" b="0" dirty="0"/>
                    </a:p>
                  </a:txBody>
                  <a:tcPr marL="47625" marR="47625" marT="47625" marB="47625" anchor="ctr"/>
                </a:tc>
                <a:tc>
                  <a:txBody>
                    <a:bodyPr/>
                    <a:lstStyle/>
                    <a:p>
                      <a:pPr fontAlgn="ctr"/>
                      <a:r>
                        <a:rPr lang="en-US" b="1" dirty="0"/>
                        <a:t>apt-get upgrade</a:t>
                      </a:r>
                      <a:endParaRPr lang="en-US" b="0" dirty="0"/>
                    </a:p>
                  </a:txBody>
                  <a:tcPr marL="47625" marR="47625" marT="47625" marB="47625" anchor="ct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Keeping the System Up to Date (Contd.)</a:t>
            </a:r>
          </a:p>
        </p:txBody>
      </p:sp>
      <p:sp>
        <p:nvSpPr>
          <p:cNvPr id="2" name="Content Placeholder 1"/>
          <p:cNvSpPr>
            <a:spLocks noGrp="1"/>
          </p:cNvSpPr>
          <p:nvPr>
            <p:ph idx="1"/>
          </p:nvPr>
        </p:nvSpPr>
        <p:spPr>
          <a:xfrm>
            <a:off x="143693" y="871125"/>
            <a:ext cx="3592284" cy="3737429"/>
          </a:xfrm>
        </p:spPr>
        <p:txBody>
          <a:bodyPr/>
          <a:lstStyle/>
          <a:p>
            <a:pPr marL="177800" indent="-177800">
              <a:spcBef>
                <a:spcPts val="300"/>
              </a:spcBef>
              <a:spcAft>
                <a:spcPts val="300"/>
              </a:spcAft>
              <a:buClrTx/>
              <a:buSzPct val="100000"/>
              <a:buFont typeface="Arial" pitchFamily="34" charset="0"/>
              <a:buChar char="•"/>
            </a:pPr>
            <a:r>
              <a:rPr lang="en-US" sz="1600" dirty="0"/>
              <a:t>A Linux GUI can also be used to manually check and install updates. </a:t>
            </a:r>
          </a:p>
          <a:p>
            <a:pPr marL="177800" indent="-177800">
              <a:spcBef>
                <a:spcPts val="300"/>
              </a:spcBef>
              <a:spcAft>
                <a:spcPts val="300"/>
              </a:spcAft>
              <a:buClrTx/>
              <a:buSzPct val="100000"/>
              <a:buFont typeface="Arial" pitchFamily="34" charset="0"/>
              <a:buChar char="•"/>
            </a:pPr>
            <a:r>
              <a:rPr lang="en-US" sz="1600" dirty="0"/>
              <a:t>In Ubuntu for example, to install updates you would click </a:t>
            </a:r>
            <a:r>
              <a:rPr lang="en-US" sz="1600" b="1" dirty="0"/>
              <a:t>Dash Search Box,</a:t>
            </a:r>
            <a:r>
              <a:rPr lang="en-US" sz="1600" dirty="0"/>
              <a:t> type </a:t>
            </a:r>
            <a:r>
              <a:rPr lang="en-US" sz="1600" b="1" dirty="0"/>
              <a:t>software updater</a:t>
            </a:r>
            <a:r>
              <a:rPr lang="en-US" sz="1600" dirty="0"/>
              <a:t>, and then click the </a:t>
            </a:r>
            <a:r>
              <a:rPr lang="en-US" sz="1600" b="1" dirty="0"/>
              <a:t>Software Updater</a:t>
            </a:r>
            <a:r>
              <a:rPr lang="en-US" sz="1600" dirty="0"/>
              <a:t> icon.</a:t>
            </a:r>
            <a:endParaRPr lang="en-US" sz="1600" b="1" dirty="0"/>
          </a:p>
        </p:txBody>
      </p:sp>
      <p:pic>
        <p:nvPicPr>
          <p:cNvPr id="3" name="Picture 2">
            <a:extLst>
              <a:ext uri="{FF2B5EF4-FFF2-40B4-BE49-F238E27FC236}">
                <a16:creationId xmlns:a16="http://schemas.microsoft.com/office/drawing/2014/main" id="{961B12B1-68F0-4AE8-8822-AA3723D65FF5}"/>
              </a:ext>
            </a:extLst>
          </p:cNvPr>
          <p:cNvPicPr>
            <a:picLocks noChangeAspect="1"/>
          </p:cNvPicPr>
          <p:nvPr/>
        </p:nvPicPr>
        <p:blipFill>
          <a:blip r:embed="rId4"/>
          <a:stretch>
            <a:fillRect/>
          </a:stretch>
        </p:blipFill>
        <p:spPr>
          <a:xfrm>
            <a:off x="3579358" y="871125"/>
            <a:ext cx="5420949" cy="3060000"/>
          </a:xfrm>
          <a:prstGeom prst="rect">
            <a:avLst/>
          </a:prstGeom>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7"/>
            <a:ext cx="8999935" cy="63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Processes and Forks</a:t>
            </a:r>
          </a:p>
        </p:txBody>
      </p:sp>
      <p:sp>
        <p:nvSpPr>
          <p:cNvPr id="2" name="Content Placeholder 1"/>
          <p:cNvSpPr>
            <a:spLocks noGrp="1"/>
          </p:cNvSpPr>
          <p:nvPr>
            <p:ph idx="1"/>
          </p:nvPr>
        </p:nvSpPr>
        <p:spPr>
          <a:xfrm>
            <a:off x="145357" y="875198"/>
            <a:ext cx="8853286" cy="3123925"/>
          </a:xfrm>
        </p:spPr>
        <p:txBody>
          <a:bodyPr/>
          <a:lstStyle/>
          <a:p>
            <a:pPr marL="177800" indent="-177800">
              <a:spcBef>
                <a:spcPts val="100"/>
              </a:spcBef>
              <a:spcAft>
                <a:spcPts val="100"/>
              </a:spcAft>
              <a:buClrTx/>
              <a:buSzPct val="100000"/>
              <a:buFont typeface="Arial" pitchFamily="34" charset="0"/>
              <a:buChar char="•"/>
            </a:pPr>
            <a:r>
              <a:rPr lang="en-US" sz="1600" dirty="0"/>
              <a:t>A process is a running instance of a computer program. </a:t>
            </a:r>
          </a:p>
          <a:p>
            <a:pPr marL="177800" indent="-177800">
              <a:spcBef>
                <a:spcPts val="100"/>
              </a:spcBef>
              <a:spcAft>
                <a:spcPts val="100"/>
              </a:spcAft>
              <a:buClrTx/>
              <a:buSzPct val="100000"/>
              <a:buFont typeface="Arial" pitchFamily="34" charset="0"/>
              <a:buChar char="•"/>
            </a:pPr>
            <a:r>
              <a:rPr lang="en-US" sz="1600" dirty="0"/>
              <a:t>Forking is a method that the kernel uses to allow a process to create a copy of itself.</a:t>
            </a:r>
          </a:p>
          <a:p>
            <a:pPr marL="177800" indent="-177800">
              <a:spcBef>
                <a:spcPts val="100"/>
              </a:spcBef>
              <a:spcAft>
                <a:spcPts val="100"/>
              </a:spcAft>
              <a:buClrTx/>
              <a:buSzPct val="100000"/>
              <a:buFont typeface="Arial" pitchFamily="34" charset="0"/>
              <a:buChar char="•"/>
            </a:pPr>
            <a:r>
              <a:rPr lang="en-US" sz="1600" dirty="0"/>
              <a:t>Processes need a way to create new processes in multitasking operating systems. The fork operation is the only way of doing so in Linux.</a:t>
            </a:r>
          </a:p>
          <a:p>
            <a:pPr marL="177800" indent="-177800">
              <a:spcBef>
                <a:spcPts val="100"/>
              </a:spcBef>
              <a:spcAft>
                <a:spcPts val="100"/>
              </a:spcAft>
              <a:buClrTx/>
              <a:buSzPct val="100000"/>
              <a:buFont typeface="Arial" pitchFamily="34" charset="0"/>
              <a:buChar char="•"/>
            </a:pPr>
            <a:r>
              <a:rPr lang="en-US" sz="1600" dirty="0"/>
              <a:t>When a process calls a fork, the caller process becomes the parent process and the newly created process becomes its child. </a:t>
            </a:r>
          </a:p>
          <a:p>
            <a:pPr marL="177800" indent="-177800">
              <a:spcBef>
                <a:spcPts val="100"/>
              </a:spcBef>
              <a:spcAft>
                <a:spcPts val="100"/>
              </a:spcAft>
              <a:buClrTx/>
              <a:buSzPct val="100000"/>
              <a:buFont typeface="Arial" pitchFamily="34" charset="0"/>
              <a:buChar char="•"/>
            </a:pPr>
            <a:r>
              <a:rPr lang="en-US" sz="1600" dirty="0"/>
              <a:t>After the fork, the processes are, to some extent, independent processes. They have different process IDs but run the same program code.</a:t>
            </a:r>
          </a:p>
          <a:p>
            <a:pPr marL="177800" indent="-177800">
              <a:spcBef>
                <a:spcPts val="300"/>
              </a:spcBef>
              <a:spcAft>
                <a:spcPts val="300"/>
              </a:spcAft>
              <a:buClrTx/>
              <a:buSzPct val="100000"/>
              <a:buNone/>
            </a:pPr>
            <a:endParaRPr lang="en-US" sz="1600" b="1"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7"/>
            <a:ext cx="8999935" cy="63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Processes and Forks (Contd.)</a:t>
            </a:r>
          </a:p>
        </p:txBody>
      </p:sp>
      <p:sp>
        <p:nvSpPr>
          <p:cNvPr id="2" name="Content Placeholder 1"/>
          <p:cNvSpPr>
            <a:spLocks noGrp="1"/>
          </p:cNvSpPr>
          <p:nvPr>
            <p:ph idx="1"/>
          </p:nvPr>
        </p:nvSpPr>
        <p:spPr>
          <a:xfrm>
            <a:off x="144065" y="676895"/>
            <a:ext cx="8853286" cy="512928"/>
          </a:xfrm>
        </p:spPr>
        <p:txBody>
          <a:bodyPr/>
          <a:lstStyle/>
          <a:p>
            <a:pPr marL="0" indent="0">
              <a:spcBef>
                <a:spcPts val="100"/>
              </a:spcBef>
              <a:spcAft>
                <a:spcPts val="100"/>
              </a:spcAft>
              <a:buClrTx/>
              <a:buSzPct val="100000"/>
              <a:buNone/>
            </a:pPr>
            <a:r>
              <a:rPr lang="en-US" sz="1600" dirty="0"/>
              <a:t>The following table lists three commands that are used to manage processes.</a:t>
            </a:r>
          </a:p>
          <a:p>
            <a:pPr marL="177800" indent="-177800">
              <a:spcBef>
                <a:spcPts val="300"/>
              </a:spcBef>
              <a:spcAft>
                <a:spcPts val="300"/>
              </a:spcAft>
              <a:buClrTx/>
              <a:buSzPct val="100000"/>
              <a:buNone/>
            </a:pPr>
            <a:endParaRPr lang="en-US" sz="1600" b="1" dirty="0"/>
          </a:p>
        </p:txBody>
      </p:sp>
      <p:graphicFrame>
        <p:nvGraphicFramePr>
          <p:cNvPr id="5" name="Table 4"/>
          <p:cNvGraphicFramePr>
            <a:graphicFrameLocks noGrp="1"/>
          </p:cNvGraphicFramePr>
          <p:nvPr>
            <p:extLst>
              <p:ext uri="{D42A27DB-BD31-4B8C-83A1-F6EECF244321}">
                <p14:modId xmlns:p14="http://schemas.microsoft.com/office/powerpoint/2010/main" val="1031299571"/>
              </p:ext>
            </p:extLst>
          </p:nvPr>
        </p:nvGraphicFramePr>
        <p:xfrm>
          <a:off x="243216" y="1189823"/>
          <a:ext cx="8754135" cy="2936393"/>
        </p:xfrm>
        <a:graphic>
          <a:graphicData uri="http://schemas.openxmlformats.org/drawingml/2006/table">
            <a:tbl>
              <a:tblPr firstRow="1" bandRow="1">
                <a:tableStyleId>{5C22544A-7EE6-4342-B048-85BDC9FD1C3A}</a:tableStyleId>
              </a:tblPr>
              <a:tblGrid>
                <a:gridCol w="1023724">
                  <a:extLst>
                    <a:ext uri="{9D8B030D-6E8A-4147-A177-3AD203B41FA5}">
                      <a16:colId xmlns:a16="http://schemas.microsoft.com/office/drawing/2014/main" val="20000"/>
                    </a:ext>
                  </a:extLst>
                </a:gridCol>
                <a:gridCol w="7730411">
                  <a:extLst>
                    <a:ext uri="{9D8B030D-6E8A-4147-A177-3AD203B41FA5}">
                      <a16:colId xmlns:a16="http://schemas.microsoft.com/office/drawing/2014/main" val="20001"/>
                    </a:ext>
                  </a:extLst>
                </a:gridCol>
              </a:tblGrid>
              <a:tr h="321316">
                <a:tc>
                  <a:txBody>
                    <a:bodyPr/>
                    <a:lstStyle/>
                    <a:p>
                      <a:pPr algn="ctr" fontAlgn="ctr"/>
                      <a:r>
                        <a:rPr lang="en-US" b="1" dirty="0"/>
                        <a:t>Command</a:t>
                      </a:r>
                      <a:endParaRPr lang="en-US" dirty="0"/>
                    </a:p>
                  </a:txBody>
                  <a:tcPr marL="47625" marR="47625" marT="47625" marB="47625" anchor="ctr"/>
                </a:tc>
                <a:tc>
                  <a:txBody>
                    <a:bodyPr/>
                    <a:lstStyle/>
                    <a:p>
                      <a:pPr algn="ctr" fontAlgn="ctr"/>
                      <a:r>
                        <a:rPr lang="en-US" b="1" dirty="0"/>
                        <a:t>Description</a:t>
                      </a:r>
                      <a:endParaRPr lang="en-US" dirty="0"/>
                    </a:p>
                  </a:txBody>
                  <a:tcPr marL="47625" marR="47625" marT="47625" marB="47625" anchor="ctr"/>
                </a:tc>
                <a:extLst>
                  <a:ext uri="{0D108BD9-81ED-4DB2-BD59-A6C34878D82A}">
                    <a16:rowId xmlns:a16="http://schemas.microsoft.com/office/drawing/2014/main" val="10000"/>
                  </a:ext>
                </a:extLst>
              </a:tr>
              <a:tr h="931057">
                <a:tc>
                  <a:txBody>
                    <a:bodyPr/>
                    <a:lstStyle/>
                    <a:p>
                      <a:pPr fontAlgn="ctr"/>
                      <a:r>
                        <a:rPr lang="en-US" b="1" dirty="0"/>
                        <a:t>ps</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Used to list the processes running on the computer at the time it is invoked.</a:t>
                      </a:r>
                    </a:p>
                    <a:p>
                      <a:pPr marL="285750" indent="-285750" fontAlgn="ctr">
                        <a:buFont typeface="Arial" panose="020B0604020202020204" pitchFamily="34" charset="0"/>
                        <a:buChar char="•"/>
                      </a:pPr>
                      <a:r>
                        <a:rPr lang="en-US" b="0" dirty="0"/>
                        <a:t>It can be instructed to display running processes that belong to the current user or other users.</a:t>
                      </a:r>
                    </a:p>
                  </a:txBody>
                  <a:tcPr marL="47625" marR="47625" marT="47625" marB="47625" anchor="ctr"/>
                </a:tc>
                <a:extLst>
                  <a:ext uri="{0D108BD9-81ED-4DB2-BD59-A6C34878D82A}">
                    <a16:rowId xmlns:a16="http://schemas.microsoft.com/office/drawing/2014/main" val="10001"/>
                  </a:ext>
                </a:extLst>
              </a:tr>
              <a:tr h="512269">
                <a:tc>
                  <a:txBody>
                    <a:bodyPr/>
                    <a:lstStyle/>
                    <a:p>
                      <a:pPr fontAlgn="ctr"/>
                      <a:r>
                        <a:rPr lang="en-US" b="1" dirty="0"/>
                        <a:t>top</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Used to list running processes, but unlike </a:t>
                      </a:r>
                      <a:r>
                        <a:rPr lang="en-US" b="1" dirty="0"/>
                        <a:t>ps</a:t>
                      </a:r>
                      <a:r>
                        <a:rPr lang="en-US" b="0" dirty="0"/>
                        <a:t>, </a:t>
                      </a:r>
                      <a:r>
                        <a:rPr lang="en-US" b="1" dirty="0"/>
                        <a:t>top</a:t>
                      </a:r>
                      <a:r>
                        <a:rPr lang="en-US" b="0" dirty="0"/>
                        <a:t> keeps displaying running processes dynamically.</a:t>
                      </a:r>
                    </a:p>
                    <a:p>
                      <a:pPr marL="285750" indent="-285750" fontAlgn="ctr">
                        <a:buFont typeface="Arial" panose="020B0604020202020204" pitchFamily="34" charset="0"/>
                        <a:buChar char="•"/>
                      </a:pPr>
                      <a:r>
                        <a:rPr lang="en-US" b="0" dirty="0"/>
                        <a:t>Press </a:t>
                      </a:r>
                      <a:r>
                        <a:rPr lang="en-US" b="1" dirty="0"/>
                        <a:t>q</a:t>
                      </a:r>
                      <a:r>
                        <a:rPr lang="en-US" b="0" dirty="0"/>
                        <a:t> to exit top.</a:t>
                      </a:r>
                    </a:p>
                  </a:txBody>
                  <a:tcPr marL="47625" marR="47625" marT="47625" marB="47625" anchor="ctr"/>
                </a:tc>
                <a:extLst>
                  <a:ext uri="{0D108BD9-81ED-4DB2-BD59-A6C34878D82A}">
                    <a16:rowId xmlns:a16="http://schemas.microsoft.com/office/drawing/2014/main" val="10002"/>
                  </a:ext>
                </a:extLst>
              </a:tr>
              <a:tr h="931057">
                <a:tc>
                  <a:txBody>
                    <a:bodyPr/>
                    <a:lstStyle/>
                    <a:p>
                      <a:pPr fontAlgn="ctr"/>
                      <a:r>
                        <a:rPr lang="en-US" b="1" dirty="0"/>
                        <a:t>kill</a:t>
                      </a:r>
                      <a:endParaRPr lang="en-US" b="0" dirty="0"/>
                    </a:p>
                  </a:txBody>
                  <a:tcPr marL="47625" marR="47625" marT="47625" marB="47625" anchor="ctr"/>
                </a:tc>
                <a:tc>
                  <a:txBody>
                    <a:bodyPr/>
                    <a:lstStyle/>
                    <a:p>
                      <a:pPr marL="285750" indent="-285750" fontAlgn="ctr">
                        <a:buFont typeface="Arial" panose="020B0604020202020204" pitchFamily="34" charset="0"/>
                        <a:buChar char="•"/>
                      </a:pPr>
                      <a:r>
                        <a:rPr lang="en-US" b="0" dirty="0"/>
                        <a:t>Used to modify the behavior of a specific process.</a:t>
                      </a:r>
                    </a:p>
                    <a:p>
                      <a:pPr marL="285750" indent="-285750" fontAlgn="ctr">
                        <a:buFont typeface="Arial" panose="020B0604020202020204" pitchFamily="34" charset="0"/>
                        <a:buChar char="•"/>
                      </a:pPr>
                      <a:r>
                        <a:rPr lang="en-US" b="0" dirty="0"/>
                        <a:t>Depending on the parameters, </a:t>
                      </a:r>
                      <a:r>
                        <a:rPr lang="en-US" b="1" dirty="0"/>
                        <a:t>kill</a:t>
                      </a:r>
                      <a:r>
                        <a:rPr lang="en-US" b="0" dirty="0"/>
                        <a:t> will remove, restart, or pause a process.</a:t>
                      </a:r>
                    </a:p>
                    <a:p>
                      <a:pPr marL="285750" indent="-285750" fontAlgn="ctr">
                        <a:buFont typeface="Arial" panose="020B0604020202020204" pitchFamily="34" charset="0"/>
                        <a:buChar char="•"/>
                      </a:pPr>
                      <a:r>
                        <a:rPr lang="en-US" b="0" dirty="0"/>
                        <a:t>In many cases, the user will run </a:t>
                      </a:r>
                      <a:r>
                        <a:rPr lang="en-US" b="1" dirty="0"/>
                        <a:t>ps</a:t>
                      </a:r>
                      <a:r>
                        <a:rPr lang="en-US" b="0" dirty="0"/>
                        <a:t> or </a:t>
                      </a:r>
                      <a:r>
                        <a:rPr lang="en-US" b="1" dirty="0"/>
                        <a:t>top</a:t>
                      </a:r>
                      <a:r>
                        <a:rPr lang="en-US" b="0" dirty="0"/>
                        <a:t> before running kill.</a:t>
                      </a:r>
                    </a:p>
                    <a:p>
                      <a:pPr marL="285750" indent="-285750" fontAlgn="ctr">
                        <a:buFont typeface="Arial" panose="020B0604020202020204" pitchFamily="34" charset="0"/>
                        <a:buChar char="•"/>
                      </a:pPr>
                      <a:r>
                        <a:rPr lang="en-US" b="0" dirty="0"/>
                        <a:t>This is done so the user can learn the PID of a process before running kill.</a:t>
                      </a:r>
                    </a:p>
                  </a:txBody>
                  <a:tcPr marL="47625" marR="47625" marT="47625" marB="47625"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3069985094"/>
      </p:ext>
    </p:extLst>
  </p:cSld>
  <p:clrMapOvr>
    <a:masterClrMapping/>
  </p:clrMapOvr>
  <p:transition spd="slow">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7"/>
            <a:ext cx="8999935" cy="75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Processes and Forks (Contd.)</a:t>
            </a:r>
          </a:p>
        </p:txBody>
      </p:sp>
      <p:sp>
        <p:nvSpPr>
          <p:cNvPr id="2" name="Content Placeholder 1"/>
          <p:cNvSpPr>
            <a:spLocks noGrp="1"/>
          </p:cNvSpPr>
          <p:nvPr>
            <p:ph idx="1"/>
          </p:nvPr>
        </p:nvSpPr>
        <p:spPr>
          <a:xfrm>
            <a:off x="144064" y="877057"/>
            <a:ext cx="3436417" cy="3776354"/>
          </a:xfrm>
        </p:spPr>
        <p:txBody>
          <a:bodyPr/>
          <a:lstStyle/>
          <a:p>
            <a:pPr marL="0" indent="0">
              <a:spcBef>
                <a:spcPts val="300"/>
              </a:spcBef>
              <a:spcAft>
                <a:spcPts val="300"/>
              </a:spcAft>
              <a:buNone/>
            </a:pPr>
            <a:r>
              <a:rPr lang="en-US" sz="1800" dirty="0"/>
              <a:t>The command output shows </a:t>
            </a:r>
            <a:br>
              <a:rPr lang="en-US" sz="1800" dirty="0"/>
            </a:br>
            <a:r>
              <a:rPr lang="en-US" sz="1800" dirty="0"/>
              <a:t>the output of the </a:t>
            </a:r>
            <a:r>
              <a:rPr lang="en-US" sz="1800" b="1" dirty="0"/>
              <a:t>top</a:t>
            </a:r>
            <a:r>
              <a:rPr lang="en-US" sz="1800" dirty="0"/>
              <a:t> command on a Linux computer.</a:t>
            </a:r>
            <a:endParaRPr lang="en-US" sz="1800" b="1" dirty="0"/>
          </a:p>
        </p:txBody>
      </p:sp>
      <p:pic>
        <p:nvPicPr>
          <p:cNvPr id="10243" name="Picture 3"/>
          <p:cNvPicPr>
            <a:picLocks noChangeAspect="1" noChangeArrowheads="1"/>
          </p:cNvPicPr>
          <p:nvPr/>
        </p:nvPicPr>
        <p:blipFill>
          <a:blip r:embed="rId4"/>
          <a:srcRect/>
          <a:stretch>
            <a:fillRect/>
          </a:stretch>
        </p:blipFill>
        <p:spPr bwMode="auto">
          <a:xfrm>
            <a:off x="3439235" y="961901"/>
            <a:ext cx="5491937" cy="3621974"/>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7"/>
            <a:ext cx="8999935" cy="75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Malware on a Linux Host</a:t>
            </a:r>
          </a:p>
        </p:txBody>
      </p:sp>
      <p:sp>
        <p:nvSpPr>
          <p:cNvPr id="2" name="Content Placeholder 1"/>
          <p:cNvSpPr>
            <a:spLocks noGrp="1"/>
          </p:cNvSpPr>
          <p:nvPr>
            <p:ph idx="1"/>
          </p:nvPr>
        </p:nvSpPr>
        <p:spPr>
          <a:xfrm>
            <a:off x="144065" y="855023"/>
            <a:ext cx="4819821" cy="3776354"/>
          </a:xfrm>
        </p:spPr>
        <p:txBody>
          <a:bodyPr/>
          <a:lstStyle/>
          <a:p>
            <a:pPr marL="177800" indent="-177800">
              <a:spcBef>
                <a:spcPts val="300"/>
              </a:spcBef>
              <a:spcAft>
                <a:spcPts val="300"/>
              </a:spcAft>
              <a:buClrTx/>
              <a:buSzPct val="100000"/>
              <a:buFont typeface="Arial" pitchFamily="34" charset="0"/>
              <a:buChar char="•"/>
            </a:pPr>
            <a:r>
              <a:rPr lang="en-US" sz="1600" dirty="0"/>
              <a:t>Linux malware includes viruses, Trojan horses, worms, and other types of malware that can affect the operating system.</a:t>
            </a:r>
          </a:p>
          <a:p>
            <a:pPr marL="177800" indent="-177800">
              <a:spcBef>
                <a:spcPts val="300"/>
              </a:spcBef>
              <a:spcAft>
                <a:spcPts val="300"/>
              </a:spcAft>
              <a:buClrTx/>
              <a:buSzPct val="100000"/>
              <a:buFont typeface="Arial" pitchFamily="34" charset="0"/>
              <a:buChar char="•"/>
            </a:pPr>
            <a:r>
              <a:rPr lang="en-US" sz="1600" dirty="0"/>
              <a:t>A common Linux attack vector is its services and processes.</a:t>
            </a:r>
          </a:p>
          <a:p>
            <a:pPr marL="177800" indent="-177800">
              <a:spcBef>
                <a:spcPts val="300"/>
              </a:spcBef>
              <a:spcAft>
                <a:spcPts val="300"/>
              </a:spcAft>
              <a:buClrTx/>
              <a:buSzPct val="100000"/>
              <a:buFont typeface="Arial" pitchFamily="34" charset="0"/>
              <a:buChar char="•"/>
            </a:pPr>
            <a:r>
              <a:rPr lang="en-US" sz="1600" dirty="0"/>
              <a:t>The command output shows an attacker using the Telnet command to probe the nature and version of a web server (port 80).</a:t>
            </a:r>
          </a:p>
          <a:p>
            <a:pPr marL="177800" indent="-177800">
              <a:spcBef>
                <a:spcPts val="300"/>
              </a:spcBef>
              <a:spcAft>
                <a:spcPts val="300"/>
              </a:spcAft>
              <a:buClrTx/>
              <a:buSzPct val="100000"/>
              <a:buFont typeface="Arial" pitchFamily="34" charset="0"/>
              <a:buChar char="•"/>
            </a:pPr>
            <a:r>
              <a:rPr lang="en-US" sz="1600" dirty="0"/>
              <a:t>The attacker has learned that the server is running </a:t>
            </a:r>
            <a:r>
              <a:rPr lang="en-US" sz="1600" dirty="0" err="1"/>
              <a:t>nginx</a:t>
            </a:r>
            <a:r>
              <a:rPr lang="en-US" sz="1600" dirty="0"/>
              <a:t> version 1.12.0. The next step would be to research known vulnerabilities in the </a:t>
            </a:r>
            <a:r>
              <a:rPr lang="en-US" sz="1600" dirty="0" err="1"/>
              <a:t>nginx</a:t>
            </a:r>
            <a:r>
              <a:rPr lang="en-US" sz="1600" dirty="0"/>
              <a:t> 1.12.0 code.</a:t>
            </a:r>
            <a:endParaRPr lang="en-US" sz="1600" b="1" dirty="0"/>
          </a:p>
        </p:txBody>
      </p:sp>
      <p:pic>
        <p:nvPicPr>
          <p:cNvPr id="11266" name="Picture 2"/>
          <p:cNvPicPr>
            <a:picLocks noChangeAspect="1" noChangeArrowheads="1"/>
          </p:cNvPicPr>
          <p:nvPr/>
        </p:nvPicPr>
        <p:blipFill>
          <a:blip r:embed="rId4"/>
          <a:srcRect/>
          <a:stretch>
            <a:fillRect/>
          </a:stretch>
        </p:blipFill>
        <p:spPr bwMode="auto">
          <a:xfrm>
            <a:off x="4963886" y="870332"/>
            <a:ext cx="4030621" cy="386183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7"/>
            <a:ext cx="8999935" cy="75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Rootkit Check</a:t>
            </a:r>
          </a:p>
        </p:txBody>
      </p:sp>
      <p:sp>
        <p:nvSpPr>
          <p:cNvPr id="2" name="Content Placeholder 1"/>
          <p:cNvSpPr>
            <a:spLocks noGrp="1"/>
          </p:cNvSpPr>
          <p:nvPr>
            <p:ph idx="1"/>
          </p:nvPr>
        </p:nvSpPr>
        <p:spPr>
          <a:xfrm>
            <a:off x="144065" y="855023"/>
            <a:ext cx="5674844" cy="3776354"/>
          </a:xfrm>
        </p:spPr>
        <p:txBody>
          <a:bodyPr/>
          <a:lstStyle/>
          <a:p>
            <a:pPr marL="177800" indent="-177800">
              <a:spcBef>
                <a:spcPts val="300"/>
              </a:spcBef>
              <a:spcAft>
                <a:spcPts val="300"/>
              </a:spcAft>
              <a:buClrTx/>
              <a:buSzPct val="100000"/>
              <a:buFont typeface="Arial" pitchFamily="34" charset="0"/>
              <a:buChar char="•"/>
            </a:pPr>
            <a:r>
              <a:rPr lang="en-US" sz="1600" dirty="0"/>
              <a:t>A rootkit is a type of malware designed to increase an unauthorized user’s privileges or grant access to portions of the software that should not normally be allowed.</a:t>
            </a:r>
          </a:p>
          <a:p>
            <a:pPr marL="177800" indent="-177800">
              <a:spcBef>
                <a:spcPts val="300"/>
              </a:spcBef>
              <a:spcAft>
                <a:spcPts val="300"/>
              </a:spcAft>
              <a:buClrTx/>
              <a:buSzPct val="100000"/>
              <a:buFont typeface="Arial" pitchFamily="34" charset="0"/>
              <a:buChar char="•"/>
            </a:pPr>
            <a:r>
              <a:rPr lang="en-US" sz="1600" dirty="0"/>
              <a:t>A rootkit is destructive as it changes kernel code and its modules, changing the most fundamental operations of the OS itself.</a:t>
            </a:r>
          </a:p>
          <a:p>
            <a:pPr marL="177800" indent="-177800">
              <a:spcBef>
                <a:spcPts val="300"/>
              </a:spcBef>
              <a:spcAft>
                <a:spcPts val="300"/>
              </a:spcAft>
              <a:buClrTx/>
              <a:buSzPct val="100000"/>
              <a:buFont typeface="Arial" pitchFamily="34" charset="0"/>
              <a:buChar char="•"/>
            </a:pPr>
            <a:r>
              <a:rPr lang="en-US" sz="1600" dirty="0"/>
              <a:t>Rootkit detection methods include booting the computer  from a trusted media.</a:t>
            </a:r>
          </a:p>
          <a:p>
            <a:pPr marL="177800" indent="-177800">
              <a:spcBef>
                <a:spcPts val="300"/>
              </a:spcBef>
              <a:spcAft>
                <a:spcPts val="300"/>
              </a:spcAft>
              <a:buClrTx/>
              <a:buSzPct val="100000"/>
              <a:buFont typeface="Arial" pitchFamily="34" charset="0"/>
              <a:buChar char="•"/>
            </a:pPr>
            <a:r>
              <a:rPr lang="en-US" sz="1600" dirty="0"/>
              <a:t>Rootkit removal can be complicated. Re-installation of the operating system is the only real solution to the problem.</a:t>
            </a:r>
          </a:p>
          <a:p>
            <a:pPr marL="177800" indent="-177800">
              <a:spcBef>
                <a:spcPts val="300"/>
              </a:spcBef>
              <a:spcAft>
                <a:spcPts val="300"/>
              </a:spcAft>
              <a:buClrTx/>
              <a:buSzPct val="100000"/>
              <a:buFont typeface="Arial" pitchFamily="34" charset="0"/>
              <a:buChar char="•"/>
            </a:pPr>
            <a:r>
              <a:rPr lang="en-US" sz="1600" b="1" dirty="0"/>
              <a:t>chkrootkit</a:t>
            </a:r>
            <a:r>
              <a:rPr lang="en-US" sz="1600" dirty="0"/>
              <a:t> is a popular Linux-based program designed to check the computer for known rootkits.</a:t>
            </a:r>
          </a:p>
          <a:p>
            <a:pPr marL="177800" indent="-177800">
              <a:spcBef>
                <a:spcPts val="300"/>
              </a:spcBef>
              <a:spcAft>
                <a:spcPts val="300"/>
              </a:spcAft>
              <a:buClrTx/>
              <a:buSzPct val="100000"/>
              <a:buFont typeface="Arial" pitchFamily="34" charset="0"/>
              <a:buChar char="•"/>
            </a:pPr>
            <a:r>
              <a:rPr lang="en-US" sz="1600" dirty="0"/>
              <a:t>The command output shows the output of </a:t>
            </a:r>
            <a:r>
              <a:rPr lang="en-US" sz="1600" b="1" dirty="0" err="1"/>
              <a:t>chkrootkit</a:t>
            </a:r>
            <a:r>
              <a:rPr lang="en-US" sz="1600" dirty="0"/>
              <a:t> on an Ubuntu Linux.</a:t>
            </a:r>
            <a:endParaRPr lang="en-US" sz="1600" b="1" dirty="0"/>
          </a:p>
        </p:txBody>
      </p:sp>
      <p:pic>
        <p:nvPicPr>
          <p:cNvPr id="12290" name="Picture 2"/>
          <p:cNvPicPr>
            <a:picLocks noChangeAspect="1" noChangeArrowheads="1"/>
          </p:cNvPicPr>
          <p:nvPr/>
        </p:nvPicPr>
        <p:blipFill>
          <a:blip r:embed="rId4"/>
          <a:srcRect/>
          <a:stretch>
            <a:fillRect/>
          </a:stretch>
        </p:blipFill>
        <p:spPr bwMode="auto">
          <a:xfrm>
            <a:off x="5662152" y="880090"/>
            <a:ext cx="3312000" cy="3834649"/>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7"/>
            <a:ext cx="8999935" cy="75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Piping Commands</a:t>
            </a:r>
          </a:p>
        </p:txBody>
      </p:sp>
      <p:sp>
        <p:nvSpPr>
          <p:cNvPr id="2" name="Content Placeholder 1"/>
          <p:cNvSpPr>
            <a:spLocks noGrp="1"/>
          </p:cNvSpPr>
          <p:nvPr>
            <p:ph idx="1"/>
          </p:nvPr>
        </p:nvSpPr>
        <p:spPr>
          <a:xfrm>
            <a:off x="144065" y="855023"/>
            <a:ext cx="4945728" cy="3776354"/>
          </a:xfrm>
        </p:spPr>
        <p:txBody>
          <a:bodyPr/>
          <a:lstStyle/>
          <a:p>
            <a:pPr marL="177800" indent="-177800">
              <a:spcBef>
                <a:spcPts val="300"/>
              </a:spcBef>
              <a:spcAft>
                <a:spcPts val="300"/>
              </a:spcAft>
              <a:buClrTx/>
              <a:buSzPct val="100000"/>
              <a:buFont typeface="Arial" pitchFamily="34" charset="0"/>
              <a:buChar char="•"/>
            </a:pPr>
            <a:r>
              <a:rPr lang="en-US" sz="1600" dirty="0"/>
              <a:t>Although command line tools are usually designed to perform a specific, well-defined task, many commands can be combined to perform more complex tasks by a technique known as piping.</a:t>
            </a:r>
          </a:p>
          <a:p>
            <a:pPr marL="177800" indent="-177800">
              <a:spcBef>
                <a:spcPts val="300"/>
              </a:spcBef>
              <a:spcAft>
                <a:spcPts val="300"/>
              </a:spcAft>
              <a:buClrTx/>
              <a:buSzPct val="100000"/>
              <a:buFont typeface="Arial" pitchFamily="34" charset="0"/>
              <a:buChar char="•"/>
            </a:pPr>
            <a:r>
              <a:rPr lang="en-US" sz="1600" dirty="0"/>
              <a:t>Piping consists of chaining commands together, feeding the output of one command into the input of another.</a:t>
            </a:r>
          </a:p>
          <a:p>
            <a:pPr marL="177800" indent="-177800">
              <a:spcBef>
                <a:spcPts val="300"/>
              </a:spcBef>
              <a:spcAft>
                <a:spcPts val="300"/>
              </a:spcAft>
              <a:buClrTx/>
              <a:buSzPct val="100000"/>
              <a:buFont typeface="Arial" pitchFamily="34" charset="0"/>
              <a:buChar char="•"/>
            </a:pPr>
            <a:r>
              <a:rPr lang="en-US" sz="1600" dirty="0"/>
              <a:t>The two commands, </a:t>
            </a:r>
            <a:r>
              <a:rPr lang="en-US" sz="1600" b="1" dirty="0"/>
              <a:t>ls</a:t>
            </a:r>
            <a:r>
              <a:rPr lang="en-US" sz="1600" dirty="0"/>
              <a:t> and </a:t>
            </a:r>
            <a:r>
              <a:rPr lang="en-US" sz="1600" b="1" dirty="0"/>
              <a:t>grep</a:t>
            </a:r>
            <a:r>
              <a:rPr lang="en-US" sz="1600" dirty="0"/>
              <a:t>, can be piped together to filter out the output of </a:t>
            </a:r>
            <a:r>
              <a:rPr lang="en-US" sz="1600" b="1" dirty="0"/>
              <a:t>ls</a:t>
            </a:r>
            <a:r>
              <a:rPr lang="en-US" sz="1600" dirty="0"/>
              <a:t>. This is shown in the output of the </a:t>
            </a:r>
            <a:r>
              <a:rPr lang="en-US" sz="1600" b="1" dirty="0"/>
              <a:t>ls -l | grep host</a:t>
            </a:r>
            <a:r>
              <a:rPr lang="en-US" sz="1600" dirty="0"/>
              <a:t> command and the </a:t>
            </a:r>
            <a:r>
              <a:rPr lang="en-US" sz="1600" b="1" dirty="0"/>
              <a:t>ls -l | grep file</a:t>
            </a:r>
            <a:r>
              <a:rPr lang="en-US" sz="1600" dirty="0"/>
              <a:t> command.</a:t>
            </a:r>
          </a:p>
          <a:p>
            <a:pPr marL="177800" indent="-177800">
              <a:spcBef>
                <a:spcPts val="300"/>
              </a:spcBef>
              <a:spcAft>
                <a:spcPts val="300"/>
              </a:spcAft>
              <a:buClrTx/>
              <a:buSzPct val="100000"/>
              <a:buNone/>
            </a:pPr>
            <a:endParaRPr lang="en-US" sz="1600" dirty="0"/>
          </a:p>
          <a:p>
            <a:pPr marL="177800" indent="-177800">
              <a:spcBef>
                <a:spcPts val="300"/>
              </a:spcBef>
              <a:spcAft>
                <a:spcPts val="300"/>
              </a:spcAft>
              <a:buClrTx/>
              <a:buSzPct val="100000"/>
              <a:buFont typeface="Arial" pitchFamily="34" charset="0"/>
              <a:buChar char="•"/>
            </a:pPr>
            <a:endParaRPr lang="en-US" sz="1600" b="1" dirty="0"/>
          </a:p>
        </p:txBody>
      </p:sp>
      <p:pic>
        <p:nvPicPr>
          <p:cNvPr id="13314" name="Picture 2"/>
          <p:cNvPicPr>
            <a:picLocks noChangeAspect="1" noChangeArrowheads="1"/>
          </p:cNvPicPr>
          <p:nvPr/>
        </p:nvPicPr>
        <p:blipFill>
          <a:blip r:embed="rId4"/>
          <a:srcRect/>
          <a:stretch>
            <a:fillRect/>
          </a:stretch>
        </p:blipFill>
        <p:spPr bwMode="auto">
          <a:xfrm>
            <a:off x="4999512" y="855023"/>
            <a:ext cx="3955288" cy="3776354"/>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72032" y="0"/>
            <a:ext cx="8999935" cy="1228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Working on a Linux Host </a:t>
            </a:r>
            <a:br>
              <a:rPr altLang="en-US" dirty="0"/>
            </a:br>
            <a:r>
              <a:rPr lang="en-US" dirty="0"/>
              <a:t>Video Demonstration - Applications, Rootkits, and Piping Commands</a:t>
            </a:r>
          </a:p>
        </p:txBody>
      </p:sp>
      <p:sp>
        <p:nvSpPr>
          <p:cNvPr id="2" name="Content Placeholder 1"/>
          <p:cNvSpPr>
            <a:spLocks noGrp="1"/>
          </p:cNvSpPr>
          <p:nvPr>
            <p:ph idx="1"/>
          </p:nvPr>
        </p:nvSpPr>
        <p:spPr>
          <a:xfrm>
            <a:off x="145356" y="1228309"/>
            <a:ext cx="8853286" cy="696209"/>
          </a:xfrm>
        </p:spPr>
        <p:txBody>
          <a:bodyPr/>
          <a:lstStyle/>
          <a:p>
            <a:pPr marL="0" indent="0">
              <a:spcBef>
                <a:spcPts val="300"/>
              </a:spcBef>
              <a:spcAft>
                <a:spcPts val="300"/>
              </a:spcAft>
              <a:buClrTx/>
              <a:buSzPct val="100000"/>
              <a:buNone/>
            </a:pPr>
            <a:r>
              <a:rPr lang="en-US" sz="1600" dirty="0"/>
              <a:t>Watch the video to view a demonstration of installing and updating applications, checking for a rootkit, and using piping commands.</a:t>
            </a:r>
            <a:endParaRPr lang="en-US" sz="1600" b="1" dirty="0"/>
          </a:p>
        </p:txBody>
      </p:sp>
      <p:pic>
        <p:nvPicPr>
          <p:cNvPr id="3" name="Picture 2">
            <a:extLst>
              <a:ext uri="{FF2B5EF4-FFF2-40B4-BE49-F238E27FC236}">
                <a16:creationId xmlns:a16="http://schemas.microsoft.com/office/drawing/2014/main" id="{F3F19AC3-DE55-440A-ADC0-5FEAF95CA409}"/>
              </a:ext>
            </a:extLst>
          </p:cNvPr>
          <p:cNvPicPr>
            <a:picLocks noChangeAspect="1"/>
          </p:cNvPicPr>
          <p:nvPr/>
        </p:nvPicPr>
        <p:blipFill>
          <a:blip r:embed="rId4"/>
          <a:stretch>
            <a:fillRect/>
          </a:stretch>
        </p:blipFill>
        <p:spPr>
          <a:xfrm>
            <a:off x="1927149" y="1911120"/>
            <a:ext cx="4668232" cy="2628000"/>
          </a:xfrm>
          <a:prstGeom prst="rect">
            <a:avLst/>
          </a:prstGeom>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83" y="915409"/>
            <a:ext cx="8703548" cy="1802391"/>
          </a:xfrm>
        </p:spPr>
        <p:txBody>
          <a:bodyPr/>
          <a:lstStyle/>
          <a:p>
            <a:r>
              <a:rPr lang="en-US" dirty="0">
                <a:solidFill>
                  <a:schemeClr val="accent5">
                    <a:lumMod val="40000"/>
                    <a:lumOff val="60000"/>
                  </a:schemeClr>
                </a:solidFill>
              </a:rPr>
              <a:t>4.8 Linux Basics Summary</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119063">
              <a:tabLst>
                <a:tab pos="119063" algn="l"/>
              </a:tabLst>
            </a:pPr>
            <a:r>
              <a:rPr lang="en-US" dirty="0"/>
              <a:t>Module 4: Best Practices (Contd.)</a:t>
            </a:r>
          </a:p>
        </p:txBody>
      </p:sp>
      <p:sp>
        <p:nvSpPr>
          <p:cNvPr id="11266" name="Rectangle 34"/>
          <p:cNvSpPr>
            <a:spLocks noGrp="1" noChangeArrowheads="1"/>
          </p:cNvSpPr>
          <p:nvPr>
            <p:ph idx="1"/>
          </p:nvPr>
        </p:nvSpPr>
        <p:spPr>
          <a:xfrm>
            <a:off x="145357" y="798944"/>
            <a:ext cx="8853286" cy="3878159"/>
          </a:xfrm>
        </p:spPr>
        <p:txBody>
          <a:bodyPr/>
          <a:lstStyle/>
          <a:p>
            <a:pPr>
              <a:buNone/>
            </a:pPr>
            <a:r>
              <a:rPr lang="en-US" altLang="ja-JP" sz="1600" dirty="0"/>
              <a:t>Topic 4.4</a:t>
            </a:r>
          </a:p>
          <a:p>
            <a:pPr>
              <a:lnSpc>
                <a:spcPct val="85000"/>
              </a:lnSpc>
              <a:spcBef>
                <a:spcPct val="30000"/>
              </a:spcBef>
              <a:buClrTx/>
              <a:buSzPct val="100000"/>
              <a:buFont typeface="Arial" pitchFamily="34" charset="0"/>
              <a:buChar char="•"/>
            </a:pPr>
            <a:r>
              <a:rPr lang="en-US" sz="1600" dirty="0"/>
              <a:t>Explain how the configuration files are used to manage services in Linux. </a:t>
            </a:r>
          </a:p>
          <a:p>
            <a:pPr>
              <a:lnSpc>
                <a:spcPct val="85000"/>
              </a:lnSpc>
              <a:spcBef>
                <a:spcPct val="30000"/>
              </a:spcBef>
              <a:buClrTx/>
              <a:buSzPct val="100000"/>
              <a:buFont typeface="Arial" pitchFamily="34" charset="0"/>
              <a:buChar char="•"/>
            </a:pPr>
            <a:r>
              <a:rPr lang="en-US" sz="1600" dirty="0"/>
              <a:t>Brief about device hardening and then ask the class if they know about some of the best practices for device hardening.</a:t>
            </a:r>
          </a:p>
          <a:p>
            <a:pPr>
              <a:lnSpc>
                <a:spcPct val="85000"/>
              </a:lnSpc>
              <a:spcBef>
                <a:spcPct val="30000"/>
              </a:spcBef>
              <a:buClrTx/>
              <a:buSzPct val="100000"/>
              <a:buFont typeface="Arial" pitchFamily="34" charset="0"/>
              <a:buChar char="•"/>
            </a:pPr>
            <a:r>
              <a:rPr lang="en-US" sz="1600" dirty="0"/>
              <a:t>Throw a general question about the log files and then explain the Linux Log files and their functions.</a:t>
            </a:r>
          </a:p>
          <a:p>
            <a:pPr>
              <a:lnSpc>
                <a:spcPct val="85000"/>
              </a:lnSpc>
              <a:spcBef>
                <a:spcPct val="30000"/>
              </a:spcBef>
              <a:buClrTx/>
              <a:buSzPct val="100000"/>
              <a:buFont typeface="Arial" pitchFamily="34" charset="0"/>
              <a:buChar char="•"/>
            </a:pPr>
            <a:endParaRPr lang="en-US" sz="1600" dirty="0"/>
          </a:p>
          <a:p>
            <a:pPr>
              <a:lnSpc>
                <a:spcPct val="85000"/>
              </a:lnSpc>
              <a:spcBef>
                <a:spcPct val="30000"/>
              </a:spcBef>
              <a:buNone/>
            </a:pPr>
            <a:r>
              <a:rPr lang="en-US" sz="1600" dirty="0"/>
              <a:t>Topic 4.5</a:t>
            </a:r>
          </a:p>
          <a:p>
            <a:pPr marL="169863" lvl="1" indent="-169863">
              <a:buFont typeface="Arial" panose="020B0604020202020204" pitchFamily="34" charset="0"/>
              <a:buChar char="•"/>
            </a:pPr>
            <a:r>
              <a:rPr lang="en-US" sz="1600" dirty="0"/>
              <a:t>Discuss with the class about the various types of file systems in Linux.</a:t>
            </a:r>
          </a:p>
          <a:p>
            <a:pPr marL="169863" lvl="1" indent="-169863">
              <a:buFont typeface="Arial" panose="020B0604020202020204" pitchFamily="34" charset="0"/>
              <a:buChar char="•"/>
            </a:pPr>
            <a:r>
              <a:rPr lang="en-US" sz="1600" dirty="0"/>
              <a:t>Ask them what do they know about file permissions in general and then explain the file permissions in Linux.</a:t>
            </a:r>
          </a:p>
          <a:p>
            <a:pPr marL="169863" lvl="1" indent="-169863">
              <a:buFont typeface="Arial" panose="020B0604020202020204" pitchFamily="34" charset="0"/>
              <a:buChar char="•"/>
            </a:pPr>
            <a:r>
              <a:rPr lang="en-US" sz="1600" dirty="0"/>
              <a:t>Tell the class about the hard links and symbolic links in Linux.</a:t>
            </a:r>
          </a:p>
          <a:p>
            <a:pPr marL="169863" lvl="1" indent="-169863">
              <a:buFont typeface="Arial" panose="020B0604020202020204" pitchFamily="34" charset="0"/>
              <a:buChar char="•"/>
            </a:pPr>
            <a:endParaRPr lang="en-US" sz="1600" dirty="0"/>
          </a:p>
          <a:p>
            <a:pPr>
              <a:lnSpc>
                <a:spcPct val="85000"/>
              </a:lnSpc>
              <a:spcBef>
                <a:spcPct val="30000"/>
              </a:spcBef>
              <a:buNone/>
            </a:pPr>
            <a:endParaRPr lang="en-US" sz="1600" dirty="0"/>
          </a:p>
          <a:p>
            <a:pPr marL="169863" lvl="2">
              <a:buNone/>
            </a:pPr>
            <a:endParaRPr lang="en-US" sz="1600" dirty="0"/>
          </a:p>
          <a:p>
            <a:pPr marL="169863" lvl="2">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5" y="798944"/>
            <a:ext cx="8853286" cy="3844308"/>
          </a:xfrm>
        </p:spPr>
        <p:txBody>
          <a:bodyPr/>
          <a:lstStyle/>
          <a:p>
            <a:pPr marL="177800" indent="-177800">
              <a:spcBef>
                <a:spcPts val="100"/>
              </a:spcBef>
              <a:spcAft>
                <a:spcPts val="300"/>
              </a:spcAft>
              <a:buClrTx/>
              <a:buSzPct val="100000"/>
              <a:buFont typeface="Arial" pitchFamily="34" charset="0"/>
              <a:buChar char="•"/>
            </a:pPr>
            <a:r>
              <a:rPr lang="en-US" sz="1600" dirty="0"/>
              <a:t>Linux is a fast, reliable, and small open-source operating system.</a:t>
            </a:r>
          </a:p>
          <a:p>
            <a:pPr marL="177800" indent="-177800">
              <a:spcBef>
                <a:spcPts val="100"/>
              </a:spcBef>
              <a:spcAft>
                <a:spcPts val="300"/>
              </a:spcAft>
              <a:buClrTx/>
              <a:buSzPct val="100000"/>
              <a:buFont typeface="Arial" pitchFamily="34" charset="0"/>
              <a:buChar char="•"/>
            </a:pPr>
            <a:r>
              <a:rPr lang="en-US" sz="1600" dirty="0"/>
              <a:t>In Linux, the user communicates with the operating system through a GUI or a command-line interface (CLI), or shell.</a:t>
            </a:r>
          </a:p>
          <a:p>
            <a:pPr marL="177800" indent="-177800">
              <a:spcBef>
                <a:spcPts val="100"/>
              </a:spcBef>
              <a:spcAft>
                <a:spcPts val="300"/>
              </a:spcAft>
              <a:buClrTx/>
              <a:buSzPct val="100000"/>
              <a:buFont typeface="Arial" pitchFamily="34" charset="0"/>
              <a:buChar char="•"/>
            </a:pPr>
            <a:r>
              <a:rPr lang="en-US" sz="1600" dirty="0"/>
              <a:t>Servers are computers that have software installed that enables them to provide services to client computers across the network.</a:t>
            </a:r>
          </a:p>
          <a:p>
            <a:pPr marL="177800" indent="-177800">
              <a:spcBef>
                <a:spcPts val="100"/>
              </a:spcBef>
              <a:spcAft>
                <a:spcPts val="300"/>
              </a:spcAft>
              <a:buClrTx/>
              <a:buSzPct val="100000"/>
              <a:buFont typeface="Arial" pitchFamily="34" charset="0"/>
              <a:buChar char="•"/>
            </a:pPr>
            <a:r>
              <a:rPr lang="en-US" sz="1600" dirty="0"/>
              <a:t>In Linux, servers are managed by using configuration files. Various settings can be modified and saved in configuration files.</a:t>
            </a:r>
          </a:p>
          <a:p>
            <a:pPr marL="177800" indent="-177800">
              <a:spcBef>
                <a:spcPts val="100"/>
              </a:spcBef>
              <a:spcAft>
                <a:spcPts val="300"/>
              </a:spcAft>
              <a:buClrTx/>
              <a:buSzPct val="100000"/>
              <a:buFont typeface="Arial" pitchFamily="34" charset="0"/>
              <a:buChar char="•"/>
            </a:pPr>
            <a:r>
              <a:rPr lang="en-US" sz="1600" dirty="0"/>
              <a:t>Linux supports a number of different file systems that vary by speed, flexibility, security, size, structure, logic, and more. Some of the file systems that are supported by Linux are ext2, ext3, ext4, NFS, and CDFS.</a:t>
            </a:r>
          </a:p>
          <a:p>
            <a:pPr marL="177800" indent="-177800">
              <a:spcBef>
                <a:spcPts val="100"/>
              </a:spcBef>
              <a:spcAft>
                <a:spcPts val="300"/>
              </a:spcAft>
              <a:buClrTx/>
              <a:buSzPct val="100000"/>
              <a:buFont typeface="Arial" pitchFamily="34" charset="0"/>
              <a:buChar char="•"/>
            </a:pPr>
            <a:r>
              <a:rPr lang="en-US" sz="1600" dirty="0"/>
              <a:t>The X Windows, or X11, system is a basic software framework that includes functions for creating, controlling, and configuring a windows GUI in a point-and-click interface.</a:t>
            </a:r>
          </a:p>
          <a:p>
            <a:pPr marL="177800" indent="-177800">
              <a:spcBef>
                <a:spcPts val="100"/>
              </a:spcBef>
              <a:spcAft>
                <a:spcPts val="300"/>
              </a:spcAft>
              <a:buClrTx/>
              <a:buSzPct val="100000"/>
              <a:buFont typeface="Arial" pitchFamily="34" charset="0"/>
              <a:buChar char="•"/>
            </a:pPr>
            <a:r>
              <a:rPr lang="en-US" sz="1600" dirty="0"/>
              <a:t>To install applications on Linux hosts, programs called package managers are used. Packages are software applications and all of their supporting files.</a:t>
            </a:r>
            <a:endParaRPr lang="en-US" sz="1600" b="1" dirty="0"/>
          </a:p>
        </p:txBody>
      </p:sp>
      <p:sp>
        <p:nvSpPr>
          <p:cNvPr id="6" name="Rectang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 Linux Basics Summary</a:t>
            </a:r>
            <a:br>
              <a:rPr altLang="en-US" dirty="0"/>
            </a:br>
            <a:r>
              <a:rPr lang="en-US" dirty="0"/>
              <a:t>What Did I Learn in this Module?</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a:latin typeface="Arial" charset="0"/>
              </a:rPr>
              <a:t>Module 4</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57917350"/>
              </p:ext>
            </p:extLst>
          </p:nvPr>
        </p:nvGraphicFramePr>
        <p:xfrm>
          <a:off x="787400" y="838271"/>
          <a:ext cx="7747000" cy="2133529"/>
        </p:xfrm>
        <a:graphic>
          <a:graphicData uri="http://schemas.openxmlformats.org/drawingml/2006/table">
            <a:tbl>
              <a:tblPr firstRow="1" bandRow="1">
                <a:tableStyleId>{F5AB1C69-6EDB-4FF4-983F-18BD219EF322}</a:tableStyleId>
              </a:tblPr>
              <a:tblGrid>
                <a:gridCol w="3873500">
                  <a:extLst>
                    <a:ext uri="{9D8B030D-6E8A-4147-A177-3AD203B41FA5}">
                      <a16:colId xmlns:a16="http://schemas.microsoft.com/office/drawing/2014/main" val="2731093094"/>
                    </a:ext>
                  </a:extLst>
                </a:gridCol>
                <a:gridCol w="3873500">
                  <a:extLst>
                    <a:ext uri="{9D8B030D-6E8A-4147-A177-3AD203B41FA5}">
                      <a16:colId xmlns:a16="http://schemas.microsoft.com/office/drawing/2014/main" val="2353496225"/>
                    </a:ext>
                  </a:extLst>
                </a:gridCol>
              </a:tblGrid>
              <a:tr h="2133529">
                <a:tc>
                  <a:txBody>
                    <a:bodyPr/>
                    <a:lstStyle/>
                    <a:p>
                      <a:pPr marL="173038" indent="-173038">
                        <a:spcBef>
                          <a:spcPts val="200"/>
                        </a:spcBef>
                        <a:spcAft>
                          <a:spcPts val="200"/>
                        </a:spcAft>
                        <a:buFont typeface="Arial" panose="020B0604020202020204" pitchFamily="34" charset="0"/>
                        <a:buChar char="•"/>
                      </a:pPr>
                      <a:r>
                        <a:rPr lang="en-US" sz="1600" b="0" dirty="0">
                          <a:solidFill>
                            <a:srgbClr val="58585B"/>
                          </a:solidFill>
                        </a:rPr>
                        <a:t>Security Operations Center (SOC)</a:t>
                      </a:r>
                    </a:p>
                    <a:p>
                      <a:pPr marL="173038" indent="-173038">
                        <a:spcBef>
                          <a:spcPts val="200"/>
                        </a:spcBef>
                        <a:spcAft>
                          <a:spcPts val="200"/>
                        </a:spcAft>
                        <a:buFont typeface="Arial" panose="020B0604020202020204" pitchFamily="34" charset="0"/>
                        <a:buChar char="•"/>
                      </a:pPr>
                      <a:r>
                        <a:rPr lang="en-US" sz="1600" b="0" dirty="0">
                          <a:solidFill>
                            <a:srgbClr val="58585B"/>
                          </a:solidFill>
                        </a:rPr>
                        <a:t>Security information and event management (SIEM)</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dirty="0">
                          <a:solidFill>
                            <a:srgbClr val="58585B"/>
                          </a:solidFill>
                        </a:rPr>
                        <a:t>Intrusion detection systems (IDSs)</a:t>
                      </a:r>
                    </a:p>
                    <a:p>
                      <a:pPr marL="173038" indent="-173038">
                        <a:spcBef>
                          <a:spcPts val="200"/>
                        </a:spcBef>
                        <a:spcAft>
                          <a:spcPts val="200"/>
                        </a:spcAft>
                        <a:buFont typeface="Arial" panose="020B0604020202020204" pitchFamily="34" charset="0"/>
                        <a:buChar char="•"/>
                      </a:pPr>
                      <a:r>
                        <a:rPr lang="en-US" sz="1600" b="0" kern="1200" dirty="0" err="1">
                          <a:solidFill>
                            <a:srgbClr val="58585B"/>
                          </a:solidFill>
                          <a:latin typeface="+mn-lt"/>
                          <a:ea typeface="+mn-ea"/>
                          <a:cs typeface="+mn-cs"/>
                        </a:rPr>
                        <a:t>PenTesting</a:t>
                      </a:r>
                      <a:endParaRPr lang="en-US" sz="1600" b="0" kern="1200" dirty="0">
                        <a:solidFill>
                          <a:srgbClr val="58585B"/>
                        </a:solidFill>
                        <a:latin typeface="+mn-lt"/>
                        <a:ea typeface="+mn-ea"/>
                        <a:cs typeface="+mn-cs"/>
                      </a:endParaRP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kern="1200" dirty="0" err="1">
                          <a:solidFill>
                            <a:srgbClr val="58585B"/>
                          </a:solidFill>
                          <a:latin typeface="+mn-lt"/>
                          <a:ea typeface="+mn-ea"/>
                          <a:cs typeface="+mn-cs"/>
                        </a:rPr>
                        <a:t>Symlink</a:t>
                      </a:r>
                      <a:r>
                        <a:rPr lang="en-US" sz="1600" b="0" kern="1200" dirty="0">
                          <a:solidFill>
                            <a:srgbClr val="58585B"/>
                          </a:solidFill>
                          <a:latin typeface="+mn-lt"/>
                          <a:ea typeface="+mn-ea"/>
                          <a:cs typeface="+mn-cs"/>
                        </a:rPr>
                        <a:t>, Hard link</a:t>
                      </a:r>
                    </a:p>
                    <a:p>
                      <a:pPr marL="173038" indent="-173038">
                        <a:spcBef>
                          <a:spcPts val="200"/>
                        </a:spcBef>
                        <a:spcAft>
                          <a:spcPts val="200"/>
                        </a:spcAft>
                        <a:buFont typeface="Arial" panose="020B0604020202020204" pitchFamily="34" charset="0"/>
                        <a:buChar char="•"/>
                      </a:pPr>
                      <a:endParaRPr lang="en-US" sz="1600" b="0" kern="1200" dirty="0">
                        <a:solidFill>
                          <a:srgbClr val="58585B"/>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spcBef>
                          <a:spcPts val="200"/>
                        </a:spcBef>
                        <a:spcAft>
                          <a:spcPts val="200"/>
                        </a:spcAft>
                        <a:buFont typeface="Arial" panose="020B0604020202020204" pitchFamily="34" charset="0"/>
                        <a:buChar char="•"/>
                      </a:pPr>
                      <a:r>
                        <a:rPr lang="en-US" sz="1600" b="0" baseline="0" dirty="0" err="1">
                          <a:solidFill>
                            <a:srgbClr val="58585B"/>
                          </a:solidFill>
                          <a:latin typeface="+mn-lt"/>
                        </a:rPr>
                        <a:t>ps</a:t>
                      </a:r>
                      <a:r>
                        <a:rPr lang="en-US" sz="1600" b="0" baseline="0" dirty="0">
                          <a:solidFill>
                            <a:srgbClr val="58585B"/>
                          </a:solidFill>
                          <a:latin typeface="+mn-lt"/>
                        </a:rPr>
                        <a:t>, top, kill </a:t>
                      </a:r>
                    </a:p>
                    <a:p>
                      <a:pPr marL="285750" indent="-285750">
                        <a:spcBef>
                          <a:spcPts val="200"/>
                        </a:spcBef>
                        <a:spcAft>
                          <a:spcPts val="200"/>
                        </a:spcAft>
                        <a:buFont typeface="Arial" panose="020B0604020202020204" pitchFamily="34" charset="0"/>
                        <a:buChar char="•"/>
                      </a:pPr>
                      <a:r>
                        <a:rPr lang="en-US" sz="1600" b="0" baseline="0" dirty="0">
                          <a:solidFill>
                            <a:srgbClr val="58585B"/>
                          </a:solidFill>
                          <a:latin typeface="+mn-lt"/>
                        </a:rPr>
                        <a:t>Is, grep</a:t>
                      </a:r>
                    </a:p>
                    <a:p>
                      <a:pPr marL="285750" indent="-285750">
                        <a:spcBef>
                          <a:spcPts val="200"/>
                        </a:spcBef>
                        <a:spcAft>
                          <a:spcPts val="200"/>
                        </a:spcAft>
                        <a:buFont typeface="Arial" panose="020B0604020202020204" pitchFamily="34" charset="0"/>
                        <a:buChar char="•"/>
                      </a:pPr>
                      <a:r>
                        <a:rPr lang="en-US" sz="1600" b="0" baseline="0" dirty="0">
                          <a:solidFill>
                            <a:srgbClr val="58585B"/>
                          </a:solidFill>
                          <a:latin typeface="+mn-lt"/>
                        </a:rPr>
                        <a:t>Forking</a:t>
                      </a:r>
                    </a:p>
                    <a:p>
                      <a:pPr marL="285750" indent="-285750">
                        <a:spcBef>
                          <a:spcPts val="200"/>
                        </a:spcBef>
                        <a:spcAft>
                          <a:spcPts val="200"/>
                        </a:spcAft>
                        <a:buFont typeface="Arial" panose="020B0604020202020204" pitchFamily="34" charset="0"/>
                        <a:buChar char="•"/>
                      </a:pPr>
                      <a:r>
                        <a:rPr lang="en-US" sz="1600" b="0" baseline="0" dirty="0">
                          <a:solidFill>
                            <a:srgbClr val="58585B"/>
                          </a:solidFill>
                          <a:latin typeface="+mn-lt"/>
                        </a:rPr>
                        <a:t>ext2, ext3, ext4</a:t>
                      </a:r>
                    </a:p>
                    <a:p>
                      <a:pPr marL="285750" marR="0" lvl="0" indent="-285750"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dirty="0">
                          <a:solidFill>
                            <a:srgbClr val="58585B"/>
                          </a:solidFill>
                        </a:rPr>
                        <a:t>NFS (Network File System)</a:t>
                      </a:r>
                    </a:p>
                    <a:p>
                      <a:pPr marL="173038" indent="-173038">
                        <a:spcBef>
                          <a:spcPts val="200"/>
                        </a:spcBef>
                        <a:spcAft>
                          <a:spcPts val="200"/>
                        </a:spcAft>
                        <a:buFont typeface="Arial" panose="020B0604020202020204" pitchFamily="34" charset="0"/>
                        <a:buChar char="•"/>
                      </a:pPr>
                      <a:r>
                        <a:rPr lang="en-US" sz="1600" b="0" dirty="0">
                          <a:solidFill>
                            <a:srgbClr val="58585B"/>
                          </a:solidFill>
                        </a:rPr>
                        <a:t>Intrusion detection systems (IDSs)</a:t>
                      </a:r>
                    </a:p>
                    <a:p>
                      <a:pPr marL="285750" indent="-285750">
                        <a:spcBef>
                          <a:spcPts val="200"/>
                        </a:spcBef>
                        <a:spcAft>
                          <a:spcPts val="200"/>
                        </a:spcAft>
                        <a:buFont typeface="Arial" panose="020B0604020202020204" pitchFamily="34" charset="0"/>
                        <a:buChar char="•"/>
                      </a:pPr>
                      <a:endParaRPr lang="en-US" sz="1600" b="0" baseline="0" dirty="0">
                        <a:solidFill>
                          <a:srgbClr val="58585B"/>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3399497809"/>
      </p:ext>
    </p:extLst>
  </p:cSld>
  <p:clrMapOvr>
    <a:masterClrMapping/>
  </p:clrMapOvr>
  <p:transition spd="slow">
    <p:wip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119063"/>
            <a:r>
              <a:rPr lang="en-US" dirty="0"/>
              <a:t>Module 4: Best Practices (Contd.)</a:t>
            </a:r>
          </a:p>
        </p:txBody>
      </p:sp>
      <p:sp>
        <p:nvSpPr>
          <p:cNvPr id="11266" name="Rectangle 34"/>
          <p:cNvSpPr>
            <a:spLocks noGrp="1" noChangeArrowheads="1"/>
          </p:cNvSpPr>
          <p:nvPr>
            <p:ph idx="1"/>
          </p:nvPr>
        </p:nvSpPr>
        <p:spPr>
          <a:xfrm>
            <a:off x="145358" y="798944"/>
            <a:ext cx="8853286" cy="3878159"/>
          </a:xfrm>
        </p:spPr>
        <p:txBody>
          <a:bodyPr/>
          <a:lstStyle/>
          <a:p>
            <a:pPr>
              <a:buNone/>
            </a:pPr>
            <a:r>
              <a:rPr lang="en-US" altLang="ja-JP" sz="1600" dirty="0"/>
              <a:t>Topic 4.6</a:t>
            </a:r>
          </a:p>
          <a:p>
            <a:pPr>
              <a:lnSpc>
                <a:spcPct val="85000"/>
              </a:lnSpc>
              <a:spcBef>
                <a:spcPct val="30000"/>
              </a:spcBef>
              <a:buClrTx/>
              <a:buSzPct val="100000"/>
              <a:buFont typeface="Arial" pitchFamily="34" charset="0"/>
              <a:buChar char="•"/>
            </a:pPr>
            <a:r>
              <a:rPr lang="en-US" sz="1600" dirty="0"/>
              <a:t>Brief the class about X Window System.</a:t>
            </a:r>
          </a:p>
          <a:p>
            <a:pPr>
              <a:lnSpc>
                <a:spcPct val="85000"/>
              </a:lnSpc>
              <a:spcBef>
                <a:spcPct val="30000"/>
              </a:spcBef>
              <a:buClrTx/>
              <a:buSzPct val="100000"/>
              <a:buFont typeface="Arial" pitchFamily="34" charset="0"/>
              <a:buChar char="•"/>
            </a:pPr>
            <a:r>
              <a:rPr lang="en-US" sz="1600" dirty="0"/>
              <a:t>Show an example of the Linux GUI and ask the class about some of its main components.</a:t>
            </a:r>
          </a:p>
          <a:p>
            <a:pPr>
              <a:lnSpc>
                <a:spcPct val="85000"/>
              </a:lnSpc>
              <a:spcBef>
                <a:spcPct val="30000"/>
              </a:spcBef>
              <a:buNone/>
            </a:pPr>
            <a:endParaRPr lang="en-US" sz="1600" dirty="0"/>
          </a:p>
          <a:p>
            <a:pPr>
              <a:lnSpc>
                <a:spcPct val="85000"/>
              </a:lnSpc>
              <a:spcBef>
                <a:spcPct val="30000"/>
              </a:spcBef>
              <a:buNone/>
            </a:pPr>
            <a:r>
              <a:rPr lang="en-US" sz="1600" dirty="0"/>
              <a:t>Topic 4.7</a:t>
            </a:r>
          </a:p>
          <a:p>
            <a:pPr marL="169863" lvl="1" indent="-169863">
              <a:buClrTx/>
              <a:buFont typeface="Arial" panose="020B0604020202020204" pitchFamily="34" charset="0"/>
              <a:buChar char="•"/>
            </a:pPr>
            <a:r>
              <a:rPr lang="en-US" sz="1600" dirty="0"/>
              <a:t>Discuss how applications are installed and run on a Linux host.</a:t>
            </a:r>
          </a:p>
          <a:p>
            <a:pPr marL="169863" lvl="1" indent="-169863">
              <a:buClrTx/>
              <a:buFont typeface="Arial" panose="020B0604020202020204" pitchFamily="34" charset="0"/>
              <a:buChar char="•"/>
            </a:pPr>
            <a:r>
              <a:rPr lang="en-US" sz="1600" dirty="0"/>
              <a:t>Enquire the participants about updates in the system and discuss how regular updates keep the systems away from vulnerabilities.</a:t>
            </a:r>
          </a:p>
          <a:p>
            <a:pPr marL="169863" lvl="1" indent="-169863">
              <a:buClrTx/>
              <a:buFont typeface="Arial" panose="020B0604020202020204" pitchFamily="34" charset="0"/>
              <a:buChar char="•"/>
            </a:pPr>
            <a:r>
              <a:rPr lang="en-US" altLang="ja-JP" sz="1600" dirty="0"/>
              <a:t>How can malware pose a threat to the Linux operating system?</a:t>
            </a:r>
          </a:p>
          <a:p>
            <a:pPr marL="169863" lvl="1" indent="-169863">
              <a:buClrTx/>
              <a:buFont typeface="Arial" panose="020B0604020202020204" pitchFamily="34" charset="0"/>
              <a:buChar char="•"/>
            </a:pPr>
            <a:r>
              <a:rPr lang="en-US" altLang="ja-JP" sz="1600" dirty="0"/>
              <a:t>Ask the learners if they know about piping commands.</a:t>
            </a:r>
          </a:p>
          <a:p>
            <a:pPr marL="169863" lvl="1" indent="-169863">
              <a:buClrTx/>
              <a:buFont typeface="Arial" panose="020B0604020202020204" pitchFamily="34" charset="0"/>
              <a:buChar char="•"/>
            </a:pPr>
            <a:endParaRPr lang="en-US" sz="1600" dirty="0"/>
          </a:p>
          <a:p>
            <a:pPr marL="169863" lvl="1" indent="-169863">
              <a:buClrTx/>
              <a:buFont typeface="Arial" panose="020B0604020202020204" pitchFamily="34" charset="0"/>
              <a:buChar char="•"/>
            </a:pPr>
            <a:endParaRPr lang="en-US" sz="1600" dirty="0"/>
          </a:p>
          <a:p>
            <a:pPr marL="169863" lvl="1" indent="-169863">
              <a:buNone/>
            </a:pPr>
            <a:endParaRPr lang="en-US" sz="1600" dirty="0"/>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29418</TotalTime>
  <Words>8918</Words>
  <Application>Microsoft Macintosh PowerPoint</Application>
  <PresentationFormat>On-screen Show (16:9)</PresentationFormat>
  <Paragraphs>1158</Paragraphs>
  <Slides>82</Slides>
  <Notes>82</Notes>
  <HiddenSlides>9</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82</vt:i4>
      </vt:variant>
    </vt:vector>
  </HeadingPairs>
  <TitlesOfParts>
    <vt:vector size="87" baseType="lpstr">
      <vt:lpstr>Arial</vt:lpstr>
      <vt:lpstr>Calibri</vt:lpstr>
      <vt:lpstr>CiscoSans ExtraLight</vt:lpstr>
      <vt:lpstr>Wingdings</vt:lpstr>
      <vt:lpstr>Default Theme</vt:lpstr>
      <vt:lpstr>Module 4: Linux Overview</vt:lpstr>
      <vt:lpstr>Instructor Materials – Module 4 Planning Guide</vt:lpstr>
      <vt:lpstr>What to Expect in this Module</vt:lpstr>
      <vt:lpstr>Check Your Understanding</vt:lpstr>
      <vt:lpstr>Module 4: Activities</vt:lpstr>
      <vt:lpstr>Module 4: Best Practices</vt:lpstr>
      <vt:lpstr>Module 4: Best Practices (Contd.)</vt:lpstr>
      <vt:lpstr>Module 4: Best Practices (Contd.)</vt:lpstr>
      <vt:lpstr>Module 4: Best Practices (Contd.)</vt:lpstr>
      <vt:lpstr>Module 4: Linux Overview</vt:lpstr>
      <vt:lpstr>Module Objectives</vt:lpstr>
      <vt:lpstr>4.1 Linux Basics</vt:lpstr>
      <vt:lpstr>PowerPoint Presentation</vt:lpstr>
      <vt:lpstr>PowerPoint Presentation</vt:lpstr>
      <vt:lpstr>PowerPoint Presentation</vt:lpstr>
      <vt:lpstr>PowerPoint Presentation</vt:lpstr>
      <vt:lpstr>PowerPoint Presentation</vt:lpstr>
      <vt:lpstr>PowerPoint Presentation</vt:lpstr>
      <vt:lpstr>4.2 Working in the Linux Shell</vt:lpstr>
      <vt:lpstr>PowerPoint Presentation</vt:lpstr>
      <vt:lpstr>PowerPoint Presentation</vt:lpstr>
      <vt:lpstr>PowerPoint Presentation</vt:lpstr>
      <vt:lpstr>Working in the Linux Shell  Basic Commands (Contd.)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4.3 Linux Servers and Clients</vt:lpstr>
      <vt:lpstr>PowerPoint Presentation</vt:lpstr>
      <vt:lpstr>PowerPoint Presentation</vt:lpstr>
      <vt:lpstr>PowerPoint Presentation</vt:lpstr>
      <vt:lpstr>PowerPoint Presentation</vt:lpstr>
      <vt:lpstr>PowerPoint Presentation</vt:lpstr>
      <vt:lpstr>4.4 Basic Server Administration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4.5 The Linux File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4.6 Working with the Linux GUI</vt:lpstr>
      <vt:lpstr>PowerPoint Presentation</vt:lpstr>
      <vt:lpstr>PowerPoint Presentation</vt:lpstr>
      <vt:lpstr>PowerPoint Presentation</vt:lpstr>
      <vt:lpstr>PowerPoint Presentation</vt:lpstr>
      <vt:lpstr>PowerPoint Presentation</vt:lpstr>
      <vt:lpstr>4.7 Working on a Linux Host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4.8 Linux Basics Summary</vt:lpstr>
      <vt:lpstr>PowerPoint Presentation</vt:lpstr>
      <vt:lpstr>Module 4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Deepali Mehrotra (dmehrotr)</cp:lastModifiedBy>
  <cp:revision>1703</cp:revision>
  <dcterms:created xsi:type="dcterms:W3CDTF">2016-08-22T22:27:36Z</dcterms:created>
  <dcterms:modified xsi:type="dcterms:W3CDTF">2020-08-20T14:22:14Z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