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notesSlides/notesSlide18.xml" ContentType="application/vnd.openxmlformats-officedocument.presentationml.notesSlide+xml"/>
  <Override PartName="/ppt/tags/tag20.xml" ContentType="application/vnd.openxmlformats-officedocument.presentationml.tags+xml"/>
  <Override PartName="/ppt/notesSlides/notesSlide19.xml" ContentType="application/vnd.openxmlformats-officedocument.presentationml.notesSlide+xml"/>
  <Override PartName="/ppt/tags/tag21.xml" ContentType="application/vnd.openxmlformats-officedocument.presentationml.tags+xml"/>
  <Override PartName="/ppt/notesSlides/notesSlide20.xml" ContentType="application/vnd.openxmlformats-officedocument.presentationml.notesSlide+xml"/>
  <Override PartName="/ppt/tags/tag22.xml" ContentType="application/vnd.openxmlformats-officedocument.presentationml.tags+xml"/>
  <Override PartName="/ppt/notesSlides/notesSlide21.xml" ContentType="application/vnd.openxmlformats-officedocument.presentationml.notesSlide+xml"/>
  <Override PartName="/ppt/tags/tag23.xml" ContentType="application/vnd.openxmlformats-officedocument.presentationml.tags+xml"/>
  <Override PartName="/ppt/notesSlides/notesSlide22.xml" ContentType="application/vnd.openxmlformats-officedocument.presentationml.notesSlide+xml"/>
  <Override PartName="/ppt/tags/tag24.xml" ContentType="application/vnd.openxmlformats-officedocument.presentationml.tags+xml"/>
  <Override PartName="/ppt/notesSlides/notesSlide23.xml" ContentType="application/vnd.openxmlformats-officedocument.presentationml.notesSlide+xml"/>
  <Override PartName="/ppt/tags/tag25.xml" ContentType="application/vnd.openxmlformats-officedocument.presentationml.tags+xml"/>
  <Override PartName="/ppt/notesSlides/notesSlide24.xml" ContentType="application/vnd.openxmlformats-officedocument.presentationml.notesSlide+xml"/>
  <Override PartName="/ppt/tags/tag26.xml" ContentType="application/vnd.openxmlformats-officedocument.presentationml.tags+xml"/>
  <Override PartName="/ppt/notesSlides/notesSlide25.xml" ContentType="application/vnd.openxmlformats-officedocument.presentationml.notesSlide+xml"/>
  <Override PartName="/ppt/tags/tag27.xml" ContentType="application/vnd.openxmlformats-officedocument.presentationml.tags+xml"/>
  <Override PartName="/ppt/notesSlides/notesSlide26.xml" ContentType="application/vnd.openxmlformats-officedocument.presentationml.notesSlide+xml"/>
  <Override PartName="/ppt/tags/tag28.xml" ContentType="application/vnd.openxmlformats-officedocument.presentationml.tags+xml"/>
  <Override PartName="/ppt/notesSlides/notesSlide27.xml" ContentType="application/vnd.openxmlformats-officedocument.presentationml.notesSlide+xml"/>
  <Override PartName="/ppt/tags/tag29.xml" ContentType="application/vnd.openxmlformats-officedocument.presentationml.tags+xml"/>
  <Override PartName="/ppt/notesSlides/notesSlide28.xml" ContentType="application/vnd.openxmlformats-officedocument.presentationml.notesSlide+xml"/>
  <Override PartName="/ppt/tags/tag30.xml" ContentType="application/vnd.openxmlformats-officedocument.presentationml.tags+xml"/>
  <Override PartName="/ppt/notesSlides/notesSlide29.xml" ContentType="application/vnd.openxmlformats-officedocument.presentationml.notesSlide+xml"/>
  <Override PartName="/ppt/tags/tag31.xml" ContentType="application/vnd.openxmlformats-officedocument.presentationml.tags+xml"/>
  <Override PartName="/ppt/notesSlides/notesSlide30.xml" ContentType="application/vnd.openxmlformats-officedocument.presentationml.notesSlide+xml"/>
  <Override PartName="/ppt/tags/tag32.xml" ContentType="application/vnd.openxmlformats-officedocument.presentationml.tags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tags/tag33.xml" ContentType="application/vnd.openxmlformats-officedocument.presentationml.tags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37"/>
  </p:notesMasterIdLst>
  <p:sldIdLst>
    <p:sldId id="513" r:id="rId2"/>
    <p:sldId id="730" r:id="rId3"/>
    <p:sldId id="1070" r:id="rId4"/>
    <p:sldId id="880" r:id="rId5"/>
    <p:sldId id="924" r:id="rId6"/>
    <p:sldId id="1052" r:id="rId7"/>
    <p:sldId id="1054" r:id="rId8"/>
    <p:sldId id="876" r:id="rId9"/>
    <p:sldId id="925" r:id="rId10"/>
    <p:sldId id="759" r:id="rId11"/>
    <p:sldId id="1124" r:id="rId12"/>
    <p:sldId id="1178" r:id="rId13"/>
    <p:sldId id="1182" r:id="rId14"/>
    <p:sldId id="1183" r:id="rId15"/>
    <p:sldId id="1184" r:id="rId16"/>
    <p:sldId id="1185" r:id="rId17"/>
    <p:sldId id="1188" r:id="rId18"/>
    <p:sldId id="1189" r:id="rId19"/>
    <p:sldId id="1194" r:id="rId20"/>
    <p:sldId id="1195" r:id="rId21"/>
    <p:sldId id="1196" r:id="rId22"/>
    <p:sldId id="1197" r:id="rId23"/>
    <p:sldId id="1199" r:id="rId24"/>
    <p:sldId id="1201" r:id="rId25"/>
    <p:sldId id="1203" r:id="rId26"/>
    <p:sldId id="1205" r:id="rId27"/>
    <p:sldId id="1208" r:id="rId28"/>
    <p:sldId id="1210" r:id="rId29"/>
    <p:sldId id="1212" r:id="rId30"/>
    <p:sldId id="1213" r:id="rId31"/>
    <p:sldId id="1121" r:id="rId32"/>
    <p:sldId id="1044" r:id="rId33"/>
    <p:sldId id="1177" r:id="rId34"/>
    <p:sldId id="1050" r:id="rId35"/>
    <p:sldId id="291" r:id="rId36"/>
  </p:sldIdLst>
  <p:sldSz cx="9144000" cy="5143500" type="screen16x9"/>
  <p:notesSz cx="6858000" cy="9144000"/>
  <p:custDataLst>
    <p:tags r:id="rId38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33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Reif" initials="BR" lastIdx="3" clrIdx="0"/>
  <p:cmAuthor id="1" name="Jane Gibbons -X (jagibbon - DEL ORO CONSULTING INC at Cisco)" initials="JG-(-DOCIaC" lastIdx="28" clrIdx="1"/>
  <p:cmAuthor id="2" name="Bob Vachon" initials="BV" lastIdx="24" clrIdx="2"/>
  <p:cmAuthor id="3" name="Sue Livingston -X (suliving - UNICON INC at Cisco)" initials="SL-(-UIaC" lastIdx="4" clrIdx="3"/>
  <p:cmAuthor id="4" name="jagibbon" initials="jmg" lastIdx="3" clrIdx="4"/>
  <p:cmAuthor id="5" name="admin" initials="a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CC"/>
    <a:srgbClr val="000099"/>
    <a:srgbClr val="CC99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13" autoAdjust="0"/>
    <p:restoredTop sz="83813" autoAdjust="0"/>
  </p:normalViewPr>
  <p:slideViewPr>
    <p:cSldViewPr snapToGrid="0" showGuides="1">
      <p:cViewPr>
        <p:scale>
          <a:sx n="60" d="100"/>
          <a:sy n="60" d="100"/>
        </p:scale>
        <p:origin x="-569" y="-41"/>
      </p:cViewPr>
      <p:guideLst>
        <p:guide orient="horz" pos="1620"/>
        <p:guide pos="3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1" d="100"/>
        <a:sy n="111" d="100"/>
      </p:scale>
      <p:origin x="0" y="-51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337D9-3022-3D41-8D8A-BDF2F3B0DD8E}" type="datetimeFigureOut">
              <a:rPr lang="en-US" smtClean="0"/>
              <a:t>8/12/2020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018C-6CAF-B84E-B92C-ECB119457F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564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>
                <a:solidFill>
                  <a:srgbClr val="FF0000"/>
                </a:solidFill>
              </a:rPr>
              <a:t>Cisco Networking Academy Program</a:t>
            </a:r>
          </a:p>
          <a:p>
            <a:pPr>
              <a:buFontTx/>
              <a:buNone/>
            </a:pPr>
            <a:r>
              <a:rPr lang="en-US" b="0" dirty="0" err="1" smtClean="0">
                <a:solidFill>
                  <a:srgbClr val="FF0000"/>
                </a:solidFill>
              </a:rPr>
              <a:t>CyberOps</a:t>
            </a:r>
            <a:r>
              <a:rPr lang="en-US" b="0" dirty="0" smtClean="0">
                <a:solidFill>
                  <a:srgbClr val="FF0000"/>
                </a:solidFill>
              </a:rPr>
              <a:t> </a:t>
            </a:r>
            <a:r>
              <a:rPr lang="en-US" b="0" dirty="0" smtClean="0">
                <a:solidFill>
                  <a:srgbClr val="FF0000"/>
                </a:solidFill>
              </a:rPr>
              <a:t>Associate </a:t>
            </a:r>
            <a:r>
              <a:rPr lang="en-US" b="0" dirty="0">
                <a:solidFill>
                  <a:srgbClr val="FF0000"/>
                </a:solidFill>
              </a:rPr>
              <a:t>v1.0</a:t>
            </a:r>
          </a:p>
          <a:p>
            <a:pPr>
              <a:buFontTx/>
              <a:buNone/>
            </a:pP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Module 17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: Attacking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What We Do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542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Source: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17</a:t>
            </a:r>
            <a:r>
              <a:rPr lang="en-US" baseline="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17.1 - IP Services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050" b="1" u="sng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 b="1" u="sng" dirty="0" smtClean="0"/>
              <a:t>In-Session </a:t>
            </a:r>
            <a:r>
              <a:rPr lang="en-US" sz="1050" b="1" u="sng" dirty="0" smtClean="0"/>
              <a:t>Activities / Explanations:</a:t>
            </a:r>
            <a:endParaRPr lang="en-US" sz="1050" dirty="0" smtClean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 smtClean="0">
                <a:solidFill>
                  <a:srgbClr val="FF0000"/>
                </a:solidFill>
              </a:rPr>
              <a:t>Time</a:t>
            </a:r>
            <a:r>
              <a:rPr lang="en-US" b="1" dirty="0">
                <a:solidFill>
                  <a:srgbClr val="FF0000"/>
                </a:solidFill>
              </a:rPr>
              <a:t>: </a:t>
            </a:r>
            <a:r>
              <a:rPr lang="en-US" sz="1000" b="0" dirty="0" smtClean="0">
                <a:solidFill>
                  <a:srgbClr val="FF0000"/>
                </a:solidFill>
              </a:rPr>
              <a:t>10</a:t>
            </a:r>
            <a:r>
              <a:rPr lang="en-US" sz="1000" dirty="0" smtClean="0">
                <a:solidFill>
                  <a:srgbClr val="FF0000"/>
                </a:solidFill>
              </a:rPr>
              <a:t> </a:t>
            </a:r>
            <a:r>
              <a:rPr lang="en-US" sz="1000" dirty="0">
                <a:solidFill>
                  <a:srgbClr val="FF0000"/>
                </a:solidFill>
              </a:rPr>
              <a:t>mi</a:t>
            </a:r>
            <a:r>
              <a:rPr lang="en-US" sz="1000" dirty="0"/>
              <a:t>n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Instructor Notes: </a:t>
            </a:r>
            <a:endParaRPr lang="en-US" sz="1050" dirty="0"/>
          </a:p>
          <a:p>
            <a:pPr marL="341313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50" baseline="0" dirty="0" smtClean="0"/>
              <a:t>Discuss </a:t>
            </a:r>
            <a:r>
              <a:rPr lang="en-US" sz="1050" baseline="0" dirty="0" smtClean="0"/>
              <a:t>ARP Vulnerabilities</a:t>
            </a:r>
          </a:p>
          <a:p>
            <a:pPr marL="341313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50" baseline="0" dirty="0" smtClean="0"/>
              <a:t>Describe the DNS </a:t>
            </a:r>
            <a:r>
              <a:rPr lang="en-US" sz="1050" baseline="0" dirty="0" smtClean="0"/>
              <a:t>attacks along with its malicious activities</a:t>
            </a:r>
            <a:r>
              <a:rPr lang="en-US" sz="1050" baseline="0" dirty="0" smtClean="0"/>
              <a:t>.</a:t>
            </a:r>
          </a:p>
          <a:p>
            <a:pPr marL="341313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50" baseline="0" dirty="0" smtClean="0"/>
              <a:t>Define the ARP Cache Poisoning process</a:t>
            </a:r>
            <a:endParaRPr lang="en-US" sz="1050" baseline="0" dirty="0" smtClean="0"/>
          </a:p>
          <a:p>
            <a:pPr marL="341313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50" baseline="0" dirty="0" smtClean="0"/>
              <a:t>Explain </a:t>
            </a:r>
            <a:r>
              <a:rPr lang="en-US" sz="1050" baseline="0" dirty="0" smtClean="0"/>
              <a:t>DHCP</a:t>
            </a:r>
          </a:p>
          <a:p>
            <a:pPr marL="341313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50" baseline="0" dirty="0" smtClean="0"/>
              <a:t>Walk the learners through the DHCP </a:t>
            </a:r>
            <a:r>
              <a:rPr lang="en-US" sz="1050" baseline="0" dirty="0" smtClean="0"/>
              <a:t>spoofing </a:t>
            </a:r>
            <a:r>
              <a:rPr lang="en-US" sz="1050" baseline="0" dirty="0" smtClean="0"/>
              <a:t>attack.</a:t>
            </a:r>
          </a:p>
          <a:p>
            <a:pPr marL="341313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50" baseline="0" dirty="0" smtClean="0"/>
              <a:t>At</a:t>
            </a:r>
            <a:r>
              <a:rPr lang="en-US" sz="800" dirty="0" smtClean="0"/>
              <a:t> the end of the topic, enquire ho</a:t>
            </a:r>
            <a:r>
              <a:rPr lang="en-US" sz="105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 the learners have performed during the </a:t>
            </a:r>
            <a:r>
              <a:rPr lang="en-US" sz="1050" dirty="0" smtClean="0"/>
              <a:t>Exploring DNS Traffic Lab.</a:t>
            </a:r>
            <a:endParaRPr lang="en-US" sz="1050" dirty="0" smtClean="0"/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50" b="1" dirty="0" smtClean="0"/>
              <a:t>Key Points: </a:t>
            </a:r>
            <a:r>
              <a:rPr lang="en-US" sz="1050" b="0" dirty="0" smtClean="0"/>
              <a:t>ARP Vulnerabilities , ARP </a:t>
            </a:r>
            <a:r>
              <a:rPr lang="en-US" sz="1050" b="0" dirty="0" smtClean="0"/>
              <a:t>Cache Poisoning, </a:t>
            </a:r>
            <a:r>
              <a:rPr lang="en-US" sz="1050" b="0" dirty="0" smtClean="0"/>
              <a:t>ARP</a:t>
            </a:r>
            <a:r>
              <a:rPr lang="en-US" sz="1050" b="0" baseline="0" dirty="0" smtClean="0"/>
              <a:t> Request , ARP </a:t>
            </a:r>
            <a:r>
              <a:rPr lang="en-US" sz="1050" b="0" baseline="0" dirty="0" smtClean="0"/>
              <a:t>Reply, </a:t>
            </a:r>
            <a:r>
              <a:rPr lang="en-US" sz="1050" b="0" baseline="0" dirty="0" smtClean="0"/>
              <a:t>DNS Attacks , DHCP , DHCP spoofing attacks.</a:t>
            </a:r>
            <a:endParaRPr lang="en-US" sz="1050" b="0" dirty="0" smtClean="0"/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11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17.1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IP Services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.1.1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ARP Vulnerabilities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12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17.1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IP Services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.1.2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ARP Cache Poisoning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13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17.1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IP Services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.1.3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DNS Attacks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14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17.1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IP Services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.1.3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DNS Attacks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15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17.1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IP Services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.1.3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DNS Attacks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16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17.1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IP Services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.1.4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DNS Tunneling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17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17.1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IP Services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.1.5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DHCP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18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17.1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IP Services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.1.6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DHCP Attacks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19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17.1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IP Services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.1.7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Lab – 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Exploring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DNS Traffic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67713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Source: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17</a:t>
            </a:r>
            <a:r>
              <a:rPr lang="en-US" baseline="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</a:p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17.2 -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 and HTTPS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 b="1" u="sng" dirty="0" smtClean="0"/>
              <a:t>In-Session Activities / Explanations:</a:t>
            </a:r>
            <a:endParaRPr lang="en-US" sz="1050" dirty="0" smtClean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 smtClean="0">
                <a:solidFill>
                  <a:srgbClr val="FF0000"/>
                </a:solidFill>
              </a:rPr>
              <a:t>Time</a:t>
            </a:r>
            <a:r>
              <a:rPr lang="en-US" b="1" dirty="0">
                <a:solidFill>
                  <a:srgbClr val="FF0000"/>
                </a:solidFill>
              </a:rPr>
              <a:t>: 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 smtClean="0"/>
              <a:t>Instructor </a:t>
            </a:r>
            <a:r>
              <a:rPr lang="en-US" sz="1050" b="1" dirty="0"/>
              <a:t>Notes: </a:t>
            </a:r>
            <a:endParaRPr lang="en-US" sz="1050" dirty="0"/>
          </a:p>
          <a:p>
            <a:pPr marL="341313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50" baseline="0" dirty="0" smtClean="0"/>
              <a:t>List the </a:t>
            </a:r>
            <a:r>
              <a:rPr lang="en-US" sz="1050" baseline="0" dirty="0" smtClean="0"/>
              <a:t>stages </a:t>
            </a:r>
            <a:r>
              <a:rPr lang="en-US" sz="1050" baseline="0" dirty="0" smtClean="0"/>
              <a:t>of a web attack.</a:t>
            </a:r>
            <a:endParaRPr lang="en-US" sz="1050" baseline="0" dirty="0" smtClean="0"/>
          </a:p>
          <a:p>
            <a:pPr marL="341313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50" baseline="0" dirty="0" smtClean="0"/>
              <a:t>Explain </a:t>
            </a:r>
            <a:r>
              <a:rPr lang="en-US" sz="1050" baseline="0" dirty="0" smtClean="0"/>
              <a:t>the common HTTP exploits and the prevention mechanism.</a:t>
            </a:r>
          </a:p>
          <a:p>
            <a:pPr marL="341313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50" baseline="0" dirty="0" smtClean="0"/>
              <a:t>Discuss email </a:t>
            </a:r>
            <a:r>
              <a:rPr lang="en-US" sz="1050" baseline="0" dirty="0" smtClean="0"/>
              <a:t>threats.</a:t>
            </a:r>
          </a:p>
          <a:p>
            <a:pPr marL="341313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50" baseline="0" dirty="0" smtClean="0"/>
              <a:t>Describe </a:t>
            </a:r>
            <a:r>
              <a:rPr lang="en-US" sz="1050" baseline="0" dirty="0" smtClean="0"/>
              <a:t>code Injection and SQL Injection.</a:t>
            </a:r>
          </a:p>
          <a:p>
            <a:pPr marL="341313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50" baseline="0" dirty="0" smtClean="0"/>
              <a:t>Explain cross-site scripting (XSS) and </a:t>
            </a:r>
            <a:r>
              <a:rPr lang="en-US" sz="1050" baseline="0" dirty="0" smtClean="0"/>
              <a:t>ways to reduce XSS attacks.</a:t>
            </a:r>
            <a:endParaRPr lang="en-US" sz="1050" baseline="0" dirty="0" smtClean="0"/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50" b="1" dirty="0" smtClean="0"/>
              <a:t>Key Points: </a:t>
            </a:r>
            <a:r>
              <a:rPr lang="en-US" sz="1050" b="0" dirty="0" smtClean="0"/>
              <a:t>Web </a:t>
            </a:r>
            <a:r>
              <a:rPr lang="en-US" sz="1050" b="0" dirty="0" smtClean="0"/>
              <a:t>attacks , connection status</a:t>
            </a:r>
            <a:r>
              <a:rPr lang="en-US" sz="1050" b="0" baseline="0" dirty="0" smtClean="0"/>
              <a:t> codes, email </a:t>
            </a:r>
            <a:r>
              <a:rPr lang="en-US" sz="1050" b="0" baseline="0" dirty="0" smtClean="0"/>
              <a:t>threats, malicious </a:t>
            </a:r>
            <a:r>
              <a:rPr lang="en-US" sz="1050" b="0" baseline="0" dirty="0" err="1" smtClean="0"/>
              <a:t>iFrame</a:t>
            </a:r>
            <a:r>
              <a:rPr lang="en-US" sz="1050" b="0" baseline="0" dirty="0" smtClean="0"/>
              <a:t>, code injection, </a:t>
            </a:r>
            <a:r>
              <a:rPr lang="en-US" sz="1050" b="0" baseline="0" dirty="0" smtClean="0"/>
              <a:t>SQL </a:t>
            </a:r>
            <a:r>
              <a:rPr lang="en-US" sz="1050" b="0" baseline="0" dirty="0" smtClean="0"/>
              <a:t>injection, </a:t>
            </a:r>
            <a:r>
              <a:rPr lang="en-US" sz="1050" b="0" baseline="0" dirty="0" smtClean="0"/>
              <a:t>cross- site scripting.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21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17.2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dirty="0" smtClean="0"/>
              <a:t>Enterprise Services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17.2.1 - </a:t>
            </a:r>
            <a:r>
              <a:rPr lang="en-US" dirty="0" smtClean="0"/>
              <a:t>HTTP and HTTPS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22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17.2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dirty="0" smtClean="0"/>
              <a:t>Enterprise Services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17.2.1 - </a:t>
            </a:r>
            <a:r>
              <a:rPr lang="en-US" smtClean="0"/>
              <a:t>HTTP and HTTPS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23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17.2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dirty="0" smtClean="0"/>
              <a:t>Enterprise Services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17.2.2 -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HTTP Exploits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24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17.2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dirty="0" smtClean="0"/>
              <a:t>Enterprise Services</a:t>
            </a:r>
          </a:p>
          <a:p>
            <a:r>
              <a:rPr lang="en-US" sz="1200" kern="1200" baseline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17.2.2 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-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HTTP Exploits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25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17.2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dirty="0" smtClean="0"/>
              <a:t>Enterprise Services</a:t>
            </a:r>
          </a:p>
          <a:p>
            <a:r>
              <a:rPr lang="en-US" sz="1200" kern="1200" baseline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17.2.2 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-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HTTP Exploits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26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17.2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dirty="0" smtClean="0"/>
              <a:t>Enterprise Services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17.2.3 -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Email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27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17.2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dirty="0" smtClean="0"/>
              <a:t>Enterprise Services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17.2.4 -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Web-Exposed Databases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28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17.2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dirty="0" smtClean="0"/>
              <a:t>Enterprise Services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17.2.5 - </a:t>
            </a:r>
            <a:r>
              <a:rPr lang="en-US" sz="1200" dirty="0" smtClean="0"/>
              <a:t>Client-side Scripting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29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17.2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dirty="0" smtClean="0"/>
              <a:t>Enterprise Services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17.2.6 – Lab -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Attacking a MySQL Database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50462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30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17.2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dirty="0" smtClean="0"/>
              <a:t>Enterprise Services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17.2.7 – Lab -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Reading Server Logs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17.2.8 - Check Your Understanding – Network Services Attacks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17 -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17.3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 Practice and Quiz</a:t>
            </a:r>
          </a:p>
          <a:p>
            <a:r>
              <a:rPr lang="en-US" sz="1050" b="1" u="sng" dirty="0" smtClean="0"/>
              <a:t>In-Session </a:t>
            </a:r>
            <a:r>
              <a:rPr lang="en-US" sz="1050" b="1" u="sng" dirty="0"/>
              <a:t>Activities / Explanations:</a:t>
            </a:r>
            <a:endParaRPr lang="en-US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>
                <a:solidFill>
                  <a:srgbClr val="FF0000"/>
                </a:solidFill>
              </a:rPr>
              <a:t>Time</a:t>
            </a:r>
            <a:r>
              <a:rPr lang="en-US" b="1" dirty="0">
                <a:solidFill>
                  <a:srgbClr val="FF0000"/>
                </a:solidFill>
              </a:rPr>
              <a:t>: </a:t>
            </a:r>
            <a:r>
              <a:rPr lang="en-US" sz="1000" b="0" dirty="0">
                <a:solidFill>
                  <a:srgbClr val="FF0000"/>
                </a:solidFill>
              </a:rPr>
              <a:t>5</a:t>
            </a:r>
            <a:r>
              <a:rPr lang="en-US" sz="1000" dirty="0" smtClean="0">
                <a:solidFill>
                  <a:srgbClr val="FF0000"/>
                </a:solidFill>
              </a:rPr>
              <a:t> </a:t>
            </a:r>
            <a:r>
              <a:rPr lang="en-US" sz="1000" dirty="0">
                <a:solidFill>
                  <a:srgbClr val="FF0000"/>
                </a:solidFill>
              </a:rPr>
              <a:t>mi</a:t>
            </a:r>
            <a:r>
              <a:rPr lang="en-US" sz="1000" dirty="0"/>
              <a:t>n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Instructor Notes: </a:t>
            </a:r>
            <a:endParaRPr lang="en-US" sz="1050" dirty="0"/>
          </a:p>
          <a:p>
            <a:pPr marL="341313" lvl="1" indent="-171450" algn="l" defTabSz="457200" rtl="0" eaLnBrk="1" latinLnBrk="0" hangingPunct="1">
              <a:buFont typeface="Arial" panose="020B0604020202020204" pitchFamily="34" charset="0"/>
              <a:buChar char="•"/>
              <a:tabLst>
                <a:tab pos="117475" algn="l"/>
              </a:tabLst>
            </a:pPr>
            <a:r>
              <a: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Read out the summary points mentioned on the slide.</a:t>
            </a:r>
          </a:p>
          <a:p>
            <a:pPr marL="341313" lvl="1" indent="-171450" algn="l" defTabSz="457200" rtl="0" eaLnBrk="1" latinLnBrk="0" hangingPunct="1">
              <a:buFont typeface="Arial" panose="020B0604020202020204" pitchFamily="34" charset="0"/>
              <a:buChar char="•"/>
            </a:pPr>
            <a:r>
              <a: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Discuss the same with the participants.</a:t>
            </a:r>
          </a:p>
          <a:p>
            <a:pPr marL="341313" lvl="1" indent="-171450" algn="l" defTabSz="457200" rtl="0" eaLnBrk="1" latinLnBrk="0" hangingPunct="1">
              <a:buFont typeface="Arial" panose="020B0604020202020204" pitchFamily="34" charset="0"/>
              <a:buChar char="•"/>
            </a:pPr>
            <a:r>
              <a: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Ask if they have any questions or doubts. </a:t>
            </a:r>
          </a:p>
          <a:p>
            <a:pPr marL="341313" lvl="1" indent="-171450" algn="l" defTabSz="457200" rtl="0" eaLnBrk="1" latinLnBrk="0" hangingPunct="1">
              <a:buFont typeface="Arial" panose="020B0604020202020204" pitchFamily="34" charset="0"/>
              <a:buChar char="•"/>
            </a:pPr>
            <a:r>
              <a:rPr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 the end,ask the students how they done in the quiz.</a:t>
            </a:r>
            <a:endParaRPr lang="en-US" sz="105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 b="1" dirty="0" smtClean="0"/>
              <a:t>Key </a:t>
            </a:r>
            <a:r>
              <a:rPr lang="en-US" sz="1050" b="1" dirty="0"/>
              <a:t>Points:</a:t>
            </a:r>
            <a:r>
              <a:rPr lang="en-US" sz="1100" b="1" dirty="0"/>
              <a:t>  </a:t>
            </a:r>
            <a:r>
              <a:rPr lang="en-US" sz="1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Protocols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 –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17.3 – Attacking What We Do Summary</a:t>
            </a:r>
          </a:p>
          <a:p>
            <a:pPr marL="0" marR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17.3.1</a:t>
            </a:r>
            <a:r>
              <a:rPr lang="en-US" baseline="0" dirty="0" smtClean="0"/>
              <a:t> -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did I learn in this module?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69413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 –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17.3 – Attacking What We Do Summary</a:t>
            </a:r>
          </a:p>
          <a:p>
            <a:pPr marL="0" marR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17.3.1</a:t>
            </a:r>
            <a:r>
              <a:rPr lang="en-US" baseline="0" dirty="0" smtClean="0"/>
              <a:t> -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did I learn in this module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17.3.2 - </a:t>
            </a: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 17: Attacking What We Do Quiz</a:t>
            </a:r>
          </a:p>
          <a:p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69413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>
                <a:solidFill>
                  <a:prstClr val="black"/>
                </a:solidFill>
              </a:rPr>
              <a:pPr/>
              <a:t>34</a:t>
            </a:fld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17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New </a:t>
            </a:r>
            <a:r>
              <a:rPr lang="en-US" dirty="0">
                <a:latin typeface="Arial" charset="0"/>
              </a:rPr>
              <a:t>Terms and </a:t>
            </a:r>
            <a:r>
              <a:rPr lang="en-US" dirty="0" smtClean="0">
                <a:latin typeface="Arial" charset="0"/>
              </a:rPr>
              <a:t>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0902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7939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4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02744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5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4538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6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7969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>
                <a:solidFill>
                  <a:prstClr val="black"/>
                </a:solidFill>
              </a:rPr>
              <a:pPr algn="r"/>
              <a:t>7</a:t>
            </a:fld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81961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>
                <a:solidFill>
                  <a:srgbClr val="FF0000"/>
                </a:solidFill>
              </a:rPr>
              <a:t>Cisco Networking Academy Program</a:t>
            </a:r>
          </a:p>
          <a:p>
            <a:pPr>
              <a:buFontTx/>
              <a:buNone/>
            </a:pPr>
            <a:r>
              <a:rPr lang="en-US" b="0" dirty="0" smtClean="0">
                <a:solidFill>
                  <a:srgbClr val="FF0000"/>
                </a:solidFill>
              </a:rPr>
              <a:t>CyberOps Associates </a:t>
            </a:r>
            <a:r>
              <a:rPr lang="en-US" b="0" dirty="0">
                <a:solidFill>
                  <a:srgbClr val="FF0000"/>
                </a:solidFill>
              </a:rPr>
              <a:t>v1.0</a:t>
            </a:r>
          </a:p>
          <a:p>
            <a:pPr>
              <a:buFontTx/>
              <a:buNone/>
            </a:pP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Module 17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: Attacking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What We Do</a:t>
            </a:r>
          </a:p>
          <a:p>
            <a:pPr>
              <a:buFontTx/>
              <a:buNone/>
            </a:pPr>
            <a:r>
              <a:rPr lang="en-US" sz="1050" b="1" u="sng" dirty="0" smtClean="0"/>
              <a:t> In-Session </a:t>
            </a:r>
            <a:r>
              <a:rPr lang="en-US" sz="1050" b="1" u="sng" dirty="0"/>
              <a:t>Activities / Explanations:</a:t>
            </a:r>
            <a:endParaRPr lang="en-US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>
                <a:solidFill>
                  <a:srgbClr val="FF0000"/>
                </a:solidFill>
              </a:rPr>
              <a:t>Time</a:t>
            </a:r>
            <a:r>
              <a:rPr lang="en-US" b="1" dirty="0">
                <a:solidFill>
                  <a:srgbClr val="FF0000"/>
                </a:solidFill>
              </a:rPr>
              <a:t>: </a:t>
            </a:r>
            <a:r>
              <a:rPr lang="en-US" sz="1000" dirty="0">
                <a:solidFill>
                  <a:srgbClr val="FF0000"/>
                </a:solidFill>
              </a:rPr>
              <a:t>5 mi</a:t>
            </a:r>
            <a:r>
              <a:rPr lang="en-US" sz="1000" dirty="0"/>
              <a:t>n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Instructor Notes: </a:t>
            </a:r>
            <a:endParaRPr lang="en-US" sz="1050" dirty="0"/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dirty="0"/>
              <a:t>Welcome the audience in a warm and cordial manner. Ensure that everyone is set up with the required resources.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Introduce </a:t>
            </a:r>
            <a:r>
              <a:rPr lang="en-US" sz="1000" dirty="0"/>
              <a:t>the topic and encourage learners to come up with a list of expectations from the session. Collate topics on the white board or Desktop while using learner’s inputs to interpret them in words.</a:t>
            </a:r>
            <a:r>
              <a:rPr lang="en-US" sz="1000" b="1" dirty="0"/>
              <a:t> </a:t>
            </a:r>
            <a:endParaRPr lang="en-US" sz="1050" b="1" dirty="0">
              <a:solidFill>
                <a:prstClr val="black"/>
              </a:solidFill>
            </a:endParaRP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dirty="0"/>
              <a:t>Read out the Objectives and briefly describe each.</a:t>
            </a:r>
            <a:r>
              <a:rPr lang="en-US" sz="1000" dirty="0">
                <a:solidFill>
                  <a:prstClr val="black"/>
                </a:solidFill>
              </a:rPr>
              <a:t> 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1" dirty="0"/>
              <a:t>Key Points: </a:t>
            </a:r>
            <a:r>
              <a:rPr lang="en-US" sz="1200" b="0" i="0" dirty="0"/>
              <a:t>NA</a:t>
            </a:r>
            <a:endParaRPr lang="en-US" sz="1200" i="0" dirty="0"/>
          </a:p>
          <a:p>
            <a:pPr marL="341313" lvl="1" indent="-171450">
              <a:buFont typeface="Courier New" panose="02070309020205020404" pitchFamily="49" charset="0"/>
              <a:buChar char="o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1187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9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17</a:t>
            </a:r>
            <a:r>
              <a:rPr lang="en-US" baseline="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–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What We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Do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17.0</a:t>
            </a:r>
            <a:r>
              <a:rPr lang="en-US" baseline="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– Introduction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solidFill>
                  <a:srgbClr val="FF0000"/>
                </a:solidFill>
              </a:rPr>
              <a:t>17.0.2 </a:t>
            </a:r>
            <a:r>
              <a:rPr lang="en-GB" dirty="0">
                <a:solidFill>
                  <a:srgbClr val="FF0000"/>
                </a:solidFill>
              </a:rPr>
              <a:t>– What will I learn to do in this module</a:t>
            </a:r>
            <a:r>
              <a:rPr lang="en-GB" dirty="0" smtClean="0">
                <a:solidFill>
                  <a:srgbClr val="FF0000"/>
                </a:solidFill>
              </a:rPr>
              <a:t>?</a:t>
            </a:r>
          </a:p>
          <a:p>
            <a:endParaRPr lang="en-GB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924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86725553"/>
      </p:ext>
    </p:extLst>
  </p:cSld>
  <p:clrMapOvr>
    <a:masterClrMapping/>
  </p:clrMapOvr>
  <p:transition spd="slow">
    <p:wipe/>
  </p:transition>
  <p:extLst>
    <p:ext uri="{DCECCB84-F9BA-43D5-87BE-67443E8EF086}">
      <p15:sldGuideLst xmlns:p15="http://schemas.microsoft.com/office/powerpoint/2012/main" xmlns="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5874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98843304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7974899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1">
              <a:lumMod val="75000"/>
            </a:schemeClr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51544963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73441" y="4954263"/>
            <a:ext cx="676910" cy="189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5">
                <a:solidFill>
                  <a:schemeClr val="tx2"/>
                </a:solidFill>
              </a:defRPr>
            </a:lvl1pPr>
          </a:lstStyle>
          <a:p>
            <a:pPr defTabSz="385763">
              <a:defRPr/>
            </a:pPr>
            <a:fld id="{2F5CCB13-0A32-4557-88E9-079F0C330695}" type="slidenum">
              <a:rPr lang="en-US" kern="0" smtClean="0">
                <a:solidFill>
                  <a:srgbClr val="595959"/>
                </a:solidFill>
              </a:rPr>
              <a:pPr defTabSz="385763">
                <a:defRPr/>
              </a:pPr>
              <a:t>‹#›</a:t>
            </a:fld>
            <a:endParaRPr lang="en-US" kern="0" dirty="0">
              <a:solidFill>
                <a:srgbClr val="595959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4065" y="798944"/>
            <a:ext cx="8853286" cy="415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dirty="0">
                <a:sym typeface="Arial" pitchFamily="34" charset="0"/>
              </a:rPr>
              <a:t>Second level</a:t>
            </a:r>
          </a:p>
          <a:p>
            <a:pPr lvl="2"/>
            <a:r>
              <a:rPr lang="en-US" dirty="0">
                <a:sym typeface="Arial" pitchFamily="34" charset="0"/>
              </a:rPr>
              <a:t>Third level</a:t>
            </a:r>
          </a:p>
          <a:p>
            <a:pPr lvl="3"/>
            <a:r>
              <a:rPr lang="en-US" dirty="0">
                <a:sym typeface="Arial" pitchFamily="34" charset="0"/>
              </a:rPr>
              <a:t>Fourth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41393"/>
            <a:ext cx="9144000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en-US" dirty="0">
                <a:sym typeface="Arial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5799662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9250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1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rgbClr val="004C69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accent1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chemeClr val="accent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53042546"/>
      </p:ext>
    </p:extLst>
  </p:cSld>
  <p:clrMapOvr>
    <a:masterClrMapping/>
  </p:clrMapOvr>
  <p:transition spd="slow">
    <p:wipe/>
  </p:transition>
  <p:extLst>
    <p:ext uri="{DCECCB84-F9BA-43D5-87BE-67443E8EF086}">
      <p15:sldGuideLst xmlns:p15="http://schemas.microsoft.com/office/powerpoint/2012/main" xmlns="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4617842"/>
      </p:ext>
    </p:extLst>
  </p:cSld>
  <p:clrMapOvr>
    <a:masterClrMapping/>
  </p:clrMapOvr>
  <p:transition spd="slow">
    <p:wipe/>
  </p:transition>
  <p:extLst>
    <p:ext uri="{DCECCB84-F9BA-43D5-87BE-67443E8EF086}">
      <p15:sldGuideLst xmlns:p15="http://schemas.microsoft.com/office/powerpoint/2012/main" xmlns="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accent5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rgbClr val="086D8E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9085412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296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2912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0" y="2552550"/>
            <a:ext cx="698624" cy="698624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426607"/>
            <a:ext cx="698624" cy="698624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bg1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0" y="3653093"/>
            <a:ext cx="698624" cy="698624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049FD9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365250" y="1432522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365250" y="25577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365250" y="36530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0" y="2552550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1" y="3651140"/>
            <a:ext cx="698624" cy="693381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75610" y="1427248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5387266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Oval 12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17" name="Oval 16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6212501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2" name="Oval 4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rgbClr val="FFFFFF"/>
              </a:solidFill>
              <a:cs typeface="Arial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50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51" name="Oval 50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54" name="Oval 53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  <p:sp>
        <p:nvSpPr>
          <p:cNvPr id="57" name="Oval 56"/>
          <p:cNvSpPr/>
          <p:nvPr/>
        </p:nvSpPr>
        <p:spPr>
          <a:xfrm>
            <a:off x="4414576" y="1983084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414575" y="1332693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414576" y="2631212"/>
            <a:ext cx="464815" cy="464815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011349" y="1338608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17"/>
          <p:cNvSpPr>
            <a:spLocks noGrp="1"/>
          </p:cNvSpPr>
          <p:nvPr>
            <p:ph type="body" sz="quarter" idx="24"/>
          </p:nvPr>
        </p:nvSpPr>
        <p:spPr>
          <a:xfrm>
            <a:off x="5011350" y="198832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2" name="Text Placeholder 17"/>
          <p:cNvSpPr>
            <a:spLocks noGrp="1"/>
          </p:cNvSpPr>
          <p:nvPr>
            <p:ph type="body" sz="quarter" idx="25"/>
          </p:nvPr>
        </p:nvSpPr>
        <p:spPr>
          <a:xfrm>
            <a:off x="5011350" y="263121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26" hasCustomPrompt="1"/>
          </p:nvPr>
        </p:nvSpPr>
        <p:spPr>
          <a:xfrm>
            <a:off x="4414576" y="1331287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6</a:t>
            </a:r>
          </a:p>
        </p:txBody>
      </p:sp>
      <p:sp>
        <p:nvSpPr>
          <p:cNvPr id="64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414576" y="198308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7</a:t>
            </a:r>
          </a:p>
        </p:txBody>
      </p:sp>
      <p:sp>
        <p:nvSpPr>
          <p:cNvPr id="65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414577" y="262925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8</a:t>
            </a:r>
          </a:p>
        </p:txBody>
      </p:sp>
      <p:sp>
        <p:nvSpPr>
          <p:cNvPr id="66" name="Oval 65"/>
          <p:cNvSpPr/>
          <p:nvPr/>
        </p:nvSpPr>
        <p:spPr>
          <a:xfrm>
            <a:off x="4414577" y="3278347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29"/>
          </p:nvPr>
        </p:nvSpPr>
        <p:spPr>
          <a:xfrm>
            <a:off x="5011351" y="327834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8" name="Text Placeholder 17"/>
          <p:cNvSpPr>
            <a:spLocks noGrp="1"/>
          </p:cNvSpPr>
          <p:nvPr>
            <p:ph type="body" sz="quarter" idx="30" hasCustomPrompt="1"/>
          </p:nvPr>
        </p:nvSpPr>
        <p:spPr>
          <a:xfrm>
            <a:off x="4414578" y="327639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9</a:t>
            </a:r>
          </a:p>
        </p:txBody>
      </p:sp>
      <p:sp>
        <p:nvSpPr>
          <p:cNvPr id="69" name="Oval 68"/>
          <p:cNvSpPr/>
          <p:nvPr/>
        </p:nvSpPr>
        <p:spPr>
          <a:xfrm>
            <a:off x="4414578" y="3925482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70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5011352" y="392548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1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4414579" y="392352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4309995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8150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Title Goes Here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chemeClr val="accent5"/>
          </a:solidFill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4013" r:id="rId2"/>
    <p:sldLayoutId id="2147484014" r:id="rId3"/>
    <p:sldLayoutId id="2147483965" r:id="rId4"/>
    <p:sldLayoutId id="2147483967" r:id="rId5"/>
    <p:sldLayoutId id="2147483995" r:id="rId6"/>
    <p:sldLayoutId id="2147484007" r:id="rId7"/>
    <p:sldLayoutId id="2147484010" r:id="rId8"/>
    <p:sldLayoutId id="2147484011" r:id="rId9"/>
    <p:sldLayoutId id="2147484015" r:id="rId10"/>
    <p:sldLayoutId id="2147483998" r:id="rId11"/>
    <p:sldLayoutId id="2147484027" r:id="rId12"/>
    <p:sldLayoutId id="2147484029" r:id="rId13"/>
    <p:sldLayoutId id="2147484031" r:id="rId14"/>
  </p:sldLayoutIdLst>
  <p:transition spd="slow">
    <p:wipe/>
  </p:transition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chemeClr val="accent4"/>
          </a:solidFill>
          <a:latin typeface="+mj-lt"/>
          <a:ea typeface="ＭＳ Ｐゴシック" charset="0"/>
          <a:cs typeface="CiscoSans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1620" userDrawn="1">
          <p15:clr>
            <a:srgbClr val="F26B43"/>
          </p15:clr>
        </p15:guide>
        <p15:guide id="2" pos="33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8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3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69497" y="1053829"/>
            <a:ext cx="7507184" cy="1666626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Module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17:Attacking What We Do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9497" y="3127609"/>
            <a:ext cx="5925246" cy="299001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</a:rPr>
              <a:t>Instructor Materials</a:t>
            </a:r>
          </a:p>
        </p:txBody>
      </p:sp>
      <p:sp>
        <p:nvSpPr>
          <p:cNvPr id="10" name="Subtitle 6">
            <a:extLst>
              <a:ext uri="{FF2B5EF4-FFF2-40B4-BE49-F238E27FC236}">
                <a16:creationId xmlns:a16="http://schemas.microsoft.com/office/drawing/2014/main" xmlns="" id="{04FD2489-00FA-4598-BB9B-1B5ABC733DAB}"/>
              </a:ext>
            </a:extLst>
          </p:cNvPr>
          <p:cNvSpPr txBox="1">
            <a:spLocks/>
          </p:cNvSpPr>
          <p:nvPr/>
        </p:nvSpPr>
        <p:spPr>
          <a:xfrm>
            <a:off x="469497" y="3809526"/>
            <a:ext cx="2368954" cy="902174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 defTabSz="684213" rtl="0" eaLnBrk="1" fontAlgn="base" hangingPunct="1">
              <a:lnSpc>
                <a:spcPct val="95000"/>
              </a:lnSpc>
              <a:spcBef>
                <a:spcPts val="1075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Arial" charset="0"/>
              <a:buNone/>
              <a:defRPr lang="en-US" sz="1200" b="0" i="0" kern="1200">
                <a:solidFill>
                  <a:schemeClr val="accent5"/>
                </a:solidFill>
                <a:latin typeface="+mn-lt"/>
                <a:ea typeface="ＭＳ Ｐゴシック" charset="0"/>
                <a:cs typeface="CiscoSans"/>
              </a:defRPr>
            </a:lvl1pPr>
            <a:lvl2pPr marL="342856" indent="0" algn="ctr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lang="en-US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2pPr>
            <a:lvl3pPr marL="685720" indent="0" algn="ctr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None/>
              <a:defRPr lang="en-US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3pPr>
            <a:lvl4pPr marL="1028579" indent="0" algn="ctr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None/>
              <a:defRPr lang="en-US" sz="11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4pPr>
            <a:lvl5pPr marL="1371441" indent="0" algn="ctr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None/>
              <a:defRPr lang="en-US" sz="11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5pPr>
            <a:lvl6pPr marL="1714297" indent="0" algn="ctr" defTabSz="685777" rtl="0" eaLnBrk="1" latinLnBrk="0" hangingPunct="1">
              <a:spcBef>
                <a:spcPts val="600"/>
              </a:spcBef>
              <a:buFont typeface="Arial" pitchFamily="34" charset="0"/>
              <a:buNone/>
              <a:defRPr sz="9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161" indent="0" algn="ctr" defTabSz="685777" rtl="0" eaLnBrk="1" latinLnBrk="0" hangingPunct="1">
              <a:spcBef>
                <a:spcPts val="600"/>
              </a:spcBef>
              <a:buFont typeface="Arial" pitchFamily="34" charset="0"/>
              <a:buNone/>
              <a:defRPr sz="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020" indent="0" algn="ctr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2882" indent="0" algn="ctr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CyberOps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Associate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v1.0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36504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7992" y="1104253"/>
            <a:ext cx="7156174" cy="1802391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17.1 IP Services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730996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Attacking What We </a:t>
            </a:r>
            <a:r>
              <a:rPr lang="en-US" sz="1600" dirty="0" smtClean="0"/>
              <a:t>Do</a:t>
            </a:r>
            <a:endParaRPr lang="en-US" sz="1600" dirty="0"/>
          </a:p>
          <a:p>
            <a:r>
              <a:rPr lang="en-US" dirty="0" smtClean="0"/>
              <a:t>ARP Vulnerabilities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6" y="780837"/>
            <a:ext cx="4102010" cy="3880061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IN" sz="1600" dirty="0"/>
              <a:t>Hosts broadcast an ARP Request to other hosts on the network segment to determine the MAC address of a host with a particular IP address</a:t>
            </a:r>
            <a:r>
              <a:rPr lang="en-IN" sz="16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host with the matching IP address in the ARP Request sends an ARP </a:t>
            </a:r>
            <a:r>
              <a:rPr lang="en-US" sz="1600" dirty="0" smtClean="0"/>
              <a:t>Reply</a:t>
            </a:r>
            <a:r>
              <a:rPr lang="en-US" sz="1600" dirty="0"/>
              <a:t> </a:t>
            </a:r>
            <a:r>
              <a:rPr lang="en-US" sz="1600" dirty="0" smtClean="0"/>
              <a:t>called </a:t>
            </a:r>
            <a:r>
              <a:rPr lang="en-US" sz="1600" dirty="0" smtClean="0"/>
              <a:t>“gratuitous </a:t>
            </a:r>
            <a:r>
              <a:rPr lang="en-US" sz="1600" dirty="0"/>
              <a:t>ARP</a:t>
            </a:r>
            <a:r>
              <a:rPr lang="en-US" sz="1600" dirty="0" smtClean="0"/>
              <a:t>.”</a:t>
            </a:r>
          </a:p>
          <a:p>
            <a:pPr>
              <a:buFont typeface="Arial" pitchFamily="34" charset="0"/>
              <a:buChar char="•"/>
            </a:pPr>
            <a:r>
              <a:rPr lang="en-IN" sz="1600" dirty="0" smtClean="0"/>
              <a:t>A </a:t>
            </a:r>
            <a:r>
              <a:rPr lang="en-IN" sz="1600" dirty="0"/>
              <a:t>threat actor can poison the ARP cache of devices on the local </a:t>
            </a:r>
            <a:r>
              <a:rPr lang="en-IN" sz="1600" dirty="0" smtClean="0"/>
              <a:t>network</a:t>
            </a:r>
          </a:p>
          <a:p>
            <a:pPr>
              <a:buFont typeface="Arial" pitchFamily="34" charset="0"/>
              <a:buChar char="•"/>
            </a:pPr>
            <a:r>
              <a:rPr lang="en-IN" sz="1600" dirty="0"/>
              <a:t>The goal is to associate the threat actor’s MAC address with the IP address of the default gateway in the ARP caches of hosts on the LAN segment. </a:t>
            </a:r>
            <a:br>
              <a:rPr lang="en-IN" sz="1600" dirty="0"/>
            </a:br>
            <a:endParaRPr lang="en-US" sz="1600" dirty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5555" y="1514386"/>
            <a:ext cx="4805363" cy="309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05555" y="1164931"/>
            <a:ext cx="49384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>
                <a:solidFill>
                  <a:srgbClr val="000000"/>
                </a:solidFill>
              </a:rPr>
              <a:t>Play the </a:t>
            </a:r>
            <a:r>
              <a:rPr lang="en-IN" sz="1600" dirty="0">
                <a:solidFill>
                  <a:srgbClr val="000000"/>
                </a:solidFill>
              </a:rPr>
              <a:t>animation to see the ARP process at work</a:t>
            </a:r>
            <a:r>
              <a:rPr lang="en-IN" sz="1600" dirty="0" smtClean="0">
                <a:solidFill>
                  <a:srgbClr val="000000"/>
                </a:solidFill>
              </a:rPr>
              <a:t>.</a:t>
            </a:r>
            <a:endParaRPr lang="en-IN" sz="1600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699162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Attacking What We Do</a:t>
            </a:r>
          </a:p>
          <a:p>
            <a:r>
              <a:rPr lang="en-US" dirty="0" smtClean="0"/>
              <a:t>ARP </a:t>
            </a:r>
            <a:r>
              <a:rPr lang="en-US" dirty="0"/>
              <a:t>Cache Poisoning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853262"/>
            <a:ext cx="8494097" cy="685827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600" dirty="0"/>
              <a:t>ARP cache poisoning can be used to launch </a:t>
            </a:r>
            <a:r>
              <a:rPr lang="en-US" sz="1600" dirty="0" smtClean="0"/>
              <a:t>various </a:t>
            </a:r>
            <a:r>
              <a:rPr lang="en-US" sz="1600" dirty="0"/>
              <a:t>man-in-the-middle attacks</a:t>
            </a:r>
            <a:r>
              <a:rPr lang="en-US" sz="1600" dirty="0" smtClean="0"/>
              <a:t>.</a:t>
            </a:r>
            <a:endParaRPr lang="en-US" sz="1600" b="1" dirty="0" smtClean="0"/>
          </a:p>
          <a:p>
            <a:pPr marL="0" indent="0">
              <a:buNone/>
            </a:pPr>
            <a:r>
              <a:rPr lang="en-US" sz="1600" b="1" dirty="0" smtClean="0"/>
              <a:t>ARP </a:t>
            </a:r>
            <a:r>
              <a:rPr lang="en-US" sz="1600" b="1" dirty="0"/>
              <a:t>cache </a:t>
            </a:r>
            <a:r>
              <a:rPr lang="en-US" sz="1600" b="1" dirty="0" smtClean="0"/>
              <a:t>poisoning </a:t>
            </a:r>
            <a:r>
              <a:rPr lang="en-US" sz="1600" b="1" dirty="0" smtClean="0"/>
              <a:t>process</a:t>
            </a:r>
            <a:endParaRPr lang="en-US" sz="1600" b="1" dirty="0" smtClean="0"/>
          </a:p>
        </p:txBody>
      </p:sp>
      <p:sp>
        <p:nvSpPr>
          <p:cNvPr id="4" name="TextBox 1"/>
          <p:cNvSpPr txBox="1"/>
          <p:nvPr/>
        </p:nvSpPr>
        <p:spPr>
          <a:xfrm>
            <a:off x="282202" y="1611519"/>
            <a:ext cx="25990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 smtClean="0">
                <a:solidFill>
                  <a:schemeClr val="tx1">
                    <a:lumMod val="50000"/>
                  </a:schemeClr>
                </a:solidFill>
              </a:rPr>
              <a:t>ARP Request</a:t>
            </a:r>
            <a:endParaRPr lang="en-IN" sz="16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02" y="1977433"/>
            <a:ext cx="2599068" cy="1877104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TextBox 2"/>
          <p:cNvSpPr txBox="1"/>
          <p:nvPr/>
        </p:nvSpPr>
        <p:spPr>
          <a:xfrm>
            <a:off x="3000345" y="1636142"/>
            <a:ext cx="30765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 smtClean="0">
                <a:solidFill>
                  <a:schemeClr val="tx1">
                    <a:lumMod val="50000"/>
                  </a:schemeClr>
                </a:solidFill>
              </a:rPr>
              <a:t>ARP Reply</a:t>
            </a:r>
            <a:endParaRPr lang="en-IN" sz="16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45" y="1993354"/>
            <a:ext cx="3076536" cy="185569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TextBox 3"/>
          <p:cNvSpPr txBox="1"/>
          <p:nvPr/>
        </p:nvSpPr>
        <p:spPr>
          <a:xfrm>
            <a:off x="5993394" y="1625588"/>
            <a:ext cx="3159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 smtClean="0">
                <a:solidFill>
                  <a:schemeClr val="tx1">
                    <a:lumMod val="50000"/>
                  </a:schemeClr>
                </a:solidFill>
              </a:rPr>
              <a:t>Spoofed Gratuitous ARP replies</a:t>
            </a:r>
            <a:endParaRPr lang="en-IN" sz="16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2052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7"/>
          <a:stretch/>
        </p:blipFill>
        <p:spPr bwMode="auto">
          <a:xfrm>
            <a:off x="6195955" y="2031729"/>
            <a:ext cx="2830356" cy="1808262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Content Placeholder 2"/>
          <p:cNvSpPr txBox="1"/>
          <p:nvPr/>
        </p:nvSpPr>
        <p:spPr>
          <a:xfrm>
            <a:off x="244443" y="3965410"/>
            <a:ext cx="87818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solidFill>
                  <a:srgbClr val="000000"/>
                </a:solidFill>
              </a:rPr>
              <a:t>Note</a:t>
            </a:r>
            <a:r>
              <a:rPr lang="en-US" sz="1600" i="1" dirty="0" smtClean="0">
                <a:solidFill>
                  <a:srgbClr val="000000"/>
                </a:solidFill>
              </a:rPr>
              <a:t>: There </a:t>
            </a:r>
            <a:r>
              <a:rPr lang="en-US" sz="1600" i="1" dirty="0">
                <a:solidFill>
                  <a:srgbClr val="000000"/>
                </a:solidFill>
              </a:rPr>
              <a:t>are many tools available on the internet to create ARP MITM attacks including </a:t>
            </a:r>
            <a:r>
              <a:rPr lang="en-US" sz="1600" i="1" dirty="0" err="1">
                <a:solidFill>
                  <a:srgbClr val="000000"/>
                </a:solidFill>
              </a:rPr>
              <a:t>dsniff</a:t>
            </a:r>
            <a:r>
              <a:rPr lang="en-US" sz="1600" i="1" dirty="0">
                <a:solidFill>
                  <a:srgbClr val="000000"/>
                </a:solidFill>
              </a:rPr>
              <a:t>, Cain &amp; Abel, </a:t>
            </a:r>
            <a:r>
              <a:rPr lang="en-US" sz="1600" i="1" dirty="0" err="1">
                <a:solidFill>
                  <a:srgbClr val="000000"/>
                </a:solidFill>
              </a:rPr>
              <a:t>ettercap</a:t>
            </a:r>
            <a:r>
              <a:rPr lang="en-US" sz="1600" i="1" dirty="0">
                <a:solidFill>
                  <a:srgbClr val="000000"/>
                </a:solidFill>
              </a:rPr>
              <a:t>, Yersinia, and others</a:t>
            </a:r>
            <a:r>
              <a:rPr lang="en-US" sz="1600" i="1" dirty="0" smtClean="0">
                <a:solidFill>
                  <a:srgbClr val="000000"/>
                </a:solidFill>
              </a:rPr>
              <a:t>.</a:t>
            </a:r>
            <a:endParaRPr lang="en-US" sz="1600" i="1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75373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Attacking What We Do</a:t>
            </a:r>
          </a:p>
          <a:p>
            <a:r>
              <a:rPr lang="en-US" dirty="0" smtClean="0"/>
              <a:t>DNS </a:t>
            </a:r>
            <a:r>
              <a:rPr lang="en-US" dirty="0"/>
              <a:t>Attacks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8863748" cy="134114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dirty="0"/>
              <a:t>DNS attacks include the following: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b="1" dirty="0" smtClean="0"/>
              <a:t>DNS </a:t>
            </a:r>
            <a:r>
              <a:rPr lang="en-US" sz="1600" b="1" dirty="0"/>
              <a:t>open resolver </a:t>
            </a:r>
            <a:r>
              <a:rPr lang="en-US" sz="1600" b="1" dirty="0" smtClean="0"/>
              <a:t>attacks: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 smtClean="0"/>
              <a:t>A </a:t>
            </a:r>
            <a:r>
              <a:rPr lang="en-US" sz="1600" dirty="0"/>
              <a:t>DNS open resolver </a:t>
            </a:r>
            <a:r>
              <a:rPr lang="en-US" sz="1600" dirty="0" smtClean="0"/>
              <a:t>is a </a:t>
            </a:r>
            <a:r>
              <a:rPr lang="en-IN" sz="1600" dirty="0"/>
              <a:t>publicly open DNS </a:t>
            </a:r>
            <a:r>
              <a:rPr lang="en-IN" sz="1600" dirty="0" smtClean="0"/>
              <a:t>server </a:t>
            </a:r>
            <a:r>
              <a:rPr lang="en-IN" sz="1600" dirty="0"/>
              <a:t>such as </a:t>
            </a:r>
            <a:r>
              <a:rPr lang="en-IN" sz="1600" dirty="0" smtClean="0"/>
              <a:t>Google DNS </a:t>
            </a:r>
            <a:r>
              <a:rPr lang="en-IN" sz="1600" dirty="0"/>
              <a:t>(8.8.8.8) </a:t>
            </a:r>
            <a:r>
              <a:rPr lang="en-IN" sz="1600" dirty="0" smtClean="0"/>
              <a:t>that </a:t>
            </a:r>
            <a:r>
              <a:rPr lang="en-US" sz="1600" dirty="0" smtClean="0"/>
              <a:t>answers client’s queries outside </a:t>
            </a:r>
            <a:r>
              <a:rPr lang="en-US" sz="1600" dirty="0"/>
              <a:t>its administrative </a:t>
            </a:r>
            <a:r>
              <a:rPr lang="en-US" sz="1600" dirty="0" smtClean="0"/>
              <a:t>domain</a:t>
            </a:r>
            <a:r>
              <a:rPr lang="en-US" sz="1600" dirty="0" smtClean="0"/>
              <a:t>. DNS </a:t>
            </a:r>
            <a:r>
              <a:rPr lang="en-US" sz="1600" dirty="0"/>
              <a:t>open resolvers are vulnerable to multiple malicious activities described in the table.</a:t>
            </a:r>
            <a:endParaRPr lang="en-US" sz="1600" b="1" dirty="0"/>
          </a:p>
          <a:p>
            <a:pPr marL="0" lvl="2" indent="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None/>
            </a:pPr>
            <a:endParaRPr lang="en-US" sz="16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1372876"/>
              </p:ext>
            </p:extLst>
          </p:nvPr>
        </p:nvGraphicFramePr>
        <p:xfrm>
          <a:off x="366407" y="2334657"/>
          <a:ext cx="8330120" cy="22563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9712"/>
                <a:gridCol w="5120408"/>
              </a:tblGrid>
              <a:tr h="477115">
                <a:tc>
                  <a:txBody>
                    <a:bodyPr/>
                    <a:lstStyle/>
                    <a:p>
                      <a:pPr algn="ctr" fontAlgn="ctr"/>
                      <a:r>
                        <a:rPr lang="en-US" b="1" dirty="0">
                          <a:effectLst/>
                        </a:rPr>
                        <a:t>DNS Resolver Vulnerabilities</a:t>
                      </a:r>
                      <a:endParaRPr lang="en-US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b="1" dirty="0">
                          <a:effectLst/>
                        </a:rPr>
                        <a:t>Description</a:t>
                      </a:r>
                      <a:endParaRPr lang="en-US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727463">
                <a:tc>
                  <a:txBody>
                    <a:bodyPr/>
                    <a:lstStyle/>
                    <a:p>
                      <a:pPr fontAlgn="ctr"/>
                      <a:r>
                        <a:rPr lang="en-US" b="1" dirty="0">
                          <a:effectLst/>
                        </a:rPr>
                        <a:t>DNS cache poisoning attacks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Threat actors send spoofed, falsified </a:t>
                      </a:r>
                      <a:r>
                        <a:rPr lang="en-US" b="0" dirty="0" smtClean="0">
                          <a:effectLst/>
                        </a:rPr>
                        <a:t>Record </a:t>
                      </a:r>
                      <a:r>
                        <a:rPr lang="en-US" b="0" dirty="0">
                          <a:effectLst/>
                        </a:rPr>
                        <a:t>R</a:t>
                      </a:r>
                      <a:r>
                        <a:rPr lang="en-US" b="0" dirty="0" smtClean="0">
                          <a:effectLst/>
                        </a:rPr>
                        <a:t>esource </a:t>
                      </a:r>
                      <a:r>
                        <a:rPr lang="en-US" b="0" dirty="0">
                          <a:effectLst/>
                        </a:rPr>
                        <a:t>(RR) information to a DNS resolver to redirect users from legitimate sites to malicious sites. </a:t>
                      </a:r>
                    </a:p>
                  </a:txBody>
                  <a:tcPr marL="47625" marR="47625" marT="47625" marB="47625" anchor="ctr"/>
                </a:tc>
              </a:tr>
              <a:tr h="516386">
                <a:tc>
                  <a:txBody>
                    <a:bodyPr/>
                    <a:lstStyle/>
                    <a:p>
                      <a:pPr fontAlgn="ctr"/>
                      <a:r>
                        <a:rPr lang="en-US" b="1">
                          <a:effectLst/>
                        </a:rPr>
                        <a:t>DNS amplification and reflection attacks</a:t>
                      </a:r>
                      <a:endParaRPr lang="en-US" b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 smtClean="0">
                          <a:effectLst/>
                        </a:rPr>
                        <a:t>Threat </a:t>
                      </a:r>
                      <a:r>
                        <a:rPr lang="en-US" b="0" dirty="0">
                          <a:effectLst/>
                        </a:rPr>
                        <a:t>actors send DNS messages to the open resolvers using the IP address of a target host. </a:t>
                      </a:r>
                    </a:p>
                  </a:txBody>
                  <a:tcPr marL="47625" marR="47625" marT="47625" marB="47625" anchor="ctr"/>
                </a:tc>
              </a:tr>
              <a:tr h="516386">
                <a:tc>
                  <a:txBody>
                    <a:bodyPr/>
                    <a:lstStyle/>
                    <a:p>
                      <a:pPr fontAlgn="ctr"/>
                      <a:r>
                        <a:rPr lang="en-US" b="1" dirty="0">
                          <a:effectLst/>
                        </a:rPr>
                        <a:t>DNS resource utilization attacks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 smtClean="0">
                          <a:effectLst/>
                        </a:rPr>
                        <a:t>This </a:t>
                      </a:r>
                      <a:r>
                        <a:rPr lang="en-US" b="0" dirty="0">
                          <a:effectLst/>
                        </a:rPr>
                        <a:t>DoS attack consumes all the available resources to negatively affect the operations of the DNS open resolver. </a:t>
                      </a: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5134440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Attacking What We Do</a:t>
            </a:r>
          </a:p>
          <a:p>
            <a:r>
              <a:rPr lang="en-US" dirty="0" smtClean="0"/>
              <a:t>DNS Attacks (Contd.)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8863748" cy="1341142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DNS </a:t>
            </a:r>
            <a:r>
              <a:rPr lang="en-US" b="1" dirty="0"/>
              <a:t>Stealth </a:t>
            </a:r>
            <a:r>
              <a:rPr lang="en-US" b="1" dirty="0" smtClean="0"/>
              <a:t>Attacks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To hide their identity, threat actors also use the DNS stealth techniques described in the table to carry out their attacks.</a:t>
            </a:r>
            <a:endParaRPr lang="en-US" sz="16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821204"/>
              </p:ext>
            </p:extLst>
          </p:nvPr>
        </p:nvGraphicFramePr>
        <p:xfrm>
          <a:off x="376135" y="1921079"/>
          <a:ext cx="8330120" cy="26100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7533"/>
                <a:gridCol w="5622587"/>
              </a:tblGrid>
              <a:tr h="384017">
                <a:tc>
                  <a:txBody>
                    <a:bodyPr/>
                    <a:lstStyle/>
                    <a:p>
                      <a:pPr algn="ctr" fontAlgn="ctr"/>
                      <a:r>
                        <a:rPr lang="en-US" b="1" dirty="0">
                          <a:effectLst/>
                        </a:rPr>
                        <a:t>DNS Stealth Techniques</a:t>
                      </a:r>
                      <a:endParaRPr lang="en-US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b="1" dirty="0">
                          <a:effectLst/>
                        </a:rPr>
                        <a:t>Description</a:t>
                      </a:r>
                      <a:endParaRPr lang="en-US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585515">
                <a:tc>
                  <a:txBody>
                    <a:bodyPr/>
                    <a:lstStyle/>
                    <a:p>
                      <a:pPr fontAlgn="ctr"/>
                      <a:r>
                        <a:rPr lang="en-US" b="1" dirty="0">
                          <a:effectLst/>
                        </a:rPr>
                        <a:t>Fast Flux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Threat actors use this technique to hide their phishing and malware delivery </a:t>
                      </a:r>
                      <a:r>
                        <a:rPr lang="en-US" b="0" dirty="0" smtClean="0">
                          <a:effectLst/>
                        </a:rPr>
                        <a:t>sites. </a:t>
                      </a:r>
                      <a:r>
                        <a:rPr lang="en-US" b="0" dirty="0">
                          <a:effectLst/>
                        </a:rPr>
                        <a:t>The DNS IP addresses are continuously changed within minutes. </a:t>
                      </a:r>
                    </a:p>
                  </a:txBody>
                  <a:tcPr marL="47625" marR="47625" marT="47625" marB="47625" anchor="ctr"/>
                </a:tc>
              </a:tr>
              <a:tr h="585515">
                <a:tc>
                  <a:txBody>
                    <a:bodyPr/>
                    <a:lstStyle/>
                    <a:p>
                      <a:pPr fontAlgn="ctr"/>
                      <a:r>
                        <a:rPr lang="en-US" b="1" dirty="0">
                          <a:effectLst/>
                        </a:rPr>
                        <a:t>Double IP Flux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Threat actors use this technique to rapidly change the hostname to IP address mappings and to also change the authoritative name server. </a:t>
                      </a:r>
                      <a:r>
                        <a:rPr lang="en-IN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This increases the difficulty of identifying the source of the attack.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755406">
                <a:tc>
                  <a:txBody>
                    <a:bodyPr/>
                    <a:lstStyle/>
                    <a:p>
                      <a:pPr fontAlgn="ctr"/>
                      <a:r>
                        <a:rPr lang="en-US" b="1" dirty="0">
                          <a:effectLst/>
                        </a:rPr>
                        <a:t>Domain Generation Algorithms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Threat actors use this technique in malware to randomly generate domain names that can then be used as rendezvous points to their command and control (C&amp;C) servers.</a:t>
                      </a: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2905993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Attacking What We Do</a:t>
            </a:r>
          </a:p>
          <a:p>
            <a:r>
              <a:rPr lang="en-US" dirty="0" smtClean="0"/>
              <a:t>DNS Attacks (Contd.)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8863748" cy="2343090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/>
              <a:t>DNS Domain Shadowing </a:t>
            </a:r>
            <a:r>
              <a:rPr lang="en-US" sz="1600" b="1" dirty="0" smtClean="0"/>
              <a:t>Attacks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In Domain Shadowing, threat </a:t>
            </a:r>
            <a:r>
              <a:rPr lang="en-US" sz="1600" dirty="0"/>
              <a:t>actor </a:t>
            </a:r>
            <a:r>
              <a:rPr lang="en-US" sz="1600" dirty="0" smtClean="0"/>
              <a:t>gather </a:t>
            </a:r>
            <a:r>
              <a:rPr lang="en-US" sz="1600" dirty="0"/>
              <a:t>domain account credentials in order to </a:t>
            </a:r>
            <a:r>
              <a:rPr lang="en-US" sz="1600" dirty="0" smtClean="0"/>
              <a:t>create </a:t>
            </a:r>
            <a:r>
              <a:rPr lang="en-US" sz="1600" dirty="0"/>
              <a:t>multiple sub-domains </a:t>
            </a:r>
            <a:r>
              <a:rPr lang="en-US" sz="1600" dirty="0" smtClean="0"/>
              <a:t>which will be used during </a:t>
            </a:r>
            <a:r>
              <a:rPr lang="en-US" sz="1600" dirty="0"/>
              <a:t>the attacks. </a:t>
            </a: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These </a:t>
            </a:r>
            <a:r>
              <a:rPr lang="en-US" sz="1600" dirty="0"/>
              <a:t>subdomains typically point to malicious servers without alerting the actual owner of the parent domain.</a:t>
            </a:r>
            <a:endParaRPr lang="en-US" sz="16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178234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Attacking What We Do</a:t>
            </a:r>
          </a:p>
          <a:p>
            <a:r>
              <a:rPr lang="en-US" dirty="0" smtClean="0"/>
              <a:t>DNS </a:t>
            </a:r>
            <a:r>
              <a:rPr lang="en-US" dirty="0"/>
              <a:t>Tunneling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3"/>
            <a:ext cx="8583476" cy="340340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It </a:t>
            </a:r>
            <a:r>
              <a:rPr lang="en-US" sz="1600" dirty="0"/>
              <a:t>is necessary for the cybersecurity analyst to be able to detect when an attacker is using DNS tunneling to steal data, and prevent and contain the attack. </a:t>
            </a: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To </a:t>
            </a:r>
            <a:r>
              <a:rPr lang="en-US" sz="1600" dirty="0"/>
              <a:t>accomplish this, the security analyst must implement a solution that can block the outbound communications from the infected hosts.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Threat actors who use DNS tunneling place non-DNS traffic within DNS traffic. </a:t>
            </a:r>
            <a:r>
              <a:rPr lang="en-US" sz="1600" dirty="0" smtClean="0"/>
              <a:t>This </a:t>
            </a:r>
            <a:r>
              <a:rPr lang="en-US" sz="1600" dirty="0"/>
              <a:t>method often circumvents security solutions</a:t>
            </a:r>
            <a:r>
              <a:rPr lang="en-US" sz="16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</a:t>
            </a:r>
            <a:r>
              <a:rPr lang="en-US" sz="1600" dirty="0"/>
              <a:t>For the threat actor to use DNS tunneling, the different types of DNS records such as TXT, MX, SRV, NULL, A, or CNAME are altered. </a:t>
            </a:r>
            <a:r>
              <a:rPr lang="en-IN" sz="1600" dirty="0"/>
              <a:t>For example, a TXT record can store the commands that are sent to the infected host bots as DNS replies. </a:t>
            </a: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IN" sz="1600" dirty="0"/>
              <a:t>To </a:t>
            </a:r>
            <a:r>
              <a:rPr lang="en-IN" sz="1600" dirty="0" smtClean="0"/>
              <a:t>stop </a:t>
            </a:r>
            <a:r>
              <a:rPr lang="en-IN" sz="1600" dirty="0"/>
              <a:t>DNS </a:t>
            </a:r>
            <a:r>
              <a:rPr lang="en-IN" sz="1600" dirty="0" err="1"/>
              <a:t>tunneling</a:t>
            </a:r>
            <a:r>
              <a:rPr lang="en-IN" sz="1600" dirty="0"/>
              <a:t>, a filter that inspects DNS traffic must be </a:t>
            </a:r>
            <a:r>
              <a:rPr lang="en-IN" sz="1600" dirty="0" smtClean="0"/>
              <a:t>used.</a:t>
            </a: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406995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Attacking What We Do</a:t>
            </a:r>
          </a:p>
          <a:p>
            <a:r>
              <a:rPr lang="en-US" dirty="0" smtClean="0"/>
              <a:t>DHCP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3"/>
            <a:ext cx="3866622" cy="4269168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600" dirty="0"/>
              <a:t>DHCP servers dynamically provide IP configuration information to clients</a:t>
            </a:r>
            <a:r>
              <a:rPr lang="en-US" sz="16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In </a:t>
            </a:r>
            <a:r>
              <a:rPr lang="en-US" sz="1600" dirty="0"/>
              <a:t>the figure, a client broadcasts a DHCP discover message. </a:t>
            </a: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DHCP server responds with a unicast offer that includes addressing information the client can use</a:t>
            </a:r>
            <a:r>
              <a:rPr lang="en-US" sz="16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</a:t>
            </a:r>
            <a:r>
              <a:rPr lang="en-US" sz="1600" dirty="0"/>
              <a:t>The client broadcasts a DHCP request to tell the server that the client accepts the offer. </a:t>
            </a: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server responds with a unicast acknowledgment accepting the request.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1"/>
          <a:stretch/>
        </p:blipFill>
        <p:spPr bwMode="auto">
          <a:xfrm>
            <a:off x="3969696" y="948514"/>
            <a:ext cx="4945704" cy="3365712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/>
          <p:nvPr/>
        </p:nvSpPr>
        <p:spPr>
          <a:xfrm>
            <a:off x="3969696" y="4354721"/>
            <a:ext cx="4812165" cy="199176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 smtClean="0">
                <a:solidFill>
                  <a:srgbClr val="000000"/>
                </a:solidFill>
              </a:rPr>
              <a:t>Normal DHCP Operation</a:t>
            </a:r>
            <a:endParaRPr lang="en-IN" sz="1600" dirty="0" smtClean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373072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Attacking What We Do</a:t>
            </a:r>
          </a:p>
          <a:p>
            <a:r>
              <a:rPr lang="en-US" dirty="0" smtClean="0"/>
              <a:t>DHCP </a:t>
            </a:r>
            <a:r>
              <a:rPr lang="en-US" dirty="0"/>
              <a:t>Attacks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3" y="798943"/>
            <a:ext cx="8844294" cy="4269168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/>
              <a:t>DHCP Spoofing Attack</a:t>
            </a:r>
            <a:endParaRPr lang="en-US" sz="1600" dirty="0"/>
          </a:p>
          <a:p>
            <a:pPr>
              <a:buFont typeface="Arial" pitchFamily="34" charset="0"/>
              <a:buChar char="•"/>
            </a:pPr>
            <a:r>
              <a:rPr lang="en-IN" sz="1600" dirty="0"/>
              <a:t>A DHCP spoofing </a:t>
            </a:r>
            <a:r>
              <a:rPr lang="en-IN" sz="1600" dirty="0" smtClean="0"/>
              <a:t>attack </a:t>
            </a:r>
            <a:r>
              <a:rPr lang="en-US" sz="1600" dirty="0" smtClean="0"/>
              <a:t>occurs </a:t>
            </a:r>
            <a:r>
              <a:rPr lang="en-US" sz="1600" dirty="0"/>
              <a:t>when a rogue DHCP server is connected to the network and provides false IP configuration parameters to legitimate clients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 </a:t>
            </a:r>
            <a:r>
              <a:rPr lang="en-US" sz="1600" dirty="0"/>
              <a:t>A rogue server can provide a variety of misleading </a:t>
            </a:r>
            <a:r>
              <a:rPr lang="en-US" sz="1600" dirty="0" smtClean="0"/>
              <a:t>information such as:</a:t>
            </a:r>
            <a:endParaRPr lang="en-US" sz="1600" dirty="0"/>
          </a:p>
          <a:p>
            <a:pPr lvl="2">
              <a:buFont typeface="Arial" pitchFamily="34" charset="0"/>
              <a:buChar char="•"/>
            </a:pPr>
            <a:r>
              <a:rPr lang="en-US" sz="1600" b="1" dirty="0"/>
              <a:t>Wrong default gateway</a:t>
            </a:r>
            <a:r>
              <a:rPr lang="en-US" sz="1600" dirty="0"/>
              <a:t> - Threat actor provides an invalid gateway, or the IP address of its host to create a MITM </a:t>
            </a:r>
            <a:r>
              <a:rPr lang="en-US" sz="1600" dirty="0" smtClean="0"/>
              <a:t>(Man In The Middle) attack</a:t>
            </a:r>
            <a:r>
              <a:rPr lang="en-US" sz="1600" dirty="0" smtClean="0"/>
              <a:t>.</a:t>
            </a:r>
            <a:endParaRPr lang="en-US" sz="1600" dirty="0"/>
          </a:p>
          <a:p>
            <a:pPr lvl="2">
              <a:buFont typeface="Arial" pitchFamily="34" charset="0"/>
              <a:buChar char="•"/>
            </a:pPr>
            <a:r>
              <a:rPr lang="en-US" sz="1600" b="1" dirty="0"/>
              <a:t>Wrong DNS server</a:t>
            </a:r>
            <a:r>
              <a:rPr lang="en-US" sz="1600" dirty="0"/>
              <a:t> - Threat actor provides an incorrect DNS server address pointing the user to a malicious website.</a:t>
            </a:r>
          </a:p>
          <a:p>
            <a:pPr lvl="2">
              <a:buFont typeface="Arial" pitchFamily="34" charset="0"/>
              <a:buChar char="•"/>
            </a:pPr>
            <a:r>
              <a:rPr lang="en-US" sz="1600" b="1" dirty="0"/>
              <a:t>Wrong IP address</a:t>
            </a:r>
            <a:r>
              <a:rPr lang="en-US" sz="1600" dirty="0"/>
              <a:t> - Threat actor provides an invalid IP address, invalid default gateway IP </a:t>
            </a:r>
            <a:r>
              <a:rPr lang="en-US" sz="1600" dirty="0" smtClean="0"/>
              <a:t>address, or both. </a:t>
            </a:r>
            <a:r>
              <a:rPr lang="en-US" sz="1600" dirty="0" smtClean="0"/>
              <a:t>The </a:t>
            </a:r>
            <a:r>
              <a:rPr lang="en-US" sz="1600" dirty="0"/>
              <a:t>threat actor then creates a DoS attack on the DHCP client.</a:t>
            </a:r>
          </a:p>
          <a:p>
            <a:pPr marL="261937" lvl="2" indent="0">
              <a:buNone/>
            </a:pPr>
            <a:r>
              <a:rPr lang="en-US" sz="1600" dirty="0"/>
              <a:t/>
            </a:r>
            <a:br>
              <a:rPr lang="en-US" sz="1600" dirty="0"/>
            </a:b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503610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Attacking What We Do</a:t>
            </a:r>
          </a:p>
          <a:p>
            <a:r>
              <a:rPr lang="en-US" dirty="0" smtClean="0"/>
              <a:t>Exploring </a:t>
            </a:r>
            <a:r>
              <a:rPr lang="en-US" dirty="0"/>
              <a:t>DNS Traffic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3" y="798943"/>
            <a:ext cx="8698380" cy="3724419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In this lab, you will complete the following objectives: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/>
              <a:t>Capture DNS Traffic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/>
              <a:t>Explore DNS Query Traffic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/>
              <a:t>Explore DNS Response Traffic</a:t>
            </a:r>
          </a:p>
          <a:p>
            <a:pPr marL="0" indent="0">
              <a:buNone/>
            </a:pPr>
            <a:r>
              <a:rPr lang="fr-FR" sz="1600" dirty="0"/>
              <a:t/>
            </a:r>
            <a:br>
              <a:rPr lang="fr-FR" sz="1600" dirty="0"/>
            </a:b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060214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"/>
          <p:cNvSpPr>
            <a:spLocks noGrp="1" noChangeArrowheads="1"/>
          </p:cNvSpPr>
          <p:nvPr>
            <p:ph type="title"/>
          </p:nvPr>
        </p:nvSpPr>
        <p:spPr>
          <a:xfrm>
            <a:off x="1" y="50629"/>
            <a:ext cx="9144000" cy="757551"/>
          </a:xfrm>
        </p:spPr>
        <p:txBody>
          <a:bodyPr/>
          <a:lstStyle/>
          <a:p>
            <a:r>
              <a:rPr lang="en-US" dirty="0"/>
              <a:t>Instructor Materials – Module </a:t>
            </a:r>
            <a:r>
              <a:rPr lang="en-US" dirty="0" smtClean="0"/>
              <a:t>17 </a:t>
            </a:r>
            <a:r>
              <a:rPr lang="en-US" dirty="0"/>
              <a:t>Planning Guide</a:t>
            </a:r>
          </a:p>
        </p:txBody>
      </p:sp>
      <p:sp>
        <p:nvSpPr>
          <p:cNvPr id="4099" name="Content Placeholder"/>
          <p:cNvSpPr>
            <a:spLocks noGrp="1" noChangeArrowheads="1"/>
          </p:cNvSpPr>
          <p:nvPr>
            <p:ph idx="1"/>
          </p:nvPr>
        </p:nvSpPr>
        <p:spPr>
          <a:xfrm>
            <a:off x="144065" y="798944"/>
            <a:ext cx="8853286" cy="3747655"/>
          </a:xfrm>
        </p:spPr>
        <p:txBody>
          <a:bodyPr/>
          <a:lstStyle/>
          <a:p>
            <a:pPr marL="0" indent="0">
              <a:buNone/>
            </a:pPr>
            <a:r>
              <a:rPr lang="en-CA" dirty="0"/>
              <a:t>This PowerPoint deck is divided in two parts: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Instructor Planning Guide</a:t>
            </a:r>
            <a:endParaRPr lang="en-CA" dirty="0">
              <a:solidFill>
                <a:srgbClr val="FF0000"/>
              </a:solidFill>
            </a:endParaRPr>
          </a:p>
          <a:p>
            <a:pPr lvl="1"/>
            <a:r>
              <a:rPr lang="en-CA" dirty="0"/>
              <a:t>Information to help you become familiar with the module</a:t>
            </a:r>
          </a:p>
          <a:p>
            <a:pPr lvl="1"/>
            <a:r>
              <a:rPr lang="en-CA" dirty="0"/>
              <a:t>Teaching aids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Instructor Class Presentation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/>
              <a:t>Optional slides that you can use in the classroom</a:t>
            </a:r>
          </a:p>
          <a:p>
            <a:pPr lvl="1"/>
            <a:r>
              <a:rPr lang="en-CA" dirty="0"/>
              <a:t>Begins on slide # </a:t>
            </a:r>
            <a:r>
              <a:rPr lang="en-CA" dirty="0" smtClean="0"/>
              <a:t>8</a:t>
            </a:r>
            <a:endParaRPr lang="en-CA" dirty="0"/>
          </a:p>
          <a:p>
            <a:pPr marL="142875" lvl="1" indent="0">
              <a:buNone/>
            </a:pPr>
            <a:r>
              <a:rPr lang="en-CA" sz="1600" b="1" dirty="0"/>
              <a:t>Note</a:t>
            </a:r>
            <a:r>
              <a:rPr lang="en-CA" sz="1600" dirty="0"/>
              <a:t>: Please remove the Planning Guide from this presentation before sharing with anyone.</a:t>
            </a:r>
          </a:p>
          <a:p>
            <a:pPr marL="0" indent="0">
              <a:buNone/>
            </a:pPr>
            <a:r>
              <a:rPr lang="en-CA" sz="1600" b="1" dirty="0">
                <a:solidFill>
                  <a:schemeClr val="accent4"/>
                </a:solidFill>
              </a:rPr>
              <a:t>For additional help and resources</a:t>
            </a:r>
            <a:r>
              <a:rPr lang="en-CA" sz="1600" b="1" dirty="0">
                <a:solidFill>
                  <a:srgbClr val="FF0000"/>
                </a:solidFill>
              </a:rPr>
              <a:t>, </a:t>
            </a:r>
            <a:r>
              <a:rPr lang="en-CA" sz="1600" b="1" dirty="0">
                <a:solidFill>
                  <a:schemeClr val="accent4"/>
                </a:solidFill>
              </a:rPr>
              <a:t>go to the Instructor Home Page and Course Resources for this course. </a:t>
            </a:r>
            <a:r>
              <a:rPr lang="en-US" sz="1600" b="1" dirty="0">
                <a:solidFill>
                  <a:schemeClr val="accent4"/>
                </a:solidFill>
              </a:rPr>
              <a:t>You also can visit the professional development site on www.netacad.com, the official Cisco Networking Academy Facebook page, or Instructor Only FB group.</a:t>
            </a:r>
            <a:endParaRPr lang="en-CA" sz="1600" b="1" dirty="0">
              <a:solidFill>
                <a:schemeClr val="accent4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95819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7941" y="1104253"/>
            <a:ext cx="8306225" cy="1802391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17.2 Enterprise Services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00070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smtClean="0"/>
              <a:t>Enterprise Services</a:t>
            </a:r>
            <a:endParaRPr lang="en-US" sz="1600" dirty="0"/>
          </a:p>
          <a:p>
            <a:r>
              <a:rPr lang="en-US" dirty="0"/>
              <a:t>HTTP and </a:t>
            </a:r>
            <a:r>
              <a:rPr lang="en-US" dirty="0" smtClean="0"/>
              <a:t>HTTPS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3" y="798943"/>
            <a:ext cx="8698380" cy="39287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IN" sz="1600" dirty="0"/>
              <a:t>To investigate web-based attacks, security analysts must have a good understanding of how a standard web-based attack works. </a:t>
            </a:r>
            <a:endParaRPr lang="en-US" sz="1600" b="1" dirty="0" smtClean="0"/>
          </a:p>
          <a:p>
            <a:pPr marL="0" indent="0">
              <a:buNone/>
            </a:pPr>
            <a:r>
              <a:rPr lang="en-US" sz="1600" b="1" dirty="0" smtClean="0"/>
              <a:t>Common </a:t>
            </a:r>
            <a:r>
              <a:rPr lang="en-US" sz="1600" b="1" dirty="0"/>
              <a:t>stages of a typical web attack:</a:t>
            </a:r>
          </a:p>
          <a:p>
            <a:pPr lvl="2"/>
            <a:r>
              <a:rPr lang="en-US" sz="1600" dirty="0"/>
              <a:t>The victim unknowingly visits a web page that has been compromised by malware.</a:t>
            </a:r>
          </a:p>
          <a:p>
            <a:pPr lvl="2"/>
            <a:r>
              <a:rPr lang="en-US" sz="1600" dirty="0"/>
              <a:t>The compromised web page redirects the </a:t>
            </a:r>
            <a:r>
              <a:rPr lang="en-US" sz="1600" dirty="0" smtClean="0"/>
              <a:t>user to </a:t>
            </a:r>
            <a:r>
              <a:rPr lang="en-US" sz="1600" dirty="0"/>
              <a:t>a site containing malicious code.</a:t>
            </a:r>
          </a:p>
          <a:p>
            <a:pPr lvl="2"/>
            <a:r>
              <a:rPr lang="en-US" sz="1600" dirty="0"/>
              <a:t>The user visits this site with malicious code and their computer becomes infected. </a:t>
            </a:r>
            <a:endParaRPr lang="en-US" sz="1600" dirty="0" smtClean="0"/>
          </a:p>
          <a:p>
            <a:pPr lvl="2"/>
            <a:r>
              <a:rPr lang="en-US" sz="1600" dirty="0" smtClean="0"/>
              <a:t>After </a:t>
            </a:r>
            <a:r>
              <a:rPr lang="en-US" sz="1600" dirty="0"/>
              <a:t>identifying a vulnerable software package running on the victim’s computer, the exploit kit contacts the exploit kit server to download </a:t>
            </a:r>
            <a:r>
              <a:rPr lang="en-US" sz="1600" dirty="0" smtClean="0"/>
              <a:t>the malicious code.</a:t>
            </a:r>
            <a:endParaRPr lang="en-US" sz="1600" dirty="0"/>
          </a:p>
          <a:p>
            <a:pPr lvl="2"/>
            <a:r>
              <a:rPr lang="en-US" sz="1600" dirty="0"/>
              <a:t>After the victim’s computer has been compromised, it connects to the malware server and downloads a payload. </a:t>
            </a:r>
          </a:p>
          <a:p>
            <a:pPr lvl="2"/>
            <a:r>
              <a:rPr lang="en-US" sz="1600" dirty="0"/>
              <a:t>The final malware package is run on the victim’s computer.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88276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smtClean="0"/>
              <a:t>Enterprise Services</a:t>
            </a:r>
            <a:endParaRPr lang="en-US" sz="1600" dirty="0"/>
          </a:p>
          <a:p>
            <a:r>
              <a:rPr lang="en-US" dirty="0"/>
              <a:t>HTTP and </a:t>
            </a:r>
            <a:r>
              <a:rPr lang="en-US" dirty="0" smtClean="0"/>
              <a:t>HTTPS (Contd.)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381" y="762731"/>
            <a:ext cx="8698380" cy="39287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Server </a:t>
            </a:r>
            <a:r>
              <a:rPr lang="en-US" sz="1600" dirty="0"/>
              <a:t>connection logs can often reveal information about the type of scan or </a:t>
            </a:r>
            <a:r>
              <a:rPr lang="en-US" sz="1600" dirty="0" smtClean="0"/>
              <a:t>attack.</a:t>
            </a:r>
          </a:p>
          <a:p>
            <a:pPr>
              <a:buFont typeface="Arial" pitchFamily="34" charset="0"/>
              <a:buChar char="•"/>
            </a:pPr>
            <a:r>
              <a:rPr lang="en-IN" sz="1600" dirty="0"/>
              <a:t>The different types of connection status codes </a:t>
            </a:r>
            <a:r>
              <a:rPr lang="en-IN" sz="1600" dirty="0" smtClean="0"/>
              <a:t>are: </a:t>
            </a:r>
          </a:p>
          <a:p>
            <a:pPr lvl="1">
              <a:buFont typeface="Arial" pitchFamily="34" charset="0"/>
              <a:buChar char="•"/>
            </a:pPr>
            <a:r>
              <a:rPr lang="en-US" sz="1600" b="1" dirty="0" smtClean="0"/>
              <a:t>Informational </a:t>
            </a:r>
            <a:r>
              <a:rPr lang="en-US" sz="1600" b="1" dirty="0"/>
              <a:t>1xx</a:t>
            </a:r>
            <a:r>
              <a:rPr lang="en-US" sz="1600" dirty="0"/>
              <a:t> </a:t>
            </a:r>
            <a:endParaRPr lang="en-US" sz="1600" dirty="0"/>
          </a:p>
          <a:p>
            <a:pPr lvl="1">
              <a:buFont typeface="Arial" pitchFamily="34" charset="0"/>
              <a:buChar char="•"/>
            </a:pPr>
            <a:r>
              <a:rPr lang="en-US" sz="1600" b="1" dirty="0" smtClean="0"/>
              <a:t>Successful </a:t>
            </a:r>
            <a:r>
              <a:rPr lang="en-US" sz="1600" b="1" dirty="0"/>
              <a:t>2xx</a:t>
            </a:r>
            <a:r>
              <a:rPr lang="en-US" sz="1600" dirty="0"/>
              <a:t> </a:t>
            </a:r>
            <a:endParaRPr lang="en-US" sz="1600" dirty="0" smtClean="0"/>
          </a:p>
          <a:p>
            <a:pPr lvl="1">
              <a:buFont typeface="Arial" pitchFamily="34" charset="0"/>
              <a:buChar char="•"/>
            </a:pPr>
            <a:r>
              <a:rPr lang="en-US" sz="1600" b="1" dirty="0" smtClean="0"/>
              <a:t>Redirection </a:t>
            </a:r>
            <a:r>
              <a:rPr lang="en-US" sz="1600" b="1" dirty="0"/>
              <a:t>3xx</a:t>
            </a:r>
            <a:r>
              <a:rPr lang="en-US" sz="1600" dirty="0"/>
              <a:t> </a:t>
            </a:r>
            <a:endParaRPr lang="en-US" sz="1600" dirty="0" smtClean="0"/>
          </a:p>
          <a:p>
            <a:pPr lvl="1">
              <a:buFont typeface="Arial" pitchFamily="34" charset="0"/>
              <a:buChar char="•"/>
            </a:pPr>
            <a:r>
              <a:rPr lang="en-US" sz="1600" b="1" dirty="0" smtClean="0"/>
              <a:t>Client </a:t>
            </a:r>
            <a:r>
              <a:rPr lang="en-US" sz="1600" b="1" dirty="0"/>
              <a:t>Error 4xx</a:t>
            </a:r>
            <a:r>
              <a:rPr lang="en-US" sz="1600" dirty="0"/>
              <a:t> 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To defend against web-based attacks:</a:t>
            </a:r>
          </a:p>
          <a:p>
            <a:pPr lvl="1"/>
            <a:r>
              <a:rPr lang="en-US" sz="1600" dirty="0"/>
              <a:t>Always update the OS and browsers with current patches and updates.</a:t>
            </a:r>
          </a:p>
          <a:p>
            <a:pPr lvl="1"/>
            <a:r>
              <a:rPr lang="en-US" sz="1600" dirty="0"/>
              <a:t>Use a web proxy to block malicious sites.</a:t>
            </a:r>
          </a:p>
          <a:p>
            <a:pPr lvl="1"/>
            <a:r>
              <a:rPr lang="en-US" sz="1600" dirty="0"/>
              <a:t>Use the best security practices from the Open Web Application Security Project (OWASP) when developing web applications.</a:t>
            </a:r>
          </a:p>
          <a:p>
            <a:pPr lvl="1"/>
            <a:r>
              <a:rPr lang="en-US" sz="1600" dirty="0"/>
              <a:t>Educate end users by showing them how to avoid web-based attacks.</a:t>
            </a:r>
          </a:p>
          <a:p>
            <a:pPr marL="142875" lvl="1" indent="0">
              <a:buNone/>
            </a:pP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92810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smtClean="0"/>
              <a:t>Enterprise Services</a:t>
            </a:r>
            <a:endParaRPr lang="en-US" sz="1600" dirty="0"/>
          </a:p>
          <a:p>
            <a:r>
              <a:rPr lang="en-US" dirty="0"/>
              <a:t>Common HTTP Exploits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9327" y="744625"/>
            <a:ext cx="9099528" cy="3928700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b="1" dirty="0"/>
              <a:t>Malicious iFrames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 smtClean="0"/>
              <a:t>An </a:t>
            </a:r>
            <a:r>
              <a:rPr lang="en-US" sz="1600" dirty="0"/>
              <a:t>iFrame is an HTML element that allows the browser to load another web page from another source</a:t>
            </a:r>
            <a:r>
              <a:rPr lang="en-US" sz="1600" dirty="0" smtClean="0"/>
              <a:t>.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 smtClean="0"/>
              <a:t>In </a:t>
            </a:r>
            <a:r>
              <a:rPr lang="en-US" sz="1600" dirty="0" err="1" smtClean="0"/>
              <a:t>iFrame</a:t>
            </a:r>
            <a:r>
              <a:rPr lang="en-US" sz="1600" dirty="0" smtClean="0"/>
              <a:t> </a:t>
            </a:r>
            <a:r>
              <a:rPr lang="en-US" sz="1600" dirty="0" smtClean="0"/>
              <a:t>attacks, </a:t>
            </a:r>
            <a:r>
              <a:rPr lang="en-US" sz="1600" dirty="0" smtClean="0"/>
              <a:t>the threat actors insert </a:t>
            </a:r>
            <a:r>
              <a:rPr lang="en-US" sz="1600" dirty="0"/>
              <a:t>advertisements from other sources into the page. 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IN" sz="1600" dirty="0" smtClean="0"/>
              <a:t>Threat </a:t>
            </a:r>
            <a:r>
              <a:rPr lang="en-IN" sz="1600" dirty="0"/>
              <a:t>actors compromise a webserver and modify web pages by adding HTML for the malicious </a:t>
            </a:r>
            <a:r>
              <a:rPr lang="en-IN" sz="1600" dirty="0" err="1" smtClean="0"/>
              <a:t>iFrame</a:t>
            </a:r>
            <a:r>
              <a:rPr lang="en-IN" sz="1600" dirty="0" smtClean="0"/>
              <a:t>.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 smtClean="0"/>
              <a:t>As </a:t>
            </a:r>
            <a:r>
              <a:rPr lang="en-US" sz="1600" dirty="0" smtClean="0"/>
              <a:t>the iFrame </a:t>
            </a:r>
            <a:r>
              <a:rPr lang="en-US" sz="1600" dirty="0"/>
              <a:t>is </a:t>
            </a:r>
            <a:r>
              <a:rPr lang="en-US" sz="1600" dirty="0" smtClean="0"/>
              <a:t>running </a:t>
            </a:r>
            <a:r>
              <a:rPr lang="en-US" sz="1600" dirty="0"/>
              <a:t>in the page, it can be used to deliver a malicious exploit. such as spam advertising, exploit kits, and other malware</a:t>
            </a:r>
            <a:r>
              <a:rPr lang="en-US" sz="1600" dirty="0" smtClean="0"/>
              <a:t>.</a:t>
            </a:r>
          </a:p>
          <a:p>
            <a:pPr marL="188912" lvl="1" indent="0">
              <a:buNone/>
            </a:pPr>
            <a:r>
              <a:rPr lang="en-US" sz="1600" b="1" dirty="0"/>
              <a:t>Steps to prevent or reduce malicious </a:t>
            </a:r>
            <a:r>
              <a:rPr lang="en-US" sz="1600" b="1" dirty="0" err="1"/>
              <a:t>iFrames</a:t>
            </a:r>
            <a:r>
              <a:rPr lang="en-US" sz="1600" b="1" dirty="0"/>
              <a:t>:</a:t>
            </a:r>
          </a:p>
          <a:p>
            <a:pPr lvl="1" indent="-177800">
              <a:buFont typeface="Arial" pitchFamily="34" charset="0"/>
              <a:buChar char="•"/>
            </a:pPr>
            <a:r>
              <a:rPr lang="en-US" sz="1600" dirty="0"/>
              <a:t>Use a web proxy like to block malicious </a:t>
            </a:r>
            <a:r>
              <a:rPr lang="en-US" sz="1600" dirty="0" smtClean="0"/>
              <a:t>sites. </a:t>
            </a:r>
          </a:p>
          <a:p>
            <a:pPr lvl="1" indent="-177800">
              <a:buFont typeface="Arial" pitchFamily="34" charset="0"/>
              <a:buChar char="•"/>
            </a:pPr>
            <a:r>
              <a:rPr lang="en-IN" sz="1600" dirty="0" smtClean="0"/>
              <a:t>Ensure web </a:t>
            </a:r>
            <a:r>
              <a:rPr lang="en-IN" sz="1600" dirty="0"/>
              <a:t>developers do not use </a:t>
            </a:r>
            <a:r>
              <a:rPr lang="en-IN" sz="1600" dirty="0" err="1"/>
              <a:t>iFrames</a:t>
            </a:r>
            <a:r>
              <a:rPr lang="en-IN" sz="1600" dirty="0"/>
              <a:t>. </a:t>
            </a:r>
            <a:endParaRPr lang="en-US" sz="1600" dirty="0" smtClean="0"/>
          </a:p>
          <a:p>
            <a:pPr lvl="1" indent="-177800">
              <a:buFont typeface="Arial" pitchFamily="34" charset="0"/>
              <a:buChar char="•"/>
            </a:pPr>
            <a:r>
              <a:rPr lang="en-US" sz="1600" dirty="0" smtClean="0"/>
              <a:t>Use </a:t>
            </a:r>
            <a:r>
              <a:rPr lang="en-US" sz="1600" dirty="0"/>
              <a:t>a service such as Cisco Umbrella to prevent users from navigating to </a:t>
            </a:r>
            <a:r>
              <a:rPr lang="en-US" sz="1600" dirty="0" smtClean="0"/>
              <a:t>malicious websites.</a:t>
            </a:r>
            <a:endParaRPr lang="en-US" sz="1600" dirty="0"/>
          </a:p>
          <a:p>
            <a:pPr lvl="1" indent="-177800">
              <a:buFont typeface="Arial" pitchFamily="34" charset="0"/>
              <a:buChar char="•"/>
            </a:pPr>
            <a:r>
              <a:rPr lang="en-US" sz="1600" dirty="0" smtClean="0"/>
              <a:t>Ensure the </a:t>
            </a:r>
            <a:r>
              <a:rPr lang="en-US" sz="1600" dirty="0"/>
              <a:t>end user understands what an Iframe </a:t>
            </a:r>
            <a:r>
              <a:rPr lang="en-US" sz="1600" dirty="0" smtClean="0"/>
              <a:t>is.</a:t>
            </a:r>
            <a:endParaRPr lang="en-US" sz="1600" dirty="0"/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670317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smtClean="0"/>
              <a:t>Enterprise Services</a:t>
            </a:r>
            <a:endParaRPr lang="en-US" sz="1600" dirty="0"/>
          </a:p>
          <a:p>
            <a:r>
              <a:rPr lang="en-US" dirty="0"/>
              <a:t>Common HTTP </a:t>
            </a:r>
            <a:r>
              <a:rPr lang="en-US" dirty="0" smtClean="0"/>
              <a:t>Exploits (Contd.)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9328" y="798943"/>
            <a:ext cx="8698380" cy="3928700"/>
          </a:xfrm>
        </p:spPr>
        <p:txBody>
          <a:bodyPr/>
          <a:lstStyle/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1600" b="1" dirty="0"/>
              <a:t>HTTP 302 Cushioning</a:t>
            </a:r>
            <a:endParaRPr lang="en-US" sz="1600" dirty="0"/>
          </a:p>
          <a:p>
            <a:pPr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600" dirty="0" smtClean="0"/>
              <a:t>Threat </a:t>
            </a:r>
            <a:r>
              <a:rPr lang="en-US" sz="1600" dirty="0"/>
              <a:t>actors use the 302 Found HTTP response status code to direct the user’s web browser to a new location. </a:t>
            </a:r>
            <a:endParaRPr lang="en-US" sz="1600" dirty="0" smtClean="0"/>
          </a:p>
          <a:p>
            <a:pPr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browser believes that the new location is the URL provided in the </a:t>
            </a:r>
            <a:r>
              <a:rPr lang="en-US" sz="1600" dirty="0" smtClean="0"/>
              <a:t>header. </a:t>
            </a:r>
            <a:r>
              <a:rPr lang="en-IN" sz="1600" dirty="0"/>
              <a:t>The browser is invited to request this new URL. </a:t>
            </a:r>
            <a:r>
              <a:rPr lang="en-US" sz="1600" dirty="0" smtClean="0"/>
              <a:t>This </a:t>
            </a:r>
            <a:r>
              <a:rPr lang="en-US" sz="1600" dirty="0"/>
              <a:t>redirect function can be used multiple times until the browser finally lands on the page that contains the exploit. </a:t>
            </a:r>
            <a:endParaRPr lang="en-US" sz="1600" dirty="0" smtClean="0"/>
          </a:p>
          <a:p>
            <a:pPr indent="11113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1600" b="1" dirty="0" smtClean="0"/>
              <a:t>Steps </a:t>
            </a:r>
            <a:r>
              <a:rPr lang="en-US" sz="1600" b="1" dirty="0"/>
              <a:t>to prevent or reduce HTTP 302 cushioning attacks:</a:t>
            </a:r>
          </a:p>
          <a:p>
            <a:pPr lvl="2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600" dirty="0"/>
              <a:t>Use a web proxy to block malicious sites.</a:t>
            </a:r>
          </a:p>
          <a:p>
            <a:pPr lvl="2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600" dirty="0"/>
              <a:t>Use a service such as Cisco Umbrella to prevent users from navigating to malicious websites.</a:t>
            </a:r>
          </a:p>
          <a:p>
            <a:pPr lvl="2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600" dirty="0"/>
              <a:t>Ensure the end user understands how the browser is redirected through a series of HTTP 302 redirections.</a:t>
            </a:r>
          </a:p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endParaRPr lang="en-US" sz="16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928107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smtClean="0"/>
              <a:t>Enterprise Services</a:t>
            </a:r>
            <a:endParaRPr lang="en-US" sz="1600" dirty="0"/>
          </a:p>
          <a:p>
            <a:r>
              <a:rPr lang="en-US" dirty="0"/>
              <a:t>Common HTTP </a:t>
            </a:r>
            <a:r>
              <a:rPr lang="en-US" dirty="0" smtClean="0"/>
              <a:t>Exploits (Contd.)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381" y="798942"/>
            <a:ext cx="8698380" cy="4239985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b="1" dirty="0"/>
              <a:t>Domain Shadowing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/>
              <a:t>When a threat actor </a:t>
            </a:r>
            <a:r>
              <a:rPr lang="en-US" sz="1600" dirty="0" smtClean="0"/>
              <a:t>create </a:t>
            </a:r>
            <a:r>
              <a:rPr lang="en-US" sz="1600" dirty="0"/>
              <a:t>a domain shadowing attack, </a:t>
            </a:r>
            <a:r>
              <a:rPr lang="en-US" sz="1600" dirty="0" smtClean="0"/>
              <a:t>first they compromise </a:t>
            </a:r>
            <a:r>
              <a:rPr lang="en-US" sz="1600" dirty="0"/>
              <a:t>a domain. Then they must create multiple subdomains of that domain to be used for the </a:t>
            </a:r>
            <a:r>
              <a:rPr lang="en-US" sz="1600" dirty="0" smtClean="0"/>
              <a:t>attacks using </a:t>
            </a:r>
            <a:r>
              <a:rPr lang="en-US" sz="1600" dirty="0"/>
              <a:t>Hijacked domain registration logins</a:t>
            </a:r>
            <a:r>
              <a:rPr lang="en-US" sz="1600" dirty="0" smtClean="0"/>
              <a:t>. 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IN" sz="1600" dirty="0" smtClean="0"/>
              <a:t>After </a:t>
            </a:r>
            <a:r>
              <a:rPr lang="en-IN" sz="1600" dirty="0"/>
              <a:t>these subdomains have been created, attackers can use </a:t>
            </a:r>
            <a:r>
              <a:rPr lang="en-IN" sz="1600" dirty="0" smtClean="0"/>
              <a:t>them even </a:t>
            </a:r>
            <a:r>
              <a:rPr lang="en-IN" sz="1600" dirty="0"/>
              <a:t>if they are found out to be malicious domains. They can simply make more from the parent domain</a:t>
            </a:r>
            <a:r>
              <a:rPr lang="en-IN" sz="1600" dirty="0" smtClean="0"/>
              <a:t>.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b="1" dirty="0"/>
              <a:t>Steps to prevent or reduce Domain shadowing attacks: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/>
              <a:t>Secure all domain owner accounts. 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/>
              <a:t>Use a web proxy to block malicious sites.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/>
              <a:t>Use a service such as Cisco Umbrella to prevent users from navigating to web sites that are known to be malicious.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/>
              <a:t>Make sure that domain owners validate their registration accounts and look for any subdomains that they have not authorized.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lang="en-US" sz="16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515197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smtClean="0"/>
              <a:t>Enterprise Services</a:t>
            </a:r>
            <a:endParaRPr lang="en-US" sz="1600" dirty="0"/>
          </a:p>
          <a:p>
            <a:r>
              <a:rPr lang="en-US" dirty="0"/>
              <a:t>Email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3" y="798942"/>
            <a:ext cx="8698380" cy="423998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As </a:t>
            </a:r>
            <a:r>
              <a:rPr lang="en-US" sz="1600" dirty="0" smtClean="0"/>
              <a:t>the level of use of email </a:t>
            </a:r>
            <a:r>
              <a:rPr lang="en-US" sz="1600" dirty="0" smtClean="0"/>
              <a:t>rises, </a:t>
            </a:r>
            <a:r>
              <a:rPr lang="en-US" sz="1600" dirty="0" smtClean="0"/>
              <a:t>security </a:t>
            </a:r>
            <a:r>
              <a:rPr lang="en-US" sz="1600" dirty="0"/>
              <a:t>becomes a greater priority.</a:t>
            </a:r>
            <a:r>
              <a:rPr lang="en-US" sz="1600" b="1" dirty="0"/>
              <a:t> </a:t>
            </a:r>
            <a:endParaRPr lang="en-US" sz="1600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 smtClean="0"/>
              <a:t>The </a:t>
            </a:r>
            <a:r>
              <a:rPr lang="en-IN" sz="1600" dirty="0"/>
              <a:t>way </a:t>
            </a:r>
            <a:r>
              <a:rPr lang="en-IN" sz="1600" dirty="0" smtClean="0"/>
              <a:t>users access </a:t>
            </a:r>
            <a:r>
              <a:rPr lang="en-IN" sz="1600" dirty="0"/>
              <a:t>email today also increases the opportunity for the threat of malware to be introduced.</a:t>
            </a:r>
            <a:endParaRPr lang="en-US" sz="1600" b="1" dirty="0" smtClean="0"/>
          </a:p>
          <a:p>
            <a:pPr marL="0" indent="0">
              <a:buNone/>
            </a:pPr>
            <a:r>
              <a:rPr lang="en-US" sz="1600" b="1" dirty="0" smtClean="0"/>
              <a:t>Examples of email threats: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dirty="0"/>
              <a:t>Attachment-based </a:t>
            </a:r>
            <a:r>
              <a:rPr lang="en-US" sz="1600" b="1" dirty="0" smtClean="0"/>
              <a:t>attacks</a:t>
            </a:r>
            <a:r>
              <a:rPr lang="en-US" sz="1600" dirty="0"/>
              <a:t> </a:t>
            </a:r>
            <a:r>
              <a:rPr lang="en-US" sz="1600" dirty="0" smtClean="0"/>
              <a:t>- </a:t>
            </a:r>
            <a:r>
              <a:rPr lang="en-US" sz="1600" dirty="0" smtClean="0"/>
              <a:t>Threat </a:t>
            </a:r>
            <a:r>
              <a:rPr lang="en-US" sz="1600" dirty="0"/>
              <a:t>actors embed malicious content in business files such as an email from the IT department.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dirty="0" smtClean="0"/>
              <a:t>Email spoofing</a:t>
            </a:r>
            <a:r>
              <a:rPr lang="en-US" sz="1600" dirty="0"/>
              <a:t> </a:t>
            </a:r>
            <a:r>
              <a:rPr lang="en-US" sz="1600" dirty="0" smtClean="0"/>
              <a:t>- </a:t>
            </a:r>
            <a:r>
              <a:rPr lang="en-US" sz="1600" dirty="0" smtClean="0"/>
              <a:t>Threat </a:t>
            </a:r>
            <a:r>
              <a:rPr lang="en-US" sz="1600" dirty="0"/>
              <a:t>actors create email messages with a forged sender address that is meant to fool the recipient into providing money or sensitive information.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dirty="0"/>
              <a:t>Spam </a:t>
            </a:r>
            <a:r>
              <a:rPr lang="en-US" sz="1600" b="1" dirty="0" smtClean="0"/>
              <a:t>email</a:t>
            </a:r>
            <a:r>
              <a:rPr lang="en-US" sz="1600" dirty="0" smtClean="0"/>
              <a:t> - Threat </a:t>
            </a:r>
            <a:r>
              <a:rPr lang="en-US" sz="1600" dirty="0"/>
              <a:t>actors send unsolicited email containing advertisements or malicious files.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dirty="0"/>
              <a:t>Open mail relay </a:t>
            </a:r>
            <a:r>
              <a:rPr lang="en-US" sz="1600" b="1" dirty="0" smtClean="0"/>
              <a:t>server - </a:t>
            </a:r>
            <a:r>
              <a:rPr lang="en-US" sz="1600" dirty="0" smtClean="0"/>
              <a:t>This </a:t>
            </a:r>
            <a:r>
              <a:rPr lang="en-US" sz="1600" dirty="0"/>
              <a:t>is an SMTP server that allows anybody on the internet to send mail.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679596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smtClean="0"/>
              <a:t>Enterprise Services</a:t>
            </a:r>
            <a:endParaRPr lang="en-US" sz="1600" dirty="0"/>
          </a:p>
          <a:p>
            <a:r>
              <a:rPr lang="en-US" dirty="0"/>
              <a:t>Web-Exposed Databases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5540" y="835155"/>
            <a:ext cx="8698380" cy="3948156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Web applications commonly connect to a relational database to access data.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As </a:t>
            </a:r>
            <a:r>
              <a:rPr lang="en-US" sz="1600" dirty="0" smtClean="0"/>
              <a:t>relational </a:t>
            </a:r>
            <a:r>
              <a:rPr lang="en-US" sz="1600" dirty="0"/>
              <a:t>databases often contain sensitive data, databases are a frequent target for attacks</a:t>
            </a:r>
            <a:r>
              <a:rPr lang="en-US" sz="1600" dirty="0" smtClean="0"/>
              <a:t>.</a:t>
            </a:r>
            <a:endParaRPr lang="en-US" sz="1600" b="1" dirty="0" smtClean="0"/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b="1" dirty="0" smtClean="0"/>
              <a:t>Code Injection</a:t>
            </a:r>
            <a:endParaRPr lang="en-US" sz="1600" dirty="0" smtClean="0"/>
          </a:p>
          <a:p>
            <a:pPr lvl="2"/>
            <a:r>
              <a:rPr lang="en-US" sz="1600" dirty="0" smtClean="0"/>
              <a:t>The </a:t>
            </a:r>
            <a:r>
              <a:rPr lang="en-US" sz="1600" dirty="0"/>
              <a:t>attacker’s commands </a:t>
            </a:r>
            <a:r>
              <a:rPr lang="en-US" sz="1600" dirty="0" smtClean="0"/>
              <a:t>are </a:t>
            </a:r>
            <a:r>
              <a:rPr lang="en-US" sz="1600" dirty="0"/>
              <a:t>executed through the web application and has the same permissions as the web application</a:t>
            </a:r>
            <a:r>
              <a:rPr lang="en-US" sz="1600" dirty="0" smtClean="0"/>
              <a:t>.</a:t>
            </a:r>
          </a:p>
          <a:p>
            <a:pPr lvl="2"/>
            <a:r>
              <a:rPr lang="en-IN" sz="1600" dirty="0"/>
              <a:t>This type of attack is used because often there is insufficient validation of input</a:t>
            </a:r>
            <a:r>
              <a:rPr lang="en-IN" sz="1600" dirty="0" smtClean="0"/>
              <a:t>.</a:t>
            </a:r>
            <a:endParaRPr lang="en-US" sz="1600" dirty="0"/>
          </a:p>
          <a:p>
            <a:pPr marL="0" lvl="2" indent="0">
              <a:buNone/>
            </a:pPr>
            <a:r>
              <a:rPr lang="en-US" sz="1600" b="1" dirty="0" smtClean="0"/>
              <a:t>SQL Injection</a:t>
            </a:r>
          </a:p>
          <a:p>
            <a:pPr marL="442913" lvl="2" indent="-171450"/>
            <a:r>
              <a:rPr lang="en-IN" sz="1600" dirty="0"/>
              <a:t>Threat actors use SQL injections to breach the relational database, create malicious SQL queries, and obtain sensitive data from the relational </a:t>
            </a:r>
            <a:r>
              <a:rPr lang="en-IN" sz="1600" dirty="0" smtClean="0"/>
              <a:t>database.</a:t>
            </a:r>
            <a:endParaRPr lang="en-US" sz="1600" dirty="0" smtClean="0"/>
          </a:p>
          <a:p>
            <a:pPr marL="442913" lvl="2" indent="-171450"/>
            <a:r>
              <a:rPr lang="en-IN" sz="1600" dirty="0" smtClean="0"/>
              <a:t>A </a:t>
            </a:r>
            <a:r>
              <a:rPr lang="en-IN" sz="1600" dirty="0"/>
              <a:t>successful SQL injection exploit can read sensitive data from the database, modify database data, execute administration operations on the database, and sometimes, issue commands to the operating system.</a:t>
            </a:r>
            <a:endParaRPr lang="en-IN" sz="16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604115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smtClean="0"/>
              <a:t>Enterprise Services</a:t>
            </a:r>
            <a:endParaRPr lang="en-US" sz="1600" dirty="0"/>
          </a:p>
          <a:p>
            <a:r>
              <a:rPr lang="en-US" dirty="0"/>
              <a:t>Client-side Scripting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1222" y="798943"/>
            <a:ext cx="8698380" cy="3948156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/>
              <a:t>Cross-Site Scripting</a:t>
            </a:r>
            <a:endParaRPr lang="en-US" sz="1600" dirty="0"/>
          </a:p>
          <a:p>
            <a:pPr marL="271463" lvl="2" indent="-180975"/>
            <a:r>
              <a:rPr lang="en-US" sz="1600" dirty="0"/>
              <a:t>Cross-Site Scripting (XSS) is where web pages that are executed on the client-side, within their own web browser, are injected with malicious scripts. </a:t>
            </a:r>
            <a:endParaRPr lang="en-US" sz="1600" dirty="0" smtClean="0"/>
          </a:p>
          <a:p>
            <a:pPr marL="271463" lvl="2" indent="-180975"/>
            <a:r>
              <a:rPr lang="en-US" sz="1600" dirty="0" smtClean="0"/>
              <a:t>These </a:t>
            </a:r>
            <a:r>
              <a:rPr lang="en-US" sz="1600" dirty="0"/>
              <a:t>scripts can be used by Visual Basic, JavaScript, and others to access a computer, collect sensitive information, or deploy more attacks and spread </a:t>
            </a:r>
            <a:r>
              <a:rPr lang="en-US" sz="1600" dirty="0" smtClean="0"/>
              <a:t>malware. </a:t>
            </a:r>
          </a:p>
          <a:p>
            <a:pPr marL="271463" lvl="2" indent="-180975"/>
            <a:r>
              <a:rPr lang="en-US" sz="1600" dirty="0" smtClean="0"/>
              <a:t>The </a:t>
            </a:r>
            <a:r>
              <a:rPr lang="en-US" sz="1600" dirty="0"/>
              <a:t>t</a:t>
            </a:r>
            <a:r>
              <a:rPr lang="en-US" sz="1600" dirty="0" smtClean="0"/>
              <a:t>wo </a:t>
            </a:r>
            <a:r>
              <a:rPr lang="en-US" sz="1600" dirty="0" smtClean="0"/>
              <a:t>main </a:t>
            </a:r>
            <a:r>
              <a:rPr lang="en-US" sz="1600" dirty="0"/>
              <a:t>types of </a:t>
            </a:r>
            <a:r>
              <a:rPr lang="en-US" sz="1600" dirty="0" smtClean="0"/>
              <a:t>XSS are </a:t>
            </a:r>
            <a:r>
              <a:rPr lang="en-US" sz="1600" b="1" dirty="0" smtClean="0"/>
              <a:t>Stored </a:t>
            </a:r>
            <a:r>
              <a:rPr lang="en-US" sz="1600" b="1" dirty="0"/>
              <a:t>(</a:t>
            </a:r>
            <a:r>
              <a:rPr lang="en-US" sz="1600" b="1" dirty="0" smtClean="0"/>
              <a:t>persistent)</a:t>
            </a:r>
            <a:r>
              <a:rPr lang="en-US" sz="1600" dirty="0"/>
              <a:t> </a:t>
            </a:r>
            <a:r>
              <a:rPr lang="en-US" sz="1600" dirty="0" smtClean="0"/>
              <a:t>and </a:t>
            </a:r>
            <a:r>
              <a:rPr lang="en-US" sz="1600" b="1" dirty="0" smtClean="0"/>
              <a:t>Reflected </a:t>
            </a:r>
            <a:r>
              <a:rPr lang="en-US" sz="1600" b="1" dirty="0"/>
              <a:t>(non-persistent</a:t>
            </a:r>
            <a:r>
              <a:rPr lang="en-US" sz="1600" b="1" dirty="0" smtClean="0"/>
              <a:t>)</a:t>
            </a:r>
            <a:r>
              <a:rPr lang="en-US" sz="1600" b="1" dirty="0" smtClean="0"/>
              <a:t>.</a:t>
            </a:r>
          </a:p>
          <a:p>
            <a:pPr marL="271463" indent="-180975">
              <a:buFont typeface="Arial" panose="020B0604020202020204" pitchFamily="34" charset="0"/>
              <a:buChar char="•"/>
            </a:pPr>
            <a:r>
              <a:rPr lang="en-IN" sz="1600" b="1" dirty="0"/>
              <a:t>W</a:t>
            </a:r>
            <a:r>
              <a:rPr lang="en-IN" sz="1600" b="1" dirty="0" smtClean="0"/>
              <a:t>ays </a:t>
            </a:r>
            <a:r>
              <a:rPr lang="en-IN" sz="1600" b="1" dirty="0"/>
              <a:t>to prevent or reduce XSS attacks</a:t>
            </a:r>
            <a:r>
              <a:rPr lang="en-IN" sz="1600" dirty="0"/>
              <a:t>:</a:t>
            </a:r>
          </a:p>
          <a:p>
            <a:pPr marL="625475" lvl="1" indent="-180975">
              <a:buFont typeface="Arial" panose="020B0604020202020204" pitchFamily="34" charset="0"/>
              <a:buChar char="•"/>
            </a:pPr>
            <a:r>
              <a:rPr lang="en-IN" sz="1600" dirty="0" smtClean="0"/>
              <a:t>Ensure </a:t>
            </a:r>
            <a:r>
              <a:rPr lang="en-IN" sz="1600" dirty="0"/>
              <a:t>that web application developers are aware of XSS vulnerabilities and how to avoid them.</a:t>
            </a:r>
          </a:p>
          <a:p>
            <a:pPr marL="625475" lvl="1" indent="-180975">
              <a:buFont typeface="Arial" panose="020B0604020202020204" pitchFamily="34" charset="0"/>
              <a:buChar char="•"/>
            </a:pPr>
            <a:r>
              <a:rPr lang="en-IN" sz="1600" dirty="0"/>
              <a:t>Use an IPS implementation to detect and prevent malicious scripts.</a:t>
            </a:r>
          </a:p>
          <a:p>
            <a:pPr marL="625475" lvl="1" indent="-180975">
              <a:buFont typeface="Arial" panose="020B0604020202020204" pitchFamily="34" charset="0"/>
              <a:buChar char="•"/>
            </a:pPr>
            <a:r>
              <a:rPr lang="en-IN" sz="1600" dirty="0"/>
              <a:t>Use a web proxy to block malicious sites.</a:t>
            </a:r>
          </a:p>
          <a:p>
            <a:pPr marL="625475" lvl="1" indent="-180975">
              <a:buFont typeface="Arial" panose="020B0604020202020204" pitchFamily="34" charset="0"/>
              <a:buChar char="•"/>
            </a:pPr>
            <a:r>
              <a:rPr lang="en-IN" sz="1600" dirty="0"/>
              <a:t>Use a service such as Cisco Umbrella to prevent users from navigating to </a:t>
            </a:r>
            <a:r>
              <a:rPr lang="en-IN" sz="1600" dirty="0" smtClean="0"/>
              <a:t>malicious websites.</a:t>
            </a:r>
            <a:endParaRPr lang="en-IN" sz="1600" dirty="0"/>
          </a:p>
          <a:p>
            <a:pPr lvl="2"/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182236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smtClean="0"/>
              <a:t>Enterprise Services</a:t>
            </a:r>
            <a:endParaRPr lang="en-US" sz="1600" dirty="0"/>
          </a:p>
          <a:p>
            <a:r>
              <a:rPr lang="en-US" dirty="0"/>
              <a:t>Attacking a MySQL Database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3" y="798943"/>
            <a:ext cx="8698380" cy="3948156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In this lab, you will </a:t>
            </a:r>
            <a:r>
              <a:rPr lang="en-US" sz="1600" dirty="0" smtClean="0"/>
              <a:t>complete the following objective</a:t>
            </a:r>
            <a:r>
              <a:rPr lang="en-US" sz="1600" dirty="0" smtClean="0"/>
              <a:t> </a:t>
            </a:r>
            <a:r>
              <a:rPr lang="en-US" sz="1600" dirty="0" smtClean="0"/>
              <a:t>:</a:t>
            </a:r>
            <a:endParaRPr lang="en-US" sz="1600" dirty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View a </a:t>
            </a:r>
            <a:r>
              <a:rPr lang="en-US" sz="1600" dirty="0" smtClean="0"/>
              <a:t>PCAP </a:t>
            </a:r>
            <a:r>
              <a:rPr lang="en-US" sz="1600" dirty="0"/>
              <a:t>file from a previous attack against a SQL database.</a:t>
            </a:r>
            <a:endParaRPr lang="fr-FR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233074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D0DBD329-AB20-664C-9697-486FE5CED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9238"/>
            <a:ext cx="9144000" cy="609708"/>
          </a:xfrm>
        </p:spPr>
        <p:txBody>
          <a:bodyPr/>
          <a:lstStyle/>
          <a:p>
            <a:r>
              <a:rPr lang="en-US" dirty="0"/>
              <a:t>What to Expect in this Module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C2EDE137-350D-6D47-BD51-750CD19838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065" y="798945"/>
            <a:ext cx="8853286" cy="34636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To facilitate learning, the following features within the GUI may be included in this module: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24EE699F-A87C-2246-9235-C1DFDF6B26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621581"/>
              </p:ext>
            </p:extLst>
          </p:nvPr>
        </p:nvGraphicFramePr>
        <p:xfrm>
          <a:off x="301658" y="1145310"/>
          <a:ext cx="8557528" cy="22271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0558">
                  <a:extLst>
                    <a:ext uri="{9D8B030D-6E8A-4147-A177-3AD203B41FA5}">
                      <a16:colId xmlns:a16="http://schemas.microsoft.com/office/drawing/2014/main" xmlns="" val="200107645"/>
                    </a:ext>
                  </a:extLst>
                </a:gridCol>
                <a:gridCol w="6416970">
                  <a:extLst>
                    <a:ext uri="{9D8B030D-6E8A-4147-A177-3AD203B41FA5}">
                      <a16:colId xmlns:a16="http://schemas.microsoft.com/office/drawing/2014/main" xmlns="" val="2648404099"/>
                    </a:ext>
                  </a:extLst>
                </a:gridCol>
              </a:tblGrid>
              <a:tr h="26509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Feature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7710602"/>
                  </a:ext>
                </a:extLst>
              </a:tr>
              <a:tr h="33155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Hands-On Labs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Labs designed for working with physical equipment.</a:t>
                      </a:r>
                    </a:p>
                  </a:txBody>
                  <a:tcPr anchor="ctr"/>
                </a:tc>
              </a:tr>
              <a:tr h="33155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Animations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Expose learners to new skills and concepts.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698835149"/>
                  </a:ext>
                </a:extLst>
              </a:tr>
              <a:tr h="178145">
                <a:tc>
                  <a:txBody>
                    <a:bodyPr/>
                    <a:lstStyle/>
                    <a:p>
                      <a:pPr marL="0" algn="l" defTabSz="685777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Check Your Understanding (CYU)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Per topic online quiz to help learners gauge content understanding. </a:t>
                      </a:r>
                    </a:p>
                  </a:txBody>
                  <a:tcPr/>
                </a:tc>
              </a:tr>
              <a:tr h="17814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Module Quizzes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Self-assessments that integrate concepts and skills learned throughout the series of topics presented in the module.</a:t>
                      </a:r>
                    </a:p>
                  </a:txBody>
                  <a:tcPr/>
                </a:tc>
              </a:tr>
              <a:tr h="17814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Module Summary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Briefly recaps module content.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221539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smtClean="0"/>
              <a:t>Enterprise Services</a:t>
            </a:r>
            <a:endParaRPr lang="en-US" sz="1600" dirty="0"/>
          </a:p>
          <a:p>
            <a:r>
              <a:rPr lang="en-US" dirty="0"/>
              <a:t>Reading Server Logs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3" y="798943"/>
            <a:ext cx="8698380" cy="3948156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In this lab, you will complete the following objectives</a:t>
            </a:r>
            <a:r>
              <a:rPr lang="en-US" sz="1600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Reading Log Files with </a:t>
            </a:r>
            <a:r>
              <a:rPr lang="en-US" sz="1600" b="1" dirty="0" smtClean="0"/>
              <a:t>cat</a:t>
            </a:r>
            <a:r>
              <a:rPr lang="en-US" sz="1600" dirty="0"/>
              <a:t>, </a:t>
            </a:r>
            <a:r>
              <a:rPr lang="en-US" sz="1600" b="1" dirty="0" smtClean="0"/>
              <a:t>more</a:t>
            </a:r>
            <a:r>
              <a:rPr lang="en-US" sz="1600" dirty="0"/>
              <a:t>, and </a:t>
            </a:r>
            <a:r>
              <a:rPr lang="en-US" sz="1600" b="1" dirty="0" smtClean="0"/>
              <a:t>less</a:t>
            </a:r>
            <a:endParaRPr lang="en-US" sz="1600" b="1" dirty="0"/>
          </a:p>
          <a:p>
            <a:pPr>
              <a:buFont typeface="Arial" pitchFamily="34" charset="0"/>
              <a:buChar char="•"/>
            </a:pPr>
            <a:r>
              <a:rPr lang="en-US" sz="1600" dirty="0"/>
              <a:t>Log Files and Syslog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Log Files and </a:t>
            </a:r>
            <a:r>
              <a:rPr lang="en-US" sz="1600" b="1" dirty="0" err="1" smtClean="0"/>
              <a:t>journalctl</a:t>
            </a:r>
            <a:endParaRPr lang="en-US" sz="16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169463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7326" y="1702341"/>
            <a:ext cx="8348870" cy="1610116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17.3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Attacking What We Do Summary</a:t>
            </a:r>
            <a:r>
              <a:rPr lang="en-US" dirty="0"/>
              <a:t/>
            </a:r>
            <a:br>
              <a:rPr lang="en-US" dirty="0"/>
            </a:b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375384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7549" y="41393"/>
            <a:ext cx="5100087" cy="757551"/>
          </a:xfrm>
        </p:spPr>
        <p:txBody>
          <a:bodyPr/>
          <a:lstStyle/>
          <a:p>
            <a:r>
              <a:rPr lang="en-US" altLang="en-US" sz="1600" dirty="0" smtClean="0"/>
              <a:t>Attacking What We Do Summary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What </a:t>
            </a:r>
            <a:r>
              <a:rPr lang="en-US" altLang="en-US" dirty="0" smtClean="0"/>
              <a:t>Did </a:t>
            </a:r>
            <a:r>
              <a:rPr lang="en-US" altLang="en-US" dirty="0" smtClean="0"/>
              <a:t>I </a:t>
            </a:r>
            <a:r>
              <a:rPr lang="en-US" altLang="en-US" dirty="0" smtClean="0"/>
              <a:t>Learn </a:t>
            </a:r>
            <a:r>
              <a:rPr lang="en-US" altLang="en-US" dirty="0" smtClean="0"/>
              <a:t>in this </a:t>
            </a:r>
            <a:r>
              <a:rPr lang="en-US" altLang="en-US" dirty="0" smtClean="0"/>
              <a:t>Module</a:t>
            </a:r>
            <a:r>
              <a:rPr lang="en-US" altLang="en-US" dirty="0" smtClean="0"/>
              <a:t>?</a:t>
            </a:r>
            <a:endParaRPr lang="en-CA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79088" y="744550"/>
            <a:ext cx="8840141" cy="4274248"/>
          </a:xfrm>
        </p:spPr>
        <p:txBody>
          <a:bodyPr/>
          <a:lstStyle/>
          <a:p>
            <a:pPr marL="285750" lvl="2" indent="-28575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90000"/>
              <a:buFont typeface="Arial" pitchFamily="34" charset="0"/>
              <a:buChar char="•"/>
            </a:pPr>
            <a:r>
              <a:rPr lang="en-US" sz="1600" dirty="0" smtClean="0"/>
              <a:t>Any </a:t>
            </a:r>
            <a:r>
              <a:rPr lang="en-US" sz="1600" dirty="0"/>
              <a:t>client can send an unsolicited ARP Reply called a “gratuitous ARP.” </a:t>
            </a:r>
            <a:endParaRPr lang="en-US" sz="1600" dirty="0" smtClean="0"/>
          </a:p>
          <a:p>
            <a:pPr marL="285750" lvl="2" indent="-28575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90000"/>
              <a:buFont typeface="Arial" pitchFamily="34" charset="0"/>
              <a:buChar char="•"/>
            </a:pPr>
            <a:r>
              <a:rPr lang="en-US" sz="1600" dirty="0" smtClean="0"/>
              <a:t>A </a:t>
            </a:r>
            <a:r>
              <a:rPr lang="en-US" sz="1600" dirty="0"/>
              <a:t>threat actor can poison the ARP cache of devices on the local network, creating an MiTM attack to redirect traffic</a:t>
            </a:r>
            <a:r>
              <a:rPr lang="en-US" sz="1600" dirty="0" smtClean="0"/>
              <a:t>.</a:t>
            </a:r>
          </a:p>
          <a:p>
            <a:pPr marL="285750" lvl="2" indent="-28575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90000"/>
              <a:buFont typeface="Arial" pitchFamily="34" charset="0"/>
              <a:buChar char="•"/>
            </a:pPr>
            <a:r>
              <a:rPr lang="en-US" sz="1600" dirty="0"/>
              <a:t>The Domain Name Service (DNS) protocol </a:t>
            </a:r>
            <a:r>
              <a:rPr lang="en-US" sz="1600" dirty="0" smtClean="0"/>
              <a:t>uses </a:t>
            </a:r>
            <a:r>
              <a:rPr lang="en-US" sz="1600" dirty="0" smtClean="0"/>
              <a:t>Resource </a:t>
            </a:r>
            <a:r>
              <a:rPr lang="en-US" sz="1600" dirty="0"/>
              <a:t>R</a:t>
            </a:r>
            <a:r>
              <a:rPr lang="en-US" sz="1600" dirty="0" smtClean="0"/>
              <a:t>ecords </a:t>
            </a:r>
            <a:r>
              <a:rPr lang="en-US" sz="1600" dirty="0"/>
              <a:t>(RR) to identify the type of DNS </a:t>
            </a:r>
            <a:r>
              <a:rPr lang="en-US" sz="1600" dirty="0" smtClean="0"/>
              <a:t>response.</a:t>
            </a:r>
          </a:p>
          <a:p>
            <a:pPr marL="285750" lvl="2" indent="-28575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90000"/>
              <a:buFont typeface="Arial" pitchFamily="34" charset="0"/>
              <a:buChar char="•"/>
            </a:pPr>
            <a:r>
              <a:rPr lang="en-US" sz="1600" dirty="0" smtClean="0"/>
              <a:t>DNS </a:t>
            </a:r>
            <a:r>
              <a:rPr lang="en-US" sz="1600" dirty="0"/>
              <a:t>open resolvers are vulnerable to multiple malicious activities, including DNS cache poisoning, in which falsified records are provided to the open resolver. </a:t>
            </a:r>
            <a:endParaRPr lang="en-US" sz="1600" dirty="0" smtClean="0"/>
          </a:p>
          <a:p>
            <a:pPr marL="285750" lvl="2" indent="-28575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90000"/>
              <a:buFont typeface="Arial" pitchFamily="34" charset="0"/>
              <a:buChar char="•"/>
            </a:pPr>
            <a:r>
              <a:rPr lang="en-US" sz="1600" dirty="0" smtClean="0"/>
              <a:t>In DNS </a:t>
            </a:r>
            <a:r>
              <a:rPr lang="en-US" sz="1600" dirty="0"/>
              <a:t>amplification and reflection </a:t>
            </a:r>
            <a:r>
              <a:rPr lang="en-US" sz="1600" dirty="0" smtClean="0"/>
              <a:t>attacks, </a:t>
            </a:r>
            <a:r>
              <a:rPr lang="en-US" sz="1600" dirty="0" smtClean="0"/>
              <a:t>the </a:t>
            </a:r>
            <a:r>
              <a:rPr lang="en-US" sz="1600" dirty="0"/>
              <a:t>benign nature of the DNS protocol is exploited to cause DoS</a:t>
            </a:r>
            <a:r>
              <a:rPr lang="en-US" sz="1600" dirty="0" smtClean="0"/>
              <a:t>/ DDoS </a:t>
            </a:r>
            <a:r>
              <a:rPr lang="en-US" sz="1600" dirty="0"/>
              <a:t>attacks. </a:t>
            </a:r>
            <a:endParaRPr lang="en-US" sz="1600" dirty="0" smtClean="0"/>
          </a:p>
          <a:p>
            <a:pPr marL="285750" lvl="2" indent="-28575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90000"/>
              <a:buFont typeface="Arial" pitchFamily="34" charset="0"/>
              <a:buChar char="•"/>
            </a:pPr>
            <a:r>
              <a:rPr lang="en-US" sz="1600" dirty="0" smtClean="0"/>
              <a:t>In </a:t>
            </a:r>
            <a:r>
              <a:rPr lang="en-US" sz="1600" dirty="0"/>
              <a:t>DNS resource utilization attacks, a DoS attack is launched against the DNS server itself. </a:t>
            </a:r>
            <a:endParaRPr lang="en-US" sz="1600" dirty="0" smtClean="0"/>
          </a:p>
          <a:p>
            <a:pPr marL="285750" lvl="2" indent="-28575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90000"/>
              <a:buFont typeface="Arial" pitchFamily="34" charset="0"/>
              <a:buChar char="•"/>
            </a:pPr>
            <a:r>
              <a:rPr lang="en-US" sz="1600" dirty="0" smtClean="0"/>
              <a:t>Threat </a:t>
            </a:r>
            <a:r>
              <a:rPr lang="en-US" sz="1600" dirty="0" smtClean="0"/>
              <a:t>actors </a:t>
            </a:r>
            <a:r>
              <a:rPr lang="en-US" sz="1600" dirty="0" smtClean="0"/>
              <a:t>use Fast </a:t>
            </a:r>
            <a:r>
              <a:rPr lang="en-US" sz="1600" dirty="0"/>
              <a:t>Flux, in which malicious servers will rapidly change their IP address. </a:t>
            </a:r>
            <a:endParaRPr lang="en-US" sz="1600" dirty="0" smtClean="0"/>
          </a:p>
          <a:p>
            <a:pPr marL="285750" lvl="2" indent="-28575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90000"/>
              <a:buFont typeface="Arial" pitchFamily="34" charset="0"/>
              <a:buChar char="•"/>
            </a:pPr>
            <a:r>
              <a:rPr lang="en-US" sz="1600" dirty="0"/>
              <a:t>To </a:t>
            </a:r>
            <a:r>
              <a:rPr lang="en-US" sz="1600" dirty="0" smtClean="0"/>
              <a:t>stop </a:t>
            </a:r>
            <a:r>
              <a:rPr lang="en-US" sz="1600" dirty="0"/>
              <a:t>DNS tunneling, a filter that inspects DNS traffic must be used.</a:t>
            </a:r>
          </a:p>
        </p:txBody>
      </p:sp>
    </p:spTree>
    <p:extLst>
      <p:ext uri="{BB962C8B-B14F-4D97-AF65-F5344CB8AC3E}">
        <p14:creationId xmlns:p14="http://schemas.microsoft.com/office/powerpoint/2010/main" val="37929511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7549" y="41393"/>
            <a:ext cx="5181568" cy="757551"/>
          </a:xfrm>
        </p:spPr>
        <p:txBody>
          <a:bodyPr/>
          <a:lstStyle/>
          <a:p>
            <a:r>
              <a:rPr lang="en-US" altLang="en-US" sz="1600" dirty="0" smtClean="0"/>
              <a:t>Attacking What We do Summary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What </a:t>
            </a:r>
            <a:r>
              <a:rPr lang="en-US" altLang="en-US" dirty="0" smtClean="0"/>
              <a:t>Did </a:t>
            </a:r>
            <a:r>
              <a:rPr lang="en-US" altLang="en-US" dirty="0" smtClean="0"/>
              <a:t>I </a:t>
            </a:r>
            <a:r>
              <a:rPr lang="en-US" altLang="en-US" dirty="0" smtClean="0"/>
              <a:t>Learn </a:t>
            </a:r>
            <a:r>
              <a:rPr lang="en-US" altLang="en-US" dirty="0" smtClean="0"/>
              <a:t>in this </a:t>
            </a:r>
            <a:r>
              <a:rPr lang="en-US" altLang="en-US" dirty="0" smtClean="0"/>
              <a:t>Module</a:t>
            </a:r>
            <a:r>
              <a:rPr lang="en-US" altLang="en-US" dirty="0" smtClean="0"/>
              <a:t>?</a:t>
            </a:r>
            <a:endParaRPr lang="en-CA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88141" y="789815"/>
            <a:ext cx="8840141" cy="379479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A </a:t>
            </a:r>
            <a:r>
              <a:rPr lang="en-US" sz="1600" dirty="0"/>
              <a:t>DHCP spoofing attack occurs when a rogue DHCP server is connected to the network and provides false IP configuration parameters to legitimate clients. </a:t>
            </a: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compromised web page redirects the user to a site that hosts malicious </a:t>
            </a:r>
            <a:r>
              <a:rPr lang="en-US" sz="1600" dirty="0" smtClean="0"/>
              <a:t>code which is known </a:t>
            </a:r>
            <a:r>
              <a:rPr lang="en-US" sz="1600" dirty="0"/>
              <a:t>as a drive-by download. </a:t>
            </a: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Cross-Site </a:t>
            </a:r>
            <a:r>
              <a:rPr lang="en-US" sz="1600" dirty="0"/>
              <a:t>Scripting (XSS) attacks occur when browsers execute malicious scripts on the client and provide threat actors with access to sensitive information on the local host.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The OWASP Top 10 Web Application Security Risks is designed to help organizations create secure web applications. </a:t>
            </a:r>
          </a:p>
        </p:txBody>
      </p:sp>
    </p:spTree>
    <p:extLst>
      <p:ext uri="{BB962C8B-B14F-4D97-AF65-F5344CB8AC3E}">
        <p14:creationId xmlns:p14="http://schemas.microsoft.com/office/powerpoint/2010/main" val="2892445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400" dirty="0">
                <a:latin typeface="Arial" charset="0"/>
              </a:rPr>
              <a:t>Module </a:t>
            </a:r>
            <a:r>
              <a:rPr lang="en-US" sz="1400" dirty="0" smtClean="0">
                <a:latin typeface="Arial" charset="0"/>
              </a:rPr>
              <a:t>17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Commands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6356224"/>
              </p:ext>
            </p:extLst>
          </p:nvPr>
        </p:nvGraphicFramePr>
        <p:xfrm>
          <a:off x="1403287" y="1120374"/>
          <a:ext cx="6400800" cy="1463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20352">
                  <a:extLst>
                    <a:ext uri="{9D8B030D-6E8A-4147-A177-3AD203B41FA5}">
                      <a16:colId xmlns:a16="http://schemas.microsoft.com/office/drawing/2014/main" xmlns="" val="2731093094"/>
                    </a:ext>
                  </a:extLst>
                </a:gridCol>
                <a:gridCol w="3780448"/>
              </a:tblGrid>
              <a:tr h="1034352">
                <a:tc>
                  <a:txBody>
                    <a:bodyPr/>
                    <a:lstStyle/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Record resource (RR)</a:t>
                      </a: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Command and Control (C&amp;C) 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iFrame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173038" indent="-173038" algn="l" defTabSz="685777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Open Web Application Security Project (OWASP) </a:t>
                      </a: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Cross-Site Scripting (XSS) </a:t>
                      </a:r>
                    </a:p>
                    <a:p>
                      <a:pPr marL="173038" indent="-173038" algn="l" defTabSz="685777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Domain Shadowing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795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94978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41908282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Check Your Understanding</a:t>
            </a:r>
          </a:p>
        </p:txBody>
      </p:sp>
      <p:sp>
        <p:nvSpPr>
          <p:cNvPr id="7171" name="Content Placeholder 1"/>
          <p:cNvSpPr>
            <a:spLocks noGrp="1" noChangeArrowheads="1"/>
          </p:cNvSpPr>
          <p:nvPr>
            <p:ph idx="1"/>
          </p:nvPr>
        </p:nvSpPr>
        <p:spPr>
          <a:xfrm>
            <a:off x="145357" y="965201"/>
            <a:ext cx="8878570" cy="3643747"/>
          </a:xfrm>
        </p:spPr>
        <p:txBody>
          <a:bodyPr/>
          <a:lstStyle/>
          <a:p>
            <a:pPr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Check Your Understanding activities are designed to let students quickly determine if they understand the content and can proceed, or if they need to review. </a:t>
            </a:r>
          </a:p>
          <a:p>
            <a:pPr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Check Your Understanding activities </a:t>
            </a:r>
            <a:r>
              <a:rPr lang="en-US" sz="1600" b="1" i="1" dirty="0"/>
              <a:t>do not </a:t>
            </a:r>
            <a:r>
              <a:rPr lang="en-US" sz="1600" dirty="0"/>
              <a:t>affect student grades.</a:t>
            </a:r>
          </a:p>
          <a:p>
            <a:pPr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There are no separate slides for these activities in the PPT. They are listed in the notes area of the slide that appears before these activities.</a:t>
            </a:r>
          </a:p>
          <a:p>
            <a:pPr marL="0" indent="0" eaLnBrk="1" hangingPunct="1">
              <a:spcBef>
                <a:spcPct val="30000"/>
              </a:spcBef>
              <a:buNone/>
            </a:pPr>
            <a:endParaRPr lang="en-US" sz="1600" dirty="0"/>
          </a:p>
          <a:p>
            <a:pPr eaLnBrk="1" hangingPunct="1">
              <a:spcBef>
                <a:spcPct val="30000"/>
              </a:spcBef>
            </a:pP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33575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2"/>
          <p:cNvSpPr>
            <a:spLocks noGrp="1" noChangeArrowheads="1"/>
          </p:cNvSpPr>
          <p:nvPr>
            <p:ph type="title"/>
          </p:nvPr>
        </p:nvSpPr>
        <p:spPr>
          <a:xfrm>
            <a:off x="1" y="41393"/>
            <a:ext cx="9144000" cy="568207"/>
          </a:xfrm>
        </p:spPr>
        <p:txBody>
          <a:bodyPr/>
          <a:lstStyle/>
          <a:p>
            <a:pPr eaLnBrk="1" hangingPunct="1"/>
            <a:r>
              <a:rPr lang="en-US" dirty="0"/>
              <a:t>Module </a:t>
            </a:r>
            <a:r>
              <a:rPr lang="en-US" dirty="0" smtClean="0"/>
              <a:t>17: </a:t>
            </a:r>
            <a:r>
              <a:rPr lang="en-US" dirty="0"/>
              <a:t>Activities</a:t>
            </a:r>
          </a:p>
        </p:txBody>
      </p:sp>
      <p:sp>
        <p:nvSpPr>
          <p:cNvPr id="6147" name="Content Placeholder 1"/>
          <p:cNvSpPr>
            <a:spLocks noGrp="1" noChangeArrowheads="1"/>
          </p:cNvSpPr>
          <p:nvPr>
            <p:ph idx="1"/>
          </p:nvPr>
        </p:nvSpPr>
        <p:spPr>
          <a:xfrm>
            <a:off x="136631" y="609600"/>
            <a:ext cx="8695135" cy="348414"/>
          </a:xfrm>
        </p:spPr>
        <p:txBody>
          <a:bodyPr/>
          <a:lstStyle/>
          <a:p>
            <a:pPr marL="0" indent="0">
              <a:spcBef>
                <a:spcPct val="30000"/>
              </a:spcBef>
              <a:buNone/>
            </a:pPr>
            <a:r>
              <a:rPr lang="en-US" dirty="0"/>
              <a:t>What activities are associated with this module?</a:t>
            </a:r>
            <a:endParaRPr lang="en-US" dirty="0">
              <a:solidFill>
                <a:srgbClr val="00B0F0"/>
              </a:solidFill>
            </a:endParaRPr>
          </a:p>
          <a:p>
            <a:pPr marL="0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</p:txBody>
      </p:sp>
      <p:graphicFrame>
        <p:nvGraphicFramePr>
          <p:cNvPr id="5" name="Table">
            <a:extLst>
              <a:ext uri="{FF2B5EF4-FFF2-40B4-BE49-F238E27FC236}">
                <a16:creationId xmlns:a16="http://schemas.microsoft.com/office/drawing/2014/main" xmlns="" id="{8E0D7341-0652-46A5-A6D2-B3043B81A14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0532763"/>
              </p:ext>
            </p:extLst>
          </p:nvPr>
        </p:nvGraphicFramePr>
        <p:xfrm>
          <a:off x="260853" y="1096817"/>
          <a:ext cx="8229418" cy="14332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973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40480">
                  <a:extLst>
                    <a:ext uri="{9D8B030D-6E8A-4147-A177-3AD203B41FA5}">
                      <a16:colId xmlns:a16="http://schemas.microsoft.com/office/drawing/2014/main" xmlns="" val="3156509146"/>
                    </a:ext>
                  </a:extLst>
                </a:gridCol>
                <a:gridCol w="349733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618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2149">
                <a:tc>
                  <a:txBody>
                    <a:bodyPr/>
                    <a:lstStyle/>
                    <a:p>
                      <a:pPr marL="0" marR="0" lvl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Page #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Activity Type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Activity Name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Optional?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107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17.1.1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Animation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ARP Vulnerabilities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Recommended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</a:tr>
              <a:tr h="159139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17.1.7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Lab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Exploring DNS Traffic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Recommended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263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17.2.6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Lab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Attacking a MySQL </a:t>
                      </a:r>
                      <a:r>
                        <a:rPr lang="en-US" sz="1100" dirty="0" smtClean="0"/>
                        <a:t>Database</a:t>
                      </a:r>
                      <a:endParaRPr lang="en-US" sz="1100" dirty="0" smtClean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Recommended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</a:tr>
              <a:tr h="157479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17.2.7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Lab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Reading Server </a:t>
                      </a:r>
                      <a:r>
                        <a:rPr lang="en-US" sz="1100" dirty="0" smtClean="0"/>
                        <a:t>Logs</a:t>
                      </a:r>
                      <a:endParaRPr lang="en-US" sz="1100" dirty="0" smtClean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Recommended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</a:tr>
              <a:tr h="147596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17.2.8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Check Your Understanding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Network Services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Attacks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Recommended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7946538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 17: </a:t>
            </a:r>
            <a:r>
              <a:rPr lang="en-US" dirty="0"/>
              <a:t>Best Practices</a:t>
            </a:r>
          </a:p>
        </p:txBody>
      </p:sp>
      <p:sp>
        <p:nvSpPr>
          <p:cNvPr id="11266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144065" y="798945"/>
            <a:ext cx="8853286" cy="3909242"/>
          </a:xfrm>
        </p:spPr>
        <p:txBody>
          <a:bodyPr/>
          <a:lstStyle/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600" dirty="0"/>
              <a:t>Prior to teaching Module </a:t>
            </a:r>
            <a:r>
              <a:rPr lang="en-US" sz="1600" dirty="0" smtClean="0"/>
              <a:t>17, </a:t>
            </a:r>
            <a:r>
              <a:rPr lang="en-US" sz="1600" dirty="0"/>
              <a:t>the instructor should: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Review the activities and assessments for this module.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Try to include as many questions as possible to keep students engaged during classroom presentation.</a:t>
            </a:r>
          </a:p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endParaRPr lang="en-US" sz="1600" dirty="0"/>
          </a:p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600" dirty="0"/>
              <a:t>Topic </a:t>
            </a:r>
            <a:r>
              <a:rPr lang="en-US" sz="1600" dirty="0" smtClean="0"/>
              <a:t>17.1</a:t>
            </a:r>
            <a:endParaRPr lang="en-US" sz="1600" dirty="0"/>
          </a:p>
          <a:p>
            <a:pPr marL="557213" lvl="4" indent="-171450" defTabSz="457200" fontAlgn="auto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</a:rPr>
              <a:t>Provide an overview of ARP</a:t>
            </a:r>
            <a:endParaRPr lang="en-US" sz="1600" dirty="0" smtClean="0">
              <a:solidFill>
                <a:srgbClr val="000000"/>
              </a:solidFill>
            </a:endParaRPr>
          </a:p>
          <a:p>
            <a:pPr marL="557213" lvl="4" indent="-171450" defTabSz="457200" fontAlgn="auto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</a:rPr>
              <a:t>Play an animation to demonstrate the ARP process</a:t>
            </a:r>
            <a:endParaRPr lang="en-US" sz="1600" dirty="0">
              <a:solidFill>
                <a:srgbClr val="000000"/>
              </a:solidFill>
            </a:endParaRPr>
          </a:p>
          <a:p>
            <a:pPr marL="557213" lvl="4" indent="-171450" defTabSz="457200" fontAlgn="auto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</a:rPr>
              <a:t>Explain ARP </a:t>
            </a:r>
            <a:r>
              <a:rPr lang="en-US" sz="1600" dirty="0">
                <a:solidFill>
                  <a:srgbClr val="000000"/>
                </a:solidFill>
              </a:rPr>
              <a:t>Cache </a:t>
            </a:r>
            <a:r>
              <a:rPr lang="en-US" sz="1600" dirty="0" smtClean="0">
                <a:solidFill>
                  <a:srgbClr val="000000"/>
                </a:solidFill>
              </a:rPr>
              <a:t>Poisoning with example</a:t>
            </a:r>
            <a:endParaRPr lang="en-US" sz="1600" dirty="0"/>
          </a:p>
          <a:p>
            <a:pPr marL="557213" lvl="4" indent="-171450" defTabSz="457200" fontAlgn="auto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</a:rPr>
              <a:t>Ask the learners if they are aware of DNS attacks.</a:t>
            </a:r>
          </a:p>
          <a:p>
            <a:pPr marL="385763" lvl="4" indent="0" defTabSz="45720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1600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997661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 </a:t>
            </a:r>
            <a:r>
              <a:rPr lang="en-US" dirty="0" smtClean="0"/>
              <a:t>17: </a:t>
            </a:r>
            <a:r>
              <a:rPr lang="en-US" dirty="0"/>
              <a:t>Best </a:t>
            </a:r>
            <a:r>
              <a:rPr lang="en-US" dirty="0" smtClean="0"/>
              <a:t>Practices</a:t>
            </a:r>
            <a:endParaRPr lang="en-US" dirty="0"/>
          </a:p>
        </p:txBody>
      </p:sp>
      <p:sp>
        <p:nvSpPr>
          <p:cNvPr id="11266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145358" y="798944"/>
            <a:ext cx="8853286" cy="3832691"/>
          </a:xfrm>
        </p:spPr>
        <p:txBody>
          <a:bodyPr/>
          <a:lstStyle/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altLang="ja-JP" sz="1600" dirty="0"/>
              <a:t>Topic </a:t>
            </a:r>
            <a:r>
              <a:rPr lang="en-US" altLang="ja-JP" sz="1600" dirty="0" smtClean="0"/>
              <a:t>17.2</a:t>
            </a:r>
            <a:endParaRPr lang="en-US" altLang="ja-JP" sz="1600" dirty="0"/>
          </a:p>
          <a:p>
            <a:pPr marL="285750" lvl="1" indent="-285750">
              <a:lnSpc>
                <a:spcPct val="85000"/>
              </a:lnSpc>
              <a:spcBef>
                <a:spcPct val="30000"/>
              </a:spcBef>
              <a:spcAft>
                <a:spcPts val="600"/>
              </a:spcAft>
              <a:buSzPct val="100000"/>
            </a:pPr>
            <a:r>
              <a:rPr lang="en-US" sz="1600" dirty="0" smtClean="0"/>
              <a:t>Demonstrate a short video to the learners on web attack and then explain the concept.</a:t>
            </a:r>
            <a:endParaRPr lang="en-US" sz="1600" dirty="0"/>
          </a:p>
          <a:p>
            <a:pPr marL="285750" lvl="1" indent="-285750">
              <a:lnSpc>
                <a:spcPct val="85000"/>
              </a:lnSpc>
              <a:spcBef>
                <a:spcPct val="30000"/>
              </a:spcBef>
              <a:spcAft>
                <a:spcPts val="600"/>
              </a:spcAft>
              <a:buSzPct val="100000"/>
            </a:pPr>
            <a:r>
              <a:rPr lang="en-US" sz="1600" dirty="0" smtClean="0"/>
              <a:t>Discuss </a:t>
            </a:r>
            <a:r>
              <a:rPr lang="en-US" sz="1600" dirty="0" smtClean="0"/>
              <a:t>Malicious </a:t>
            </a:r>
            <a:r>
              <a:rPr lang="en-US" sz="1600" dirty="0" err="1" smtClean="0"/>
              <a:t>iFrames</a:t>
            </a:r>
            <a:r>
              <a:rPr lang="en-US" sz="1600" dirty="0"/>
              <a:t> </a:t>
            </a:r>
            <a:r>
              <a:rPr lang="en-US" sz="1600" dirty="0" smtClean="0"/>
              <a:t>and its prevention.</a:t>
            </a:r>
            <a:endParaRPr lang="en-US" sz="1600" dirty="0"/>
          </a:p>
          <a:p>
            <a:pPr marL="285750" lvl="1" indent="-285750">
              <a:lnSpc>
                <a:spcPct val="85000"/>
              </a:lnSpc>
              <a:spcBef>
                <a:spcPct val="30000"/>
              </a:spcBef>
              <a:spcAft>
                <a:spcPts val="600"/>
              </a:spcAft>
              <a:buSzPct val="100000"/>
            </a:pPr>
            <a:r>
              <a:rPr lang="en-US" sz="1600" dirty="0" smtClean="0"/>
              <a:t>Explain HTTP </a:t>
            </a:r>
            <a:r>
              <a:rPr lang="en-US" sz="1600" dirty="0"/>
              <a:t>302 </a:t>
            </a:r>
            <a:r>
              <a:rPr lang="en-US" sz="1600" dirty="0" smtClean="0"/>
              <a:t>Cushioning and then ask the class to brainstorm on the preventive measures that can be taken to avoid these malicious attacks.</a:t>
            </a:r>
            <a:endParaRPr lang="en-US" sz="1600" dirty="0"/>
          </a:p>
          <a:p>
            <a:pPr marL="285750" lvl="1" indent="-285750">
              <a:lnSpc>
                <a:spcPct val="85000"/>
              </a:lnSpc>
              <a:spcBef>
                <a:spcPct val="30000"/>
              </a:spcBef>
              <a:spcAft>
                <a:spcPts val="600"/>
              </a:spcAft>
              <a:buSzPct val="100000"/>
            </a:pPr>
            <a:r>
              <a:rPr lang="en-US" sz="1600" dirty="0" smtClean="0"/>
              <a:t>Define </a:t>
            </a:r>
            <a:r>
              <a:rPr lang="en-US" sz="1600" dirty="0" smtClean="0"/>
              <a:t>Domain Shadowing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285750" lvl="1" indent="-285750">
              <a:lnSpc>
                <a:spcPct val="85000"/>
              </a:lnSpc>
              <a:spcBef>
                <a:spcPct val="30000"/>
              </a:spcBef>
              <a:spcAft>
                <a:spcPts val="600"/>
              </a:spcAft>
              <a:buSzPct val="100000"/>
            </a:pPr>
            <a:r>
              <a:rPr lang="en-US" sz="1600" dirty="0" smtClean="0"/>
              <a:t>Explain how</a:t>
            </a:r>
            <a:r>
              <a:rPr lang="en-US" sz="1600" dirty="0" smtClean="0"/>
              <a:t> </a:t>
            </a:r>
            <a:r>
              <a:rPr lang="en-US" sz="1600" dirty="0" smtClean="0"/>
              <a:t>threat actors </a:t>
            </a:r>
            <a:r>
              <a:rPr lang="en-US" sz="1600" dirty="0" smtClean="0"/>
              <a:t>use code </a:t>
            </a:r>
            <a:r>
              <a:rPr lang="en-US" sz="1600" dirty="0" smtClean="0"/>
              <a:t>injection and SQL </a:t>
            </a:r>
            <a:r>
              <a:rPr lang="en-US" sz="1600" dirty="0" smtClean="0"/>
              <a:t>injection attacks</a:t>
            </a:r>
            <a:r>
              <a:rPr lang="en-US" sz="1600" dirty="0" smtClean="0"/>
              <a:t>.</a:t>
            </a:r>
          </a:p>
          <a:p>
            <a:pPr marL="285750" lvl="1" indent="-285750">
              <a:lnSpc>
                <a:spcPct val="85000"/>
              </a:lnSpc>
              <a:spcBef>
                <a:spcPct val="30000"/>
              </a:spcBef>
              <a:spcAft>
                <a:spcPts val="600"/>
              </a:spcAft>
              <a:buSzPct val="100000"/>
            </a:pP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519868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79224" y="1252120"/>
            <a:ext cx="7254265" cy="1508188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Module 17:Attacking What We Do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7" y="3809526"/>
            <a:ext cx="2368954" cy="902174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CyberOps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Associates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v1.0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93898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"/>
          <p:cNvSpPr>
            <a:spLocks noGrp="1" noChangeArrowheads="1"/>
          </p:cNvSpPr>
          <p:nvPr>
            <p:ph type="title"/>
          </p:nvPr>
        </p:nvSpPr>
        <p:spPr>
          <a:xfrm>
            <a:off x="1" y="41394"/>
            <a:ext cx="9144000" cy="612812"/>
          </a:xfrm>
        </p:spPr>
        <p:txBody>
          <a:bodyPr/>
          <a:lstStyle/>
          <a:p>
            <a:pPr eaLnBrk="1" hangingPunct="1"/>
            <a:r>
              <a:rPr lang="en-US" dirty="0"/>
              <a:t>Module Objectives</a:t>
            </a:r>
          </a:p>
        </p:txBody>
      </p:sp>
      <p:sp>
        <p:nvSpPr>
          <p:cNvPr id="6147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99461" y="654206"/>
            <a:ext cx="8731272" cy="827461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/>
              <a:t>Module Title: </a:t>
            </a:r>
            <a:r>
              <a:rPr lang="en-US" sz="1600" dirty="0"/>
              <a:t>Attacking What We Do</a:t>
            </a:r>
          </a:p>
          <a:p>
            <a:pPr marL="0" indent="0">
              <a:buNone/>
            </a:pPr>
            <a:r>
              <a:rPr lang="en-US" sz="1600" b="1" dirty="0"/>
              <a:t>Module Objective</a:t>
            </a:r>
            <a:r>
              <a:rPr lang="en-US" sz="1600" dirty="0"/>
              <a:t>: Explain how common network applications and services are vulnerable to attack.</a:t>
            </a:r>
          </a:p>
          <a:p>
            <a:pPr marL="375047" indent="-285750">
              <a:spcBef>
                <a:spcPct val="30000"/>
              </a:spcBef>
              <a:buFont typeface="Arial" pitchFamily="34" charset="0"/>
              <a:buChar char="•"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390913"/>
              </p:ext>
            </p:extLst>
          </p:nvPr>
        </p:nvGraphicFramePr>
        <p:xfrm>
          <a:off x="374695" y="1916950"/>
          <a:ext cx="8263467" cy="9258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39322">
                  <a:extLst>
                    <a:ext uri="{9D8B030D-6E8A-4147-A177-3AD203B41FA5}">
                      <a16:colId xmlns="" xmlns:a16="http://schemas.microsoft.com/office/drawing/2014/main" val="399010295"/>
                    </a:ext>
                  </a:extLst>
                </a:gridCol>
                <a:gridCol w="5924145">
                  <a:extLst>
                    <a:ext uri="{9D8B030D-6E8A-4147-A177-3AD203B41FA5}">
                      <a16:colId xmlns="" xmlns:a16="http://schemas.microsoft.com/office/drawing/2014/main" val="3417728144"/>
                    </a:ext>
                  </a:extLst>
                </a:gridCol>
              </a:tblGrid>
              <a:tr h="273509">
                <a:tc>
                  <a:txBody>
                    <a:bodyPr/>
                    <a:lstStyle/>
                    <a:p>
                      <a:pPr algn="ctr" fontAlgn="ctr"/>
                      <a:r>
                        <a:rPr lang="en-US" b="1" dirty="0">
                          <a:effectLst/>
                        </a:rPr>
                        <a:t>Topic Title</a:t>
                      </a:r>
                      <a:endParaRPr lang="en-US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b="1" dirty="0">
                          <a:effectLst/>
                        </a:rPr>
                        <a:t>Topic Objective</a:t>
                      </a:r>
                      <a:endParaRPr lang="en-US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="" xmlns:a16="http://schemas.microsoft.com/office/drawing/2014/main" val="364302898"/>
                  </a:ext>
                </a:extLst>
              </a:tr>
              <a:tr h="290823">
                <a:tc>
                  <a:txBody>
                    <a:bodyPr/>
                    <a:lstStyle/>
                    <a:p>
                      <a:pPr fontAlgn="ctr"/>
                      <a:r>
                        <a:rPr lang="en-US" b="1" dirty="0">
                          <a:effectLst/>
                        </a:rPr>
                        <a:t>IP Services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>
                          <a:effectLst/>
                        </a:rPr>
                        <a:t>Explain IP service vulnerabilities</a:t>
                      </a: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="" xmlns:a16="http://schemas.microsoft.com/office/drawing/2014/main" val="3530891527"/>
                  </a:ext>
                </a:extLst>
              </a:tr>
              <a:tr h="154701">
                <a:tc>
                  <a:txBody>
                    <a:bodyPr/>
                    <a:lstStyle/>
                    <a:p>
                      <a:pPr fontAlgn="ctr"/>
                      <a:r>
                        <a:rPr lang="en-US" b="1" dirty="0">
                          <a:effectLst/>
                        </a:rPr>
                        <a:t>Enterprise </a:t>
                      </a: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Services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Explain how network application vulnerabilities enable network attacks</a:t>
                      </a: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="" xmlns:a16="http://schemas.microsoft.com/office/drawing/2014/main" val="662892947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3818946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71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efault Theme">
  <a:themeElements>
    <a:clrScheme name="Custom 6">
      <a:dk1>
        <a:srgbClr val="58585B"/>
      </a:dk1>
      <a:lt1>
        <a:srgbClr val="FFFFFF"/>
      </a:lt1>
      <a:dk2>
        <a:srgbClr val="58585B"/>
      </a:dk2>
      <a:lt2>
        <a:srgbClr val="81C569"/>
      </a:lt2>
      <a:accent1>
        <a:srgbClr val="004C69"/>
      </a:accent1>
      <a:accent2>
        <a:srgbClr val="9E0B0F"/>
      </a:accent2>
      <a:accent3>
        <a:srgbClr val="FFFFFF"/>
      </a:accent3>
      <a:accent4>
        <a:srgbClr val="367187"/>
      </a:accent4>
      <a:accent5>
        <a:srgbClr val="38C6F4"/>
      </a:accent5>
      <a:accent6>
        <a:srgbClr val="FBAB18"/>
      </a:accent6>
      <a:hlink>
        <a:srgbClr val="38C6F4"/>
      </a:hlink>
      <a:folHlink>
        <a:srgbClr val="81C56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Default Theme" id="{A3178FD6-045E-43BB-9FF9-79BDC55288A1}" vid="{B3635A64-254C-4D4D-B1C2-6197525273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30611</TotalTime>
  <Words>3087</Words>
  <Application>Microsoft Office PowerPoint</Application>
  <PresentationFormat>On-screen Show (16:9)</PresentationFormat>
  <Paragraphs>437</Paragraphs>
  <Slides>35</Slides>
  <Notes>35</Notes>
  <HiddenSlides>7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Default Theme</vt:lpstr>
      <vt:lpstr>Module 17:Attacking What We Do</vt:lpstr>
      <vt:lpstr>Instructor Materials – Module 17 Planning Guide</vt:lpstr>
      <vt:lpstr>What to Expect in this Module</vt:lpstr>
      <vt:lpstr>Check Your Understanding</vt:lpstr>
      <vt:lpstr>Module 17: Activities</vt:lpstr>
      <vt:lpstr>Module 17: Best Practices</vt:lpstr>
      <vt:lpstr>Module 17: Best Practices</vt:lpstr>
      <vt:lpstr>Module 17:Attacking What We Do</vt:lpstr>
      <vt:lpstr>Module Objectives</vt:lpstr>
      <vt:lpstr>17.1 IP Services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17.2 Enterprise Services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17.3 Attacking What We Do Summary </vt:lpstr>
      <vt:lpstr>Attacking What We Do Summary What Did I Learn in this Module?</vt:lpstr>
      <vt:lpstr>Attacking What We do Summary What Did I Learn in this Module?</vt:lpstr>
      <vt:lpstr>Module 17 New Terms and Commands</vt:lpstr>
      <vt:lpstr>PowerPoint Presentation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bvachon@cisco.com</dc:creator>
  <cp:lastModifiedBy>admin</cp:lastModifiedBy>
  <cp:revision>1326</cp:revision>
  <dcterms:created xsi:type="dcterms:W3CDTF">2016-08-22T22:27:36Z</dcterms:created>
  <dcterms:modified xsi:type="dcterms:W3CDTF">2020-08-12T16:36:34Z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https://cisco.jiveon.com</vt:lpwstr>
  </property>
  <property fmtid="{D5CDD505-2E9C-101B-9397-08002B2CF9AE}" pid="3" name="Offisync_UpdateToken">
    <vt:lpwstr>1</vt:lpwstr>
  </property>
  <property fmtid="{D5CDD505-2E9C-101B-9397-08002B2CF9AE}" pid="4" name="Offisync_ServerID">
    <vt:lpwstr>07841bbc-cd3c-4a76-827f-75a2226890f4</vt:lpwstr>
  </property>
  <property fmtid="{D5CDD505-2E9C-101B-9397-08002B2CF9AE}" pid="5" name="Offisync_UniqueId">
    <vt:lpwstr>1702406</vt:lpwstr>
  </property>
  <property fmtid="{D5CDD505-2E9C-101B-9397-08002B2CF9AE}" pid="6" name="Jive_VersionGuid">
    <vt:lpwstr>fd96a0b3-f68d-4727-8e4f-2128d37ed30a</vt:lpwstr>
  </property>
  <property fmtid="{D5CDD505-2E9C-101B-9397-08002B2CF9AE}" pid="7" name="Jive_LatestUserAccountName">
    <vt:lpwstr>alljohns</vt:lpwstr>
  </property>
  <property fmtid="{D5CDD505-2E9C-101B-9397-08002B2CF9AE}" pid="8" name="ArticulateGUID">
    <vt:lpwstr>F9A496F7-57D7-4028-9572-D40DFDF3715A</vt:lpwstr>
  </property>
  <property fmtid="{D5CDD505-2E9C-101B-9397-08002B2CF9AE}" pid="9" name="ArticulatePath">
    <vt:lpwstr>ITE7_Chp9_by_jg</vt:lpwstr>
  </property>
</Properties>
</file>