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ags/tag70.xml" ContentType="application/vnd.openxmlformats-officedocument.presentationml.tags+xml"/>
  <Override PartName="/ppt/notesSlides/notesSlide69.xml" ContentType="application/vnd.openxmlformats-officedocument.presentationml.notesSlide+xml"/>
  <Override PartName="/ppt/tags/tag71.xml" ContentType="application/vnd.openxmlformats-officedocument.presentationml.tags+xml"/>
  <Override PartName="/ppt/notesSlides/notesSlide70.xml" ContentType="application/vnd.openxmlformats-officedocument.presentationml.notesSlide+xml"/>
  <Override PartName="/ppt/tags/tag72.xml" ContentType="application/vnd.openxmlformats-officedocument.presentationml.tags+xml"/>
  <Override PartName="/ppt/notesSlides/notesSlide71.xml" ContentType="application/vnd.openxmlformats-officedocument.presentationml.notesSlide+xml"/>
  <Override PartName="/ppt/tags/tag73.xml" ContentType="application/vnd.openxmlformats-officedocument.presentationml.tags+xml"/>
  <Override PartName="/ppt/notesSlides/notesSlide72.xml" ContentType="application/vnd.openxmlformats-officedocument.presentationml.notesSlide+xml"/>
  <Override PartName="/ppt/tags/tag74.xml" ContentType="application/vnd.openxmlformats-officedocument.presentationml.tags+xml"/>
  <Override PartName="/ppt/notesSlides/notesSlide73.xml" ContentType="application/vnd.openxmlformats-officedocument.presentationml.notesSlide+xml"/>
  <Override PartName="/ppt/tags/tag75.xml" ContentType="application/vnd.openxmlformats-officedocument.presentationml.tags+xml"/>
  <Override PartName="/ppt/notesSlides/notesSlide74.xml" ContentType="application/vnd.openxmlformats-officedocument.presentationml.notesSl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ags/tag83.xml" ContentType="application/vnd.openxmlformats-officedocument.presentationml.tags+xml"/>
  <Override PartName="/ppt/notesSlides/notesSlide82.xml" ContentType="application/vnd.openxmlformats-officedocument.presentationml.notesSlide+xml"/>
  <Override PartName="/ppt/tags/tag84.xml" ContentType="application/vnd.openxmlformats-officedocument.presentationml.tags+xml"/>
  <Override PartName="/ppt/notesSlides/notesSlide83.xml" ContentType="application/vnd.openxmlformats-officedocument.presentationml.notesSlide+xml"/>
  <Override PartName="/ppt/tags/tag85.xml" ContentType="application/vnd.openxmlformats-officedocument.presentationml.tags+xml"/>
  <Override PartName="/ppt/notesSlides/notesSlide84.xml" ContentType="application/vnd.openxmlformats-officedocument.presentationml.notesSlide+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notesSlides/notesSlide86.xml" ContentType="application/vnd.openxmlformats-officedocument.presentationml.notesSlide+xml"/>
  <Override PartName="/ppt/tags/tag88.xml" ContentType="application/vnd.openxmlformats-officedocument.presentationml.tags+xml"/>
  <Override PartName="/ppt/notesSlides/notesSlide87.xml" ContentType="application/vnd.openxmlformats-officedocument.presentationml.notesSlide+xml"/>
  <Override PartName="/ppt/tags/tag89.xml" ContentType="application/vnd.openxmlformats-officedocument.presentationml.tags+xml"/>
  <Override PartName="/ppt/notesSlides/notesSlide88.xml" ContentType="application/vnd.openxmlformats-officedocument.presentationml.notesSlide+xml"/>
  <Override PartName="/ppt/tags/tag90.xml" ContentType="application/vnd.openxmlformats-officedocument.presentationml.tags+xml"/>
  <Override PartName="/ppt/notesSlides/notesSlide89.xml" ContentType="application/vnd.openxmlformats-officedocument.presentationml.notesSlide+xml"/>
  <Override PartName="/ppt/tags/tag91.xml" ContentType="application/vnd.openxmlformats-officedocument.presentationml.tags+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tags/tag92.xml" ContentType="application/vnd.openxmlformats-officedocument.presentationml.tags+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94"/>
  </p:notesMasterIdLst>
  <p:handoutMasterIdLst>
    <p:handoutMasterId r:id="rId95"/>
  </p:handoutMasterIdLst>
  <p:sldIdLst>
    <p:sldId id="513" r:id="rId2"/>
    <p:sldId id="730" r:id="rId3"/>
    <p:sldId id="1070" r:id="rId4"/>
    <p:sldId id="880" r:id="rId5"/>
    <p:sldId id="924" r:id="rId6"/>
    <p:sldId id="1074" r:id="rId7"/>
    <p:sldId id="1075" r:id="rId8"/>
    <p:sldId id="1151" r:id="rId9"/>
    <p:sldId id="876" r:id="rId10"/>
    <p:sldId id="1079" r:id="rId11"/>
    <p:sldId id="759" r:id="rId12"/>
    <p:sldId id="628" r:id="rId13"/>
    <p:sldId id="1077" r:id="rId14"/>
    <p:sldId id="1076" r:id="rId15"/>
    <p:sldId id="1078" r:id="rId16"/>
    <p:sldId id="1080" r:id="rId17"/>
    <p:sldId id="1081" r:id="rId18"/>
    <p:sldId id="1157" r:id="rId19"/>
    <p:sldId id="1082" r:id="rId20"/>
    <p:sldId id="1083" r:id="rId21"/>
    <p:sldId id="1084" r:id="rId22"/>
    <p:sldId id="1085" r:id="rId23"/>
    <p:sldId id="1109" r:id="rId24"/>
    <p:sldId id="1086" r:id="rId25"/>
    <p:sldId id="1087" r:id="rId26"/>
    <p:sldId id="1088" r:id="rId27"/>
    <p:sldId id="1089" r:id="rId28"/>
    <p:sldId id="1090" r:id="rId29"/>
    <p:sldId id="1091" r:id="rId30"/>
    <p:sldId id="1092" r:id="rId31"/>
    <p:sldId id="1093" r:id="rId32"/>
    <p:sldId id="1094" r:id="rId33"/>
    <p:sldId id="1095" r:id="rId34"/>
    <p:sldId id="1152" r:id="rId35"/>
    <p:sldId id="1097" r:id="rId36"/>
    <p:sldId id="1099" r:id="rId37"/>
    <p:sldId id="1100" r:id="rId38"/>
    <p:sldId id="1101" r:id="rId39"/>
    <p:sldId id="1102" r:id="rId40"/>
    <p:sldId id="1103" r:id="rId41"/>
    <p:sldId id="1104" r:id="rId42"/>
    <p:sldId id="1158" r:id="rId43"/>
    <p:sldId id="1106" r:id="rId44"/>
    <p:sldId id="1107" r:id="rId45"/>
    <p:sldId id="1159" r:id="rId46"/>
    <p:sldId id="1108" r:id="rId47"/>
    <p:sldId id="1110" r:id="rId48"/>
    <p:sldId id="1112" r:id="rId49"/>
    <p:sldId id="1111" r:id="rId50"/>
    <p:sldId id="1113" r:id="rId51"/>
    <p:sldId id="1160" r:id="rId52"/>
    <p:sldId id="1114" r:id="rId53"/>
    <p:sldId id="1161" r:id="rId54"/>
    <p:sldId id="1115" r:id="rId55"/>
    <p:sldId id="1116" r:id="rId56"/>
    <p:sldId id="1162" r:id="rId57"/>
    <p:sldId id="1117" r:id="rId58"/>
    <p:sldId id="1118" r:id="rId59"/>
    <p:sldId id="1119" r:id="rId60"/>
    <p:sldId id="1153" r:id="rId61"/>
    <p:sldId id="1154" r:id="rId62"/>
    <p:sldId id="1120" r:id="rId63"/>
    <p:sldId id="1155" r:id="rId64"/>
    <p:sldId id="1121" r:id="rId65"/>
    <p:sldId id="1122" r:id="rId66"/>
    <p:sldId id="1125" r:id="rId67"/>
    <p:sldId id="1124" r:id="rId68"/>
    <p:sldId id="1126" r:id="rId69"/>
    <p:sldId id="1127" r:id="rId70"/>
    <p:sldId id="1163" r:id="rId71"/>
    <p:sldId id="1128" r:id="rId72"/>
    <p:sldId id="1129" r:id="rId73"/>
    <p:sldId id="1130" r:id="rId74"/>
    <p:sldId id="1131" r:id="rId75"/>
    <p:sldId id="1132" r:id="rId76"/>
    <p:sldId id="1133" r:id="rId77"/>
    <p:sldId id="1134" r:id="rId78"/>
    <p:sldId id="1165" r:id="rId79"/>
    <p:sldId id="1135" r:id="rId80"/>
    <p:sldId id="1136" r:id="rId81"/>
    <p:sldId id="1137" r:id="rId82"/>
    <p:sldId id="1138" r:id="rId83"/>
    <p:sldId id="1139" r:id="rId84"/>
    <p:sldId id="1140" r:id="rId85"/>
    <p:sldId id="1141" r:id="rId86"/>
    <p:sldId id="1142" r:id="rId87"/>
    <p:sldId id="1143" r:id="rId88"/>
    <p:sldId id="1144" r:id="rId89"/>
    <p:sldId id="1145" r:id="rId90"/>
    <p:sldId id="1148" r:id="rId91"/>
    <p:sldId id="1164" r:id="rId92"/>
    <p:sldId id="291" r:id="rId93"/>
  </p:sldIdLst>
  <p:sldSz cx="9144000" cy="5143500" type="screen16x9"/>
  <p:notesSz cx="6858000" cy="9144000"/>
  <p:custDataLst>
    <p:tags r:id="rId96"/>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cmAuthor id="2" name="Bob Vachon" initials="BV" lastIdx="24" clrIdx="2"/>
  <p:cmAuthor id="3" name="Sue Livingston -X (suliving - UNICON INC at Cisco)" initials="SL-(-UIaC" lastIdx="4" clrIdx="3">
    <p:extLst>
      <p:ext uri="{19B8F6BF-5375-455C-9EA6-DF929625EA0E}">
        <p15:presenceInfo xmlns:p15="http://schemas.microsoft.com/office/powerpoint/2012/main" userId="S::suliving@cisco.com::dc701d48-dd51-411a-9041-b7f1328f1486" providerId="AD"/>
      </p:ext>
    </p:extLst>
  </p:cmAuthor>
  <p:cmAuthor id="4" name="jagibbon" initials="jmg" lastIdx="3"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58585B"/>
    <a:srgbClr val="AFE8FB"/>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13" autoAdjust="0"/>
    <p:restoredTop sz="76309" autoAdjust="0"/>
  </p:normalViewPr>
  <p:slideViewPr>
    <p:cSldViewPr snapToGrid="0" showGuides="1">
      <p:cViewPr varScale="1">
        <p:scale>
          <a:sx n="69" d="100"/>
          <a:sy n="69" d="100"/>
        </p:scale>
        <p:origin x="1496" y="52"/>
      </p:cViewPr>
      <p:guideLst>
        <p:guide orient="horz" pos="1620"/>
        <p:guide pos="336"/>
      </p:guideLst>
    </p:cSldViewPr>
  </p:slideViewPr>
  <p:notesTextViewPr>
    <p:cViewPr>
      <p:scale>
        <a:sx n="1" d="1"/>
        <a:sy n="1" d="1"/>
      </p:scale>
      <p:origin x="0" y="0"/>
    </p:cViewPr>
  </p:notesTextViewPr>
  <p:sorterViewPr>
    <p:cViewPr>
      <p:scale>
        <a:sx n="111" d="100"/>
        <a:sy n="111" d="100"/>
      </p:scale>
      <p:origin x="0" y="-5120"/>
    </p:cViewPr>
  </p:sorterViewPr>
  <p:notesViewPr>
    <p:cSldViewPr snapToGrid="0">
      <p:cViewPr varScale="1">
        <p:scale>
          <a:sx n="55" d="100"/>
          <a:sy n="55" d="100"/>
        </p:scale>
        <p:origin x="2880"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handoutMaster" Target="handoutMasters/handout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3131CED-C62B-41C2-B0D8-2FBCA6AB804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B0E38B3F-996F-47E8-8195-5C0FC0A2D8F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453FE59-4F2C-49F9-8A85-FBEE41756204}" type="datetimeFigureOut">
              <a:rPr lang="en-IN" smtClean="0"/>
              <a:t>12-08-2020</a:t>
            </a:fld>
            <a:endParaRPr lang="en-IN"/>
          </a:p>
        </p:txBody>
      </p:sp>
      <p:sp>
        <p:nvSpPr>
          <p:cNvPr id="4" name="Footer Placeholder 3">
            <a:extLst>
              <a:ext uri="{FF2B5EF4-FFF2-40B4-BE49-F238E27FC236}">
                <a16:creationId xmlns:a16="http://schemas.microsoft.com/office/drawing/2014/main" id="{92EBB44F-8C84-403B-BFF9-8B7EF579F79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C8500775-B981-4F10-A01D-A2DA38FEC17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BA8AD6B-E32C-49F8-920C-9985600E3128}" type="slidenum">
              <a:rPr lang="en-IN" smtClean="0"/>
              <a:t>‹#›</a:t>
            </a:fld>
            <a:endParaRPr lang="en-IN"/>
          </a:p>
        </p:txBody>
      </p:sp>
    </p:spTree>
    <p:extLst>
      <p:ext uri="{BB962C8B-B14F-4D97-AF65-F5344CB8AC3E}">
        <p14:creationId xmlns:p14="http://schemas.microsoft.com/office/powerpoint/2010/main" val="3614704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pPr/>
              <a:t>8/12/2020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pPr/>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a:t>Cisco Networking Academy Program</a:t>
            </a:r>
          </a:p>
          <a:p>
            <a:r>
              <a:rPr lang="en-US" sz="1200" b="0" i="0" kern="1200" dirty="0">
                <a:solidFill>
                  <a:schemeClr val="tx1"/>
                </a:solidFill>
                <a:latin typeface="+mn-lt"/>
                <a:ea typeface="+mn-ea"/>
                <a:cs typeface="+mn-cs"/>
              </a:rPr>
              <a:t>CyberOps Associate v1.0</a:t>
            </a:r>
          </a:p>
          <a:p>
            <a:r>
              <a:rPr lang="en-US" sz="1200" b="0" dirty="0"/>
              <a:t>Module 3: </a:t>
            </a:r>
            <a:r>
              <a:rPr lang="en-US" sz="1200" b="0" dirty="0">
                <a:solidFill>
                  <a:srgbClr val="FF0000"/>
                </a:solidFill>
              </a:rPr>
              <a:t>The Windows Operating System</a:t>
            </a:r>
            <a:endParaRPr lang="en-GB" b="0" dirty="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1</a:t>
            </a:fld>
            <a:endParaRPr lang="en-US" dirty="0"/>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10</a:t>
            </a:fld>
            <a:endParaRPr lang="en-US" sz="800" b="0" dirty="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CyberOps Associate v1.0</a:t>
            </a:r>
          </a:p>
          <a:p>
            <a:pPr>
              <a:buFontTx/>
              <a:buNone/>
            </a:pPr>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pPr>
              <a:buFontTx/>
              <a:buNone/>
            </a:pPr>
            <a:r>
              <a:rPr lang="en-US" sz="1200" b="0" dirty="0">
                <a:solidFill>
                  <a:srgbClr val="FF0000"/>
                </a:solidFill>
              </a:rPr>
              <a:t>3.0 </a:t>
            </a:r>
            <a:r>
              <a:rPr lang="en-GB" dirty="0"/>
              <a:t>–</a:t>
            </a:r>
            <a:r>
              <a:rPr lang="en-GB" baseline="0" dirty="0"/>
              <a:t> Introduction</a:t>
            </a:r>
            <a:endParaRPr lang="en-GB" b="0" dirty="0">
              <a:solidFill>
                <a:srgbClr val="FF0000"/>
              </a:solidFill>
            </a:endParaRPr>
          </a:p>
          <a:p>
            <a:r>
              <a:rPr lang="en-GB" baseline="0" dirty="0"/>
              <a:t>3.0.2 </a:t>
            </a:r>
            <a:r>
              <a:rPr lang="en-GB" dirty="0"/>
              <a:t>– </a:t>
            </a:r>
            <a:r>
              <a:rPr lang="en-US" dirty="0"/>
              <a:t>What Will I Learn in this Module?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baseline="0" dirty="0" smtClean="0"/>
              <a:t>3.0.3 </a:t>
            </a:r>
            <a:r>
              <a:rPr lang="en-GB" dirty="0" smtClean="0"/>
              <a:t>– </a:t>
            </a:r>
            <a:r>
              <a:rPr lang="en-US" sz="1200" b="0" i="0" kern="1200" dirty="0" smtClean="0">
                <a:solidFill>
                  <a:schemeClr val="tx1"/>
                </a:solidFill>
                <a:effectLst/>
                <a:latin typeface="+mn-lt"/>
                <a:ea typeface="+mn-ea"/>
                <a:cs typeface="+mn-cs"/>
              </a:rPr>
              <a:t>Class Activity - Identify Running Processes</a:t>
            </a:r>
          </a:p>
          <a:p>
            <a:endParaRPr lang="en-US" dirty="0"/>
          </a:p>
        </p:txBody>
      </p:sp>
    </p:spTree>
    <p:extLst>
      <p:ext uri="{BB962C8B-B14F-4D97-AF65-F5344CB8AC3E}">
        <p14:creationId xmlns:p14="http://schemas.microsoft.com/office/powerpoint/2010/main" val="1587924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a:t>Source:</a:t>
            </a:r>
          </a:p>
          <a:p>
            <a:r>
              <a:rPr lang="en-US" sz="1200" b="0" baseline="0" dirty="0"/>
              <a:t>3</a:t>
            </a:r>
            <a:r>
              <a:rPr lang="en-US" sz="1200" b="0" dirty="0"/>
              <a:t> </a:t>
            </a:r>
            <a:r>
              <a:rPr lang="en-GB" dirty="0"/>
              <a:t>– </a:t>
            </a:r>
            <a:r>
              <a:rPr lang="en-US" sz="1200" b="0" i="0" kern="1200" dirty="0">
                <a:solidFill>
                  <a:schemeClr val="tx1"/>
                </a:solidFill>
                <a:latin typeface="+mn-lt"/>
                <a:ea typeface="+mn-ea"/>
                <a:cs typeface="+mn-cs"/>
              </a:rPr>
              <a:t>The Windows Operating System</a:t>
            </a:r>
          </a:p>
          <a:p>
            <a:r>
              <a:rPr lang="en-US" sz="1200" b="0" dirty="0">
                <a:solidFill>
                  <a:srgbClr val="FF0000"/>
                </a:solidFill>
              </a:rPr>
              <a:t>3.1 </a:t>
            </a:r>
            <a:r>
              <a:rPr lang="en-GB" dirty="0"/>
              <a:t>–</a:t>
            </a:r>
            <a:r>
              <a:rPr lang="en-US" sz="1200" b="0" dirty="0">
                <a:solidFill>
                  <a:srgbClr val="FF0000"/>
                </a:solidFill>
              </a:rPr>
              <a:t> </a:t>
            </a:r>
            <a:r>
              <a:rPr lang="en-US" dirty="0"/>
              <a:t>Windows History</a:t>
            </a:r>
          </a:p>
          <a:p>
            <a:r>
              <a:rPr lang="en-US" sz="1200" b="0" i="0" kern="1200" dirty="0">
                <a:solidFill>
                  <a:schemeClr val="tx1"/>
                </a:solidFill>
                <a:latin typeface="+mn-lt"/>
                <a:ea typeface="+mn-ea"/>
                <a:cs typeface="+mn-cs"/>
              </a:rPr>
              <a:t/>
            </a:r>
            <a:br>
              <a:rPr lang="en-US" sz="1200" b="0" i="0" kern="1200" dirty="0">
                <a:solidFill>
                  <a:schemeClr val="tx1"/>
                </a:solidFill>
                <a:latin typeface="+mn-lt"/>
                <a:ea typeface="+mn-ea"/>
                <a:cs typeface="+mn-cs"/>
              </a:rPr>
            </a:br>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a:t>
            </a:r>
            <a:r>
              <a:rPr lang="en-US" b="1" baseline="0" dirty="0"/>
              <a:t> </a:t>
            </a:r>
            <a:r>
              <a:rPr lang="en-US" b="0" baseline="0" dirty="0"/>
              <a:t>1</a:t>
            </a:r>
            <a:r>
              <a:rPr lang="en-US" dirty="0"/>
              <a:t>5 min</a:t>
            </a:r>
            <a:endParaRPr lang="en-US" sz="1000" b="0" dirty="0"/>
          </a:p>
          <a:p>
            <a:pPr marL="171450" lvl="0" indent="-171450">
              <a:buFont typeface="Arial" panose="020B0604020202020204" pitchFamily="34" charset="0"/>
              <a:buChar char="•"/>
            </a:pPr>
            <a:r>
              <a:rPr lang="en-US" sz="1050" b="1" dirty="0"/>
              <a:t>Instructor Notes: </a:t>
            </a:r>
          </a:p>
          <a:p>
            <a:pPr marL="628650" lvl="1" indent="-171450">
              <a:buFont typeface="Arial" panose="020B0604020202020204" pitchFamily="34" charset="0"/>
              <a:buChar char="•"/>
            </a:pPr>
            <a:r>
              <a:rPr lang="en-US" sz="1000" dirty="0"/>
              <a:t>Introduce the topic to the learners and discuss the history of the Windows </a:t>
            </a:r>
            <a:r>
              <a:rPr lang="en-US" sz="1000" baseline="0" dirty="0"/>
              <a:t>Operating System.</a:t>
            </a:r>
          </a:p>
          <a:p>
            <a:pPr marL="628650" lvl="1" indent="-171450">
              <a:buFont typeface="Arial" panose="020B0604020202020204" pitchFamily="34" charset="0"/>
              <a:buChar char="•"/>
            </a:pPr>
            <a:r>
              <a:rPr lang="en-US" sz="1000" baseline="0" dirty="0"/>
              <a:t>Explain the learners about the different versions of Windows.</a:t>
            </a:r>
          </a:p>
          <a:p>
            <a:pPr marL="628650" lvl="1" indent="-171450">
              <a:buFont typeface="Arial" panose="020B0604020202020204" pitchFamily="34" charset="0"/>
              <a:buChar char="•"/>
            </a:pPr>
            <a:r>
              <a:rPr lang="en-US" sz="1000" dirty="0"/>
              <a:t>Describe the GUI of the Windows </a:t>
            </a:r>
            <a:r>
              <a:rPr lang="en-US" sz="1000" baseline="0" dirty="0"/>
              <a:t>Operating System.</a:t>
            </a:r>
          </a:p>
          <a:p>
            <a:pPr marL="628650" lvl="1" indent="-171450">
              <a:buFont typeface="Arial" panose="020B0604020202020204" pitchFamily="34" charset="0"/>
              <a:buChar char="•"/>
            </a:pPr>
            <a:r>
              <a:rPr lang="en-US" sz="1000" dirty="0"/>
              <a:t>By the end of the topic, ensure the learners have an understanding of the operating system vulnerabilities.</a:t>
            </a:r>
          </a:p>
          <a:p>
            <a:pPr marL="171450" lvl="0" indent="-171450">
              <a:buFont typeface="Arial" panose="020B0604020202020204" pitchFamily="34" charset="0"/>
              <a:buChar char="•"/>
            </a:pPr>
            <a:r>
              <a:rPr lang="en-US" sz="1050" b="1" dirty="0"/>
              <a:t>Key Points: </a:t>
            </a:r>
            <a:r>
              <a:rPr lang="en-US" sz="1200" b="0" i="0" kern="1200" dirty="0">
                <a:solidFill>
                  <a:schemeClr val="tx1"/>
                </a:solidFill>
                <a:latin typeface="+mn-lt"/>
                <a:ea typeface="+mn-ea"/>
                <a:cs typeface="+mn-cs"/>
              </a:rPr>
              <a:t>MS-DOS, GUI</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11</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3.1.1 </a:t>
            </a:r>
            <a:r>
              <a:rPr lang="en-GB" dirty="0"/>
              <a:t>– </a:t>
            </a:r>
            <a:r>
              <a:rPr lang="en-US" sz="1200" b="0" i="0" kern="1200" dirty="0">
                <a:solidFill>
                  <a:schemeClr val="tx1"/>
                </a:solidFill>
                <a:latin typeface="+mn-lt"/>
                <a:ea typeface="+mn-ea"/>
                <a:cs typeface="+mn-cs"/>
              </a:rPr>
              <a:t>Disk Operating System</a:t>
            </a: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3.1.1 </a:t>
            </a:r>
            <a:r>
              <a:rPr lang="en-GB" dirty="0"/>
              <a:t>– </a:t>
            </a:r>
            <a:r>
              <a:rPr lang="en-US" sz="1200" b="0" i="0" kern="1200" dirty="0">
                <a:solidFill>
                  <a:schemeClr val="tx1"/>
                </a:solidFill>
                <a:latin typeface="+mn-lt"/>
                <a:ea typeface="+mn-ea"/>
                <a:cs typeface="+mn-cs"/>
              </a:rPr>
              <a:t>Disk Operating System</a:t>
            </a: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3.1.1 </a:t>
            </a:r>
            <a:r>
              <a:rPr lang="en-GB" dirty="0"/>
              <a:t>– </a:t>
            </a:r>
            <a:r>
              <a:rPr lang="en-US" sz="1200" b="0" i="0" kern="1200" dirty="0">
                <a:solidFill>
                  <a:schemeClr val="tx1"/>
                </a:solidFill>
                <a:latin typeface="+mn-lt"/>
                <a:ea typeface="+mn-ea"/>
                <a:cs typeface="+mn-cs"/>
              </a:rPr>
              <a:t>Disk Operating System</a:t>
            </a: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r>
              <a:rPr lang="en-GB" baseline="0" dirty="0"/>
              <a:t>3.1.2 </a:t>
            </a:r>
            <a:r>
              <a:rPr lang="en-GB" dirty="0"/>
              <a:t>– </a:t>
            </a:r>
            <a:r>
              <a:rPr lang="en-US" sz="1200" b="0" i="0" kern="1200" dirty="0">
                <a:solidFill>
                  <a:schemeClr val="tx1"/>
                </a:solidFill>
                <a:latin typeface="+mn-lt"/>
                <a:ea typeface="+mn-ea"/>
                <a:cs typeface="+mn-cs"/>
              </a:rPr>
              <a:t>Windows Versions</a:t>
            </a: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r>
              <a:rPr lang="en-GB" baseline="0" dirty="0"/>
              <a:t>3.1.2 </a:t>
            </a:r>
            <a:r>
              <a:rPr lang="en-GB" dirty="0"/>
              <a:t>– </a:t>
            </a:r>
            <a:r>
              <a:rPr lang="en-US" sz="1200" b="0" i="0" kern="1200" dirty="0">
                <a:solidFill>
                  <a:schemeClr val="tx1"/>
                </a:solidFill>
                <a:latin typeface="+mn-lt"/>
                <a:ea typeface="+mn-ea"/>
                <a:cs typeface="+mn-cs"/>
              </a:rPr>
              <a:t>Windows Versions</a:t>
            </a: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3.1.3 </a:t>
            </a:r>
            <a:r>
              <a:rPr lang="en-GB" dirty="0"/>
              <a:t>– </a:t>
            </a:r>
            <a:r>
              <a:rPr lang="en-US" sz="1200" b="0" i="0" kern="1200" dirty="0">
                <a:solidFill>
                  <a:schemeClr val="tx1"/>
                </a:solidFill>
                <a:latin typeface="+mn-lt"/>
                <a:ea typeface="+mn-ea"/>
                <a:cs typeface="+mn-cs"/>
              </a:rPr>
              <a:t>Windows GUI</a:t>
            </a: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3.1.3 </a:t>
            </a:r>
            <a:r>
              <a:rPr lang="en-GB" dirty="0"/>
              <a:t>– </a:t>
            </a:r>
            <a:r>
              <a:rPr lang="en-US" sz="1200" b="0" i="0" kern="1200" dirty="0">
                <a:solidFill>
                  <a:schemeClr val="tx1"/>
                </a:solidFill>
                <a:latin typeface="+mn-lt"/>
                <a:ea typeface="+mn-ea"/>
                <a:cs typeface="+mn-cs"/>
              </a:rPr>
              <a:t>Windows GUI</a:t>
            </a: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18990905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3.1.3 </a:t>
            </a:r>
            <a:r>
              <a:rPr lang="en-GB" dirty="0"/>
              <a:t>– </a:t>
            </a:r>
            <a:r>
              <a:rPr lang="en-US" sz="1200" b="0" i="0" kern="1200" dirty="0">
                <a:solidFill>
                  <a:schemeClr val="tx1"/>
                </a:solidFill>
                <a:latin typeface="+mn-lt"/>
                <a:ea typeface="+mn-ea"/>
                <a:cs typeface="+mn-cs"/>
              </a:rPr>
              <a:t>Windows GUI</a:t>
            </a: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3.1.4 </a:t>
            </a:r>
            <a:r>
              <a:rPr lang="en-GB" dirty="0"/>
              <a:t>– </a:t>
            </a:r>
            <a:r>
              <a:rPr lang="en-US" sz="1200" b="0" i="0" kern="1200" dirty="0">
                <a:solidFill>
                  <a:schemeClr val="tx1"/>
                </a:solidFill>
                <a:latin typeface="+mn-lt"/>
                <a:ea typeface="+mn-ea"/>
                <a:cs typeface="+mn-cs"/>
              </a:rPr>
              <a:t>Operating System Vulnerabilities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3.1.4 </a:t>
            </a:r>
            <a:r>
              <a:rPr lang="en-GB" dirty="0"/>
              <a:t>– </a:t>
            </a:r>
            <a:r>
              <a:rPr lang="en-US" sz="1200" b="0" i="0" kern="1200" dirty="0">
                <a:solidFill>
                  <a:schemeClr val="tx1"/>
                </a:solidFill>
                <a:latin typeface="+mn-lt"/>
                <a:ea typeface="+mn-ea"/>
                <a:cs typeface="+mn-cs"/>
              </a:rPr>
              <a:t>Operating System Vulnerabilities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3.1.4 </a:t>
            </a:r>
            <a:r>
              <a:rPr lang="en-GB" dirty="0"/>
              <a:t>– </a:t>
            </a:r>
            <a:r>
              <a:rPr lang="en-US" sz="1200" b="0" i="0" kern="1200" dirty="0">
                <a:solidFill>
                  <a:schemeClr val="tx1"/>
                </a:solidFill>
                <a:latin typeface="+mn-lt"/>
                <a:ea typeface="+mn-ea"/>
                <a:cs typeface="+mn-cs"/>
              </a:rPr>
              <a:t>Operating System Vulnerabilities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a:t>Source:</a:t>
            </a:r>
          </a:p>
          <a:p>
            <a:r>
              <a:rPr lang="en-US" sz="1200" b="0" baseline="0" dirty="0"/>
              <a:t>3</a:t>
            </a:r>
            <a:r>
              <a:rPr lang="en-US" sz="1200" b="0" dirty="0"/>
              <a:t> </a:t>
            </a:r>
            <a:r>
              <a:rPr lang="en-GB" dirty="0"/>
              <a:t>– </a:t>
            </a:r>
            <a:r>
              <a:rPr lang="en-US" sz="1200" b="0" i="0" kern="1200" dirty="0">
                <a:solidFill>
                  <a:schemeClr val="tx1"/>
                </a:solidFill>
                <a:latin typeface="+mn-lt"/>
                <a:ea typeface="+mn-ea"/>
                <a:cs typeface="+mn-cs"/>
              </a:rPr>
              <a:t>The Windows Operating System</a:t>
            </a:r>
          </a:p>
          <a:p>
            <a:r>
              <a:rPr lang="en-US" sz="1200" b="0" dirty="0">
                <a:solidFill>
                  <a:srgbClr val="FF0000"/>
                </a:solidFill>
              </a:rPr>
              <a:t>3.2 </a:t>
            </a:r>
            <a:r>
              <a:rPr lang="en-GB" dirty="0"/>
              <a:t>–</a:t>
            </a:r>
            <a:r>
              <a:rPr lang="en-US" sz="1200" b="0" dirty="0">
                <a:solidFill>
                  <a:srgbClr val="FF0000"/>
                </a:solidFill>
              </a:rPr>
              <a:t> </a:t>
            </a:r>
            <a:r>
              <a:rPr lang="en-US" dirty="0"/>
              <a:t>Windows Architecture and Operations</a:t>
            </a:r>
          </a:p>
          <a:p>
            <a:r>
              <a:rPr lang="en-US" sz="1200" b="0" i="0" kern="1200" dirty="0">
                <a:solidFill>
                  <a:schemeClr val="tx1"/>
                </a:solidFill>
                <a:latin typeface="+mn-lt"/>
                <a:ea typeface="+mn-ea"/>
                <a:cs typeface="+mn-cs"/>
              </a:rPr>
              <a:t/>
            </a:r>
            <a:br>
              <a:rPr lang="en-US" sz="1200" b="0" i="0" kern="1200" dirty="0">
                <a:solidFill>
                  <a:schemeClr val="tx1"/>
                </a:solidFill>
                <a:latin typeface="+mn-lt"/>
                <a:ea typeface="+mn-ea"/>
                <a:cs typeface="+mn-cs"/>
              </a:rPr>
            </a:br>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a:t>
            </a:r>
            <a:r>
              <a:rPr lang="en-US" b="1" baseline="0" dirty="0"/>
              <a:t> </a:t>
            </a:r>
            <a:r>
              <a:rPr lang="en-US" b="0" baseline="0" dirty="0"/>
              <a:t>35</a:t>
            </a:r>
            <a:r>
              <a:rPr lang="en-US" dirty="0"/>
              <a:t> min</a:t>
            </a:r>
            <a:endParaRPr lang="en-US" sz="1000" b="0" dirty="0"/>
          </a:p>
          <a:p>
            <a:pPr marL="171450" lvl="0" indent="-171450">
              <a:buFont typeface="Arial" panose="020B0604020202020204" pitchFamily="34" charset="0"/>
              <a:buChar char="•"/>
            </a:pPr>
            <a:r>
              <a:rPr lang="en-US" sz="1050" b="1" dirty="0"/>
              <a:t>Instructor Notes: </a:t>
            </a:r>
          </a:p>
          <a:p>
            <a:pPr marL="628650" lvl="1" indent="-171450">
              <a:buFont typeface="Arial" panose="020B0604020202020204" pitchFamily="34" charset="0"/>
              <a:buChar char="•"/>
            </a:pPr>
            <a:r>
              <a:rPr lang="en-US" sz="1000" dirty="0"/>
              <a:t>Introduce the topic and discuss the </a:t>
            </a:r>
            <a:r>
              <a:rPr lang="en-US" sz="1000" baseline="0" dirty="0"/>
              <a:t>architecture of Windows and </a:t>
            </a:r>
            <a:r>
              <a:rPr lang="en-US" sz="1000" dirty="0"/>
              <a:t>its different components. </a:t>
            </a:r>
          </a:p>
          <a:p>
            <a:pPr marL="628650" lvl="1" indent="-171450">
              <a:lnSpc>
                <a:spcPct val="85000"/>
              </a:lnSpc>
              <a:spcBef>
                <a:spcPct val="30000"/>
              </a:spcBef>
              <a:buClrTx/>
              <a:buSzPct val="100000"/>
              <a:buFont typeface="Arial" panose="020B0604020202020204" pitchFamily="34" charset="0"/>
              <a:buChar char="•"/>
            </a:pPr>
            <a:r>
              <a:rPr lang="en-US" sz="1000" dirty="0"/>
              <a:t>Explain about the different file systems supported by Windows.</a:t>
            </a:r>
          </a:p>
          <a:p>
            <a:pPr marL="628650" lvl="1" indent="-171450">
              <a:lnSpc>
                <a:spcPct val="85000"/>
              </a:lnSpc>
              <a:spcBef>
                <a:spcPct val="30000"/>
              </a:spcBef>
              <a:buClrTx/>
              <a:buSzPct val="100000"/>
              <a:buFont typeface="Arial" panose="020B0604020202020204" pitchFamily="34" charset="0"/>
              <a:buChar char="•"/>
            </a:pPr>
            <a:r>
              <a:rPr lang="en-US" sz="1000" dirty="0"/>
              <a:t>Ensure the learners have knowledge about the Windows Boot process. </a:t>
            </a:r>
          </a:p>
          <a:p>
            <a:pPr marL="628650" lvl="1" indent="-171450">
              <a:lnSpc>
                <a:spcPct val="85000"/>
              </a:lnSpc>
              <a:spcBef>
                <a:spcPct val="30000"/>
              </a:spcBef>
              <a:buClrTx/>
              <a:buSzPct val="100000"/>
              <a:buFont typeface="Arial" panose="020B0604020202020204" pitchFamily="34" charset="0"/>
              <a:buChar char="•"/>
            </a:pPr>
            <a:r>
              <a:rPr lang="en-US" sz="1000" dirty="0"/>
              <a:t>Talk over the processes and functions involved in Windows startup and shutdown.</a:t>
            </a:r>
          </a:p>
          <a:p>
            <a:pPr marL="628650" marR="0" lvl="1" indent="-171450" algn="l" defTabSz="457200" rtl="0" eaLnBrk="1" fontAlgn="auto" latinLnBrk="0" hangingPunct="1">
              <a:lnSpc>
                <a:spcPct val="85000"/>
              </a:lnSpc>
              <a:spcBef>
                <a:spcPct val="30000"/>
              </a:spcBef>
              <a:spcAft>
                <a:spcPts val="0"/>
              </a:spcAft>
              <a:buClrTx/>
              <a:buSzPct val="100000"/>
              <a:buFont typeface="Arial" panose="020B0604020202020204" pitchFamily="34" charset="0"/>
              <a:buChar char="•"/>
              <a:tabLst/>
              <a:defRPr/>
            </a:pPr>
            <a:r>
              <a:rPr lang="en-US" sz="1000" b="0" i="0" kern="1200" dirty="0">
                <a:solidFill>
                  <a:schemeClr val="tx1"/>
                </a:solidFill>
                <a:latin typeface="+mn-lt"/>
                <a:ea typeface="+mn-ea"/>
                <a:cs typeface="+mn-cs"/>
              </a:rPr>
              <a:t>Explain the learners about the processes, threads, and services which are involved in Windows.</a:t>
            </a:r>
          </a:p>
          <a:p>
            <a:pPr marL="628650" lvl="1" indent="-171450">
              <a:lnSpc>
                <a:spcPct val="85000"/>
              </a:lnSpc>
              <a:spcBef>
                <a:spcPct val="30000"/>
              </a:spcBef>
              <a:buClrTx/>
              <a:buSzPct val="100000"/>
              <a:buFont typeface="Arial" panose="020B0604020202020204" pitchFamily="34" charset="0"/>
              <a:buChar char="•"/>
            </a:pPr>
            <a:r>
              <a:rPr lang="en-US" sz="1000" dirty="0"/>
              <a:t>Describe the memory allocation and the Windows Registry.</a:t>
            </a:r>
          </a:p>
          <a:p>
            <a:pPr marL="171450" lvl="0" indent="-171450">
              <a:buFont typeface="Arial" panose="020B0604020202020204" pitchFamily="34" charset="0"/>
              <a:buChar char="•"/>
            </a:pPr>
            <a:r>
              <a:rPr lang="en-US" sz="1050" b="1" dirty="0"/>
              <a:t>Key Points: </a:t>
            </a:r>
            <a:r>
              <a:rPr lang="en-US" sz="1050" b="0" dirty="0"/>
              <a:t>Hardware abstraction layer, user mode and kernel mode, Windows file systems, </a:t>
            </a:r>
            <a:r>
              <a:rPr lang="en-US" sz="1200" b="0" i="0" kern="1200" dirty="0">
                <a:solidFill>
                  <a:schemeClr val="tx1"/>
                </a:solidFill>
                <a:latin typeface="+mn-lt"/>
                <a:ea typeface="+mn-ea"/>
                <a:cs typeface="+mn-cs"/>
              </a:rPr>
              <a:t>Windows Boot process, Windows startup, Windows shutdown, Registry hive, </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23</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3.2.1 </a:t>
            </a:r>
            <a:r>
              <a:rPr lang="en-GB" dirty="0"/>
              <a:t>– </a:t>
            </a:r>
            <a:r>
              <a:rPr lang="en-US" sz="1200" b="0" i="0" kern="1200" dirty="0">
                <a:solidFill>
                  <a:schemeClr val="tx1"/>
                </a:solidFill>
                <a:latin typeface="+mn-lt"/>
                <a:ea typeface="+mn-ea"/>
                <a:cs typeface="+mn-cs"/>
              </a:rPr>
              <a:t>Hardware Abstraction Layer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3.2.2 </a:t>
            </a:r>
            <a:r>
              <a:rPr lang="en-GB" dirty="0"/>
              <a:t>– </a:t>
            </a:r>
            <a:r>
              <a:rPr lang="fr-FR" sz="1200" b="0" i="0" kern="1200" dirty="0">
                <a:solidFill>
                  <a:schemeClr val="tx1"/>
                </a:solidFill>
                <a:latin typeface="+mn-lt"/>
                <a:ea typeface="+mn-ea"/>
                <a:cs typeface="+mn-cs"/>
              </a:rPr>
              <a:t>User Mode and Kernel Mode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3.2.3 </a:t>
            </a:r>
            <a:r>
              <a:rPr lang="en-GB" dirty="0"/>
              <a:t>– </a:t>
            </a:r>
            <a:r>
              <a:rPr lang="en-US" sz="1200" b="0" i="0" kern="1200" dirty="0">
                <a:solidFill>
                  <a:schemeClr val="tx1"/>
                </a:solidFill>
                <a:latin typeface="+mn-lt"/>
                <a:ea typeface="+mn-ea"/>
                <a:cs typeface="+mn-cs"/>
              </a:rPr>
              <a:t>Windows File Systems</a:t>
            </a: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3.2.3 </a:t>
            </a:r>
            <a:r>
              <a:rPr lang="en-GB" dirty="0"/>
              <a:t>– </a:t>
            </a:r>
            <a:r>
              <a:rPr lang="en-US" sz="1200" b="0" i="0" kern="1200" dirty="0">
                <a:solidFill>
                  <a:schemeClr val="tx1"/>
                </a:solidFill>
                <a:latin typeface="+mn-lt"/>
                <a:ea typeface="+mn-ea"/>
                <a:cs typeface="+mn-cs"/>
              </a:rPr>
              <a:t>Windows File Systems</a:t>
            </a: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3.2.3 </a:t>
            </a:r>
            <a:r>
              <a:rPr lang="en-GB" dirty="0"/>
              <a:t>– </a:t>
            </a:r>
            <a:r>
              <a:rPr lang="en-US" sz="1200" b="0" i="0" kern="1200" dirty="0">
                <a:solidFill>
                  <a:schemeClr val="tx1"/>
                </a:solidFill>
                <a:latin typeface="+mn-lt"/>
                <a:ea typeface="+mn-ea"/>
                <a:cs typeface="+mn-cs"/>
              </a:rPr>
              <a:t>Windows File Systems</a:t>
            </a: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3.2.4 </a:t>
            </a:r>
            <a:r>
              <a:rPr lang="en-GB" dirty="0"/>
              <a:t>– </a:t>
            </a:r>
            <a:r>
              <a:rPr lang="en-US" sz="1200" b="0" i="0" kern="1200" dirty="0">
                <a:solidFill>
                  <a:schemeClr val="tx1"/>
                </a:solidFill>
                <a:latin typeface="+mn-lt"/>
                <a:ea typeface="+mn-ea"/>
                <a:cs typeface="+mn-cs"/>
              </a:rPr>
              <a:t>Alternate Data Streams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pPr/>
              <a:t>3</a:t>
            </a:fld>
            <a:endParaRPr lang="en-US" dirty="0"/>
          </a:p>
        </p:txBody>
      </p:sp>
    </p:spTree>
    <p:extLst>
      <p:ext uri="{BB962C8B-B14F-4D97-AF65-F5344CB8AC3E}">
        <p14:creationId xmlns:p14="http://schemas.microsoft.com/office/powerpoint/2010/main" val="36600526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3.2.5 </a:t>
            </a:r>
            <a:r>
              <a:rPr lang="en-GB" dirty="0"/>
              <a:t>– </a:t>
            </a:r>
            <a:r>
              <a:rPr lang="en-US" sz="1200" b="0" i="0" kern="1200" dirty="0">
                <a:solidFill>
                  <a:schemeClr val="tx1"/>
                </a:solidFill>
                <a:latin typeface="+mn-lt"/>
                <a:ea typeface="+mn-ea"/>
                <a:cs typeface="+mn-cs"/>
              </a:rPr>
              <a:t>Windows Boot Process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3.2.5 </a:t>
            </a:r>
            <a:r>
              <a:rPr lang="en-GB" dirty="0"/>
              <a:t>– </a:t>
            </a:r>
            <a:r>
              <a:rPr lang="en-US" sz="1200" b="0" i="0" kern="1200" dirty="0">
                <a:solidFill>
                  <a:schemeClr val="tx1"/>
                </a:solidFill>
                <a:latin typeface="+mn-lt"/>
                <a:ea typeface="+mn-ea"/>
                <a:cs typeface="+mn-cs"/>
              </a:rPr>
              <a:t>Windows Boot Process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3.2.6 </a:t>
            </a:r>
            <a:r>
              <a:rPr lang="en-GB" dirty="0"/>
              <a:t>– </a:t>
            </a:r>
            <a:r>
              <a:rPr lang="en-US" sz="1200" b="0" i="0" kern="1200" dirty="0">
                <a:solidFill>
                  <a:schemeClr val="tx1"/>
                </a:solidFill>
                <a:latin typeface="+mn-lt"/>
                <a:ea typeface="+mn-ea"/>
                <a:cs typeface="+mn-cs"/>
              </a:rPr>
              <a:t>Windows Startup</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3.2.6 </a:t>
            </a:r>
            <a:r>
              <a:rPr lang="en-GB" dirty="0"/>
              <a:t>– </a:t>
            </a:r>
            <a:r>
              <a:rPr lang="en-US" sz="1200" b="0" i="0" kern="1200" dirty="0">
                <a:solidFill>
                  <a:schemeClr val="tx1"/>
                </a:solidFill>
                <a:latin typeface="+mn-lt"/>
                <a:ea typeface="+mn-ea"/>
                <a:cs typeface="+mn-cs"/>
              </a:rPr>
              <a:t>Windows Startup</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3.2.6 </a:t>
            </a:r>
            <a:r>
              <a:rPr lang="en-GB" dirty="0"/>
              <a:t>– </a:t>
            </a:r>
            <a:r>
              <a:rPr lang="en-US" sz="1200" b="0" i="0" kern="1200" dirty="0">
                <a:solidFill>
                  <a:schemeClr val="tx1"/>
                </a:solidFill>
                <a:latin typeface="+mn-lt"/>
                <a:ea typeface="+mn-ea"/>
                <a:cs typeface="+mn-cs"/>
              </a:rPr>
              <a:t>Windows Startup</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10662326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3.2.6 </a:t>
            </a:r>
            <a:r>
              <a:rPr lang="en-GB" dirty="0"/>
              <a:t>– </a:t>
            </a:r>
            <a:r>
              <a:rPr lang="en-US" sz="1200" b="0" i="0" kern="1200" dirty="0">
                <a:solidFill>
                  <a:schemeClr val="tx1"/>
                </a:solidFill>
                <a:latin typeface="+mn-lt"/>
                <a:ea typeface="+mn-ea"/>
                <a:cs typeface="+mn-cs"/>
              </a:rPr>
              <a:t>Windows Startup</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3.2.6 </a:t>
            </a:r>
            <a:r>
              <a:rPr lang="en-GB" dirty="0"/>
              <a:t>– </a:t>
            </a:r>
            <a:r>
              <a:rPr lang="en-US" sz="1200" b="0" i="0" kern="1200" dirty="0">
                <a:solidFill>
                  <a:schemeClr val="tx1"/>
                </a:solidFill>
                <a:latin typeface="+mn-lt"/>
                <a:ea typeface="+mn-ea"/>
                <a:cs typeface="+mn-cs"/>
              </a:rPr>
              <a:t>Windows Startup</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3.2.6 </a:t>
            </a:r>
            <a:r>
              <a:rPr lang="en-GB" dirty="0"/>
              <a:t>– </a:t>
            </a:r>
            <a:r>
              <a:rPr lang="en-US" sz="1200" b="0" i="0" kern="1200" dirty="0">
                <a:solidFill>
                  <a:schemeClr val="tx1"/>
                </a:solidFill>
                <a:latin typeface="+mn-lt"/>
                <a:ea typeface="+mn-ea"/>
                <a:cs typeface="+mn-cs"/>
              </a:rPr>
              <a:t>Windows Startup</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3.2.7 </a:t>
            </a:r>
            <a:r>
              <a:rPr lang="en-GB" dirty="0"/>
              <a:t>– </a:t>
            </a:r>
            <a:r>
              <a:rPr lang="en-US" sz="1200" b="0" i="0" kern="1200" dirty="0">
                <a:solidFill>
                  <a:schemeClr val="tx1"/>
                </a:solidFill>
                <a:latin typeface="+mn-lt"/>
                <a:ea typeface="+mn-ea"/>
                <a:cs typeface="+mn-cs"/>
              </a:rPr>
              <a:t>Windows Shutdown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r>
              <a:rPr lang="en-GB" baseline="0" dirty="0"/>
              <a:t>3.2.8 </a:t>
            </a:r>
            <a:r>
              <a:rPr lang="en-GB" dirty="0"/>
              <a:t>– </a:t>
            </a:r>
            <a:r>
              <a:rPr lang="en-US" sz="1200" b="0" i="0" kern="1200" dirty="0">
                <a:solidFill>
                  <a:schemeClr val="tx1"/>
                </a:solidFill>
                <a:latin typeface="+mn-lt"/>
                <a:ea typeface="+mn-ea"/>
                <a:cs typeface="+mn-cs"/>
              </a:rPr>
              <a:t>Processes, Threads, and Services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a:fld id="{ACE20BE7-F2F3-4E26-9454-50B18F790A4E}" type="slidenum">
              <a:rPr lang="en-US" sz="800" b="0">
                <a:ea typeface="ＭＳ Ｐゴシック" pitchFamily="34" charset="-128"/>
              </a:rPr>
              <a:pPr algn="r"/>
              <a:t>4</a:t>
            </a:fld>
            <a:endParaRPr lang="en-US" sz="800" b="0" dirty="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r>
              <a:rPr lang="en-GB" baseline="0" dirty="0"/>
              <a:t>3.2.8 </a:t>
            </a:r>
            <a:r>
              <a:rPr lang="en-GB" dirty="0"/>
              <a:t>– </a:t>
            </a:r>
            <a:r>
              <a:rPr lang="en-US" sz="1200" b="0" i="0" kern="1200" dirty="0">
                <a:solidFill>
                  <a:schemeClr val="tx1"/>
                </a:solidFill>
                <a:latin typeface="+mn-lt"/>
                <a:ea typeface="+mn-ea"/>
                <a:cs typeface="+mn-cs"/>
              </a:rPr>
              <a:t>Processes, Threads, and Services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r>
              <a:rPr lang="en-GB" baseline="0" dirty="0"/>
              <a:t>3.2.9 </a:t>
            </a:r>
            <a:r>
              <a:rPr lang="en-GB" dirty="0"/>
              <a:t>– </a:t>
            </a:r>
            <a:r>
              <a:rPr lang="en-US" sz="1200" b="0" i="0" kern="1200" dirty="0">
                <a:solidFill>
                  <a:schemeClr val="tx1"/>
                </a:solidFill>
                <a:latin typeface="+mn-lt"/>
                <a:ea typeface="+mn-ea"/>
                <a:cs typeface="+mn-cs"/>
              </a:rPr>
              <a:t>Memory Allocation and Handles</a:t>
            </a: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r>
              <a:rPr lang="en-GB" baseline="0" dirty="0"/>
              <a:t>3.2.9 </a:t>
            </a:r>
            <a:r>
              <a:rPr lang="en-GB" dirty="0"/>
              <a:t>– </a:t>
            </a:r>
            <a:r>
              <a:rPr lang="en-US" sz="1200" b="0" i="0" kern="1200" dirty="0">
                <a:solidFill>
                  <a:schemeClr val="tx1"/>
                </a:solidFill>
                <a:latin typeface="+mn-lt"/>
                <a:ea typeface="+mn-ea"/>
                <a:cs typeface="+mn-cs"/>
              </a:rPr>
              <a:t>Memory Allocation and Handles</a:t>
            </a: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1491856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3.2.10 </a:t>
            </a:r>
            <a:r>
              <a:rPr lang="en-GB" dirty="0"/>
              <a:t>– </a:t>
            </a:r>
            <a:r>
              <a:rPr lang="en-US" sz="1200" b="0" i="0" kern="1200" dirty="0">
                <a:solidFill>
                  <a:schemeClr val="tx1"/>
                </a:solidFill>
                <a:latin typeface="+mn-lt"/>
                <a:ea typeface="+mn-ea"/>
                <a:cs typeface="+mn-cs"/>
              </a:rPr>
              <a:t>The Windows Registry</a:t>
            </a: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3.2.10 </a:t>
            </a:r>
            <a:r>
              <a:rPr lang="en-GB" dirty="0"/>
              <a:t>– </a:t>
            </a:r>
            <a:r>
              <a:rPr lang="en-US" sz="1200" b="0" i="0" kern="1200" dirty="0">
                <a:solidFill>
                  <a:schemeClr val="tx1"/>
                </a:solidFill>
                <a:latin typeface="+mn-lt"/>
                <a:ea typeface="+mn-ea"/>
                <a:cs typeface="+mn-cs"/>
              </a:rPr>
              <a:t>The Windows Registry</a:t>
            </a: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3.2.10 </a:t>
            </a:r>
            <a:r>
              <a:rPr lang="en-GB" dirty="0"/>
              <a:t>– </a:t>
            </a:r>
            <a:r>
              <a:rPr lang="en-US" sz="1200" b="0" i="0" kern="1200" dirty="0">
                <a:solidFill>
                  <a:schemeClr val="tx1"/>
                </a:solidFill>
                <a:latin typeface="+mn-lt"/>
                <a:ea typeface="+mn-ea"/>
                <a:cs typeface="+mn-cs"/>
              </a:rPr>
              <a:t>The Windows Registry</a:t>
            </a: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422286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r>
              <a:rPr lang="en-GB" baseline="0" dirty="0"/>
              <a:t>3.2.11 </a:t>
            </a:r>
            <a:r>
              <a:rPr lang="en-GB" dirty="0"/>
              <a:t>– </a:t>
            </a:r>
            <a:r>
              <a:rPr lang="en-US" sz="1200" b="0" i="0" kern="1200" dirty="0">
                <a:solidFill>
                  <a:schemeClr val="tx1"/>
                </a:solidFill>
                <a:latin typeface="+mn-lt"/>
                <a:ea typeface="+mn-ea"/>
                <a:cs typeface="+mn-cs"/>
              </a:rPr>
              <a:t>Lab - Exploring Processes, Threads, Handles, and Windows Registry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latin typeface="+mn-lt"/>
                <a:ea typeface="+mn-ea"/>
                <a:cs typeface="+mn-cs"/>
              </a:rPr>
              <a:t>3.2.12 </a:t>
            </a:r>
            <a:r>
              <a:rPr lang="en-GB" dirty="0"/>
              <a:t>– </a:t>
            </a:r>
            <a:r>
              <a:rPr lang="en-US" sz="1200" b="0" i="0" kern="1200" dirty="0">
                <a:solidFill>
                  <a:schemeClr val="tx1"/>
                </a:solidFill>
                <a:effectLst/>
                <a:latin typeface="+mn-lt"/>
                <a:ea typeface="+mn-ea"/>
                <a:cs typeface="+mn-cs"/>
              </a:rPr>
              <a:t>Check Your Understanding - Identify the Windows Registry Hive</a:t>
            </a:r>
          </a:p>
          <a:p>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a:t>Source:</a:t>
            </a:r>
          </a:p>
          <a:p>
            <a:r>
              <a:rPr lang="en-US" sz="1200" b="0" baseline="0" dirty="0"/>
              <a:t>3</a:t>
            </a:r>
            <a:r>
              <a:rPr lang="en-US" sz="1200" b="0" dirty="0"/>
              <a:t> </a:t>
            </a:r>
            <a:r>
              <a:rPr lang="en-GB" dirty="0"/>
              <a:t>– </a:t>
            </a:r>
            <a:r>
              <a:rPr lang="en-US" sz="1200" b="0" i="0" kern="1200" dirty="0">
                <a:solidFill>
                  <a:schemeClr val="tx1"/>
                </a:solidFill>
                <a:latin typeface="+mn-lt"/>
                <a:ea typeface="+mn-ea"/>
                <a:cs typeface="+mn-cs"/>
              </a:rPr>
              <a:t>The Windows Operating System</a:t>
            </a:r>
          </a:p>
          <a:p>
            <a:r>
              <a:rPr lang="en-US" sz="1200" b="0" dirty="0">
                <a:solidFill>
                  <a:srgbClr val="FF0000"/>
                </a:solidFill>
              </a:rPr>
              <a:t>3.3 </a:t>
            </a:r>
            <a:r>
              <a:rPr lang="en-GB" dirty="0"/>
              <a:t>–</a:t>
            </a:r>
            <a:r>
              <a:rPr lang="en-US" sz="1200" b="0" dirty="0">
                <a:solidFill>
                  <a:srgbClr val="FF0000"/>
                </a:solidFill>
              </a:rPr>
              <a:t> </a:t>
            </a:r>
            <a:r>
              <a:rPr lang="en-US" dirty="0"/>
              <a:t>Windows Configuration and Monitoring</a:t>
            </a:r>
          </a:p>
          <a:p>
            <a:r>
              <a:rPr lang="en-US" sz="1200" b="0" i="0" kern="1200" dirty="0">
                <a:solidFill>
                  <a:schemeClr val="tx1"/>
                </a:solidFill>
                <a:latin typeface="+mn-lt"/>
                <a:ea typeface="+mn-ea"/>
                <a:cs typeface="+mn-cs"/>
              </a:rPr>
              <a:t/>
            </a:r>
            <a:br>
              <a:rPr lang="en-US" sz="1200" b="0" i="0" kern="1200" dirty="0">
                <a:solidFill>
                  <a:schemeClr val="tx1"/>
                </a:solidFill>
                <a:latin typeface="+mn-lt"/>
                <a:ea typeface="+mn-ea"/>
                <a:cs typeface="+mn-cs"/>
              </a:rPr>
            </a:br>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a:t>
            </a:r>
            <a:r>
              <a:rPr lang="en-US" b="1" baseline="0" dirty="0"/>
              <a:t> </a:t>
            </a:r>
            <a:r>
              <a:rPr lang="en-US" b="0" baseline="0" dirty="0"/>
              <a:t>45</a:t>
            </a:r>
            <a:r>
              <a:rPr lang="en-US" dirty="0"/>
              <a:t> min</a:t>
            </a:r>
            <a:endParaRPr lang="en-US" sz="1000" b="0" dirty="0"/>
          </a:p>
          <a:p>
            <a:pPr marL="171450" lvl="0" indent="-171450">
              <a:buFont typeface="Arial" panose="020B0604020202020204" pitchFamily="34" charset="0"/>
              <a:buChar char="•"/>
            </a:pPr>
            <a:r>
              <a:rPr lang="en-US" sz="1050" b="1" dirty="0"/>
              <a:t>Instructor Notes: </a:t>
            </a:r>
          </a:p>
          <a:p>
            <a:pPr marL="628650" lvl="1" indent="-171450">
              <a:buFont typeface="Arial" panose="020B0604020202020204" pitchFamily="34" charset="0"/>
              <a:buChar char="•"/>
            </a:pPr>
            <a:r>
              <a:rPr lang="en-US" sz="1000" dirty="0"/>
              <a:t>Give a brief introduction to the learners about Windows configuration and monitoring.</a:t>
            </a:r>
          </a:p>
          <a:p>
            <a:pPr marL="628650" lvl="1" indent="-171450">
              <a:buFont typeface="Arial" panose="020B0604020202020204" pitchFamily="34" charset="0"/>
              <a:buChar char="•"/>
            </a:pPr>
            <a:r>
              <a:rPr lang="en-US" sz="1000" dirty="0"/>
              <a:t>Talk about the administrator and local users and domains in Windows.</a:t>
            </a:r>
          </a:p>
          <a:p>
            <a:pPr marL="628650" lvl="1" indent="-171450">
              <a:buFont typeface="Arial" panose="020B0604020202020204" pitchFamily="34" charset="0"/>
              <a:buChar char="•"/>
            </a:pPr>
            <a:r>
              <a:rPr lang="en-US" sz="1000" dirty="0"/>
              <a:t>Discuss the significance of CLI, PowerShell and </a:t>
            </a:r>
            <a:r>
              <a:rPr lang="en-IN" sz="1200" b="0" i="0" kern="1200" dirty="0">
                <a:solidFill>
                  <a:schemeClr val="tx1"/>
                </a:solidFill>
                <a:effectLst/>
                <a:latin typeface="+mn-lt"/>
                <a:ea typeface="+mn-ea"/>
                <a:cs typeface="+mn-cs"/>
              </a:rPr>
              <a:t>Windows Management Instrumentation (WMI) in Windows.</a:t>
            </a:r>
          </a:p>
          <a:p>
            <a:pPr marL="628650" lvl="1" indent="-171450">
              <a:buFont typeface="Arial" panose="020B0604020202020204" pitchFamily="34" charset="0"/>
              <a:buChar char="•"/>
            </a:pPr>
            <a:r>
              <a:rPr lang="en-US" sz="1000" dirty="0"/>
              <a:t>Explain the learners about the task manager and resource monitor tools.</a:t>
            </a:r>
          </a:p>
          <a:p>
            <a:pPr marL="628650" lvl="1" indent="-171450">
              <a:buFont typeface="Arial" panose="020B0604020202020204" pitchFamily="34" charset="0"/>
              <a:buChar char="•"/>
            </a:pPr>
            <a:r>
              <a:rPr lang="en-US" sz="1000" dirty="0"/>
              <a:t>Ensure the learners know about the networking configuration and the way of accessing the network resources in Windows. </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By the end of the topic, describe Windows Server to the learners and help them perform the Hands-on labs.</a:t>
            </a:r>
            <a:endParaRPr lang="en-US" sz="100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1" dirty="0"/>
              <a:t>Key Points: </a:t>
            </a:r>
            <a:r>
              <a:rPr lang="en-US" sz="1200" b="0" i="0" kern="1200" dirty="0">
                <a:solidFill>
                  <a:schemeClr val="tx1"/>
                </a:solidFill>
                <a:latin typeface="+mn-lt"/>
                <a:ea typeface="+mn-ea"/>
                <a:cs typeface="+mn-cs"/>
              </a:rPr>
              <a:t>CLI, PowerShell, </a:t>
            </a:r>
            <a:r>
              <a:rPr lang="en-IN" sz="1200" b="0" i="0" kern="1200" dirty="0">
                <a:solidFill>
                  <a:schemeClr val="tx1"/>
                </a:solidFill>
                <a:effectLst/>
                <a:latin typeface="+mn-lt"/>
                <a:ea typeface="+mn-ea"/>
                <a:cs typeface="+mn-cs"/>
              </a:rPr>
              <a:t>Windows Management Instrumentation, </a:t>
            </a:r>
            <a:r>
              <a:rPr lang="en-US" sz="1200" b="0" i="0" kern="1200" dirty="0">
                <a:solidFill>
                  <a:schemeClr val="tx1"/>
                </a:solidFill>
                <a:latin typeface="+mn-lt"/>
                <a:ea typeface="+mn-ea"/>
                <a:cs typeface="+mn-cs"/>
              </a:rPr>
              <a:t>net Command, </a:t>
            </a:r>
            <a:r>
              <a:rPr lang="en-IN" sz="1200" b="0" i="0" kern="1200" dirty="0">
                <a:solidFill>
                  <a:schemeClr val="tx1"/>
                </a:solidFill>
                <a:effectLst/>
                <a:latin typeface="+mn-lt"/>
                <a:ea typeface="+mn-ea"/>
                <a:cs typeface="+mn-cs"/>
              </a:rPr>
              <a:t>Task Manager, Resource Monitor, Network and Sharing </a:t>
            </a:r>
            <a:r>
              <a:rPr lang="en-IN" sz="1200" b="0" i="0" kern="1200" dirty="0" err="1">
                <a:solidFill>
                  <a:schemeClr val="tx1"/>
                </a:solidFill>
                <a:effectLst/>
                <a:latin typeface="+mn-lt"/>
                <a:ea typeface="+mn-ea"/>
                <a:cs typeface="+mn-cs"/>
              </a:rPr>
              <a:t>Center</a:t>
            </a:r>
            <a:r>
              <a:rPr lang="en-IN" sz="1200" b="0" i="0" kern="1200" dirty="0">
                <a:solidFill>
                  <a:schemeClr val="tx1"/>
                </a:solidFill>
                <a:effectLst/>
                <a:latin typeface="+mn-lt"/>
                <a:ea typeface="+mn-ea"/>
                <a:cs typeface="+mn-cs"/>
              </a:rPr>
              <a:t>, Windows Server</a:t>
            </a:r>
            <a:endParaRPr lang="en-US" b="0"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47</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r>
              <a:rPr lang="en-GB" baseline="0" dirty="0"/>
              <a:t>3.3.1 </a:t>
            </a:r>
            <a:r>
              <a:rPr lang="en-GB" dirty="0"/>
              <a:t>– </a:t>
            </a:r>
            <a:r>
              <a:rPr lang="en-US" sz="1200" b="0" i="0" kern="1200" dirty="0">
                <a:solidFill>
                  <a:schemeClr val="tx1"/>
                </a:solidFill>
                <a:latin typeface="+mn-lt"/>
                <a:ea typeface="+mn-ea"/>
                <a:cs typeface="+mn-cs"/>
              </a:rPr>
              <a:t>Run as Administrator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r>
              <a:rPr lang="en-GB" baseline="0" dirty="0"/>
              <a:t>3.3.1 </a:t>
            </a:r>
            <a:r>
              <a:rPr lang="en-GB" dirty="0"/>
              <a:t>– </a:t>
            </a:r>
            <a:r>
              <a:rPr lang="en-US" sz="1200" b="0" i="0" kern="1200" dirty="0">
                <a:solidFill>
                  <a:schemeClr val="tx1"/>
                </a:solidFill>
                <a:latin typeface="+mn-lt"/>
                <a:ea typeface="+mn-ea"/>
                <a:cs typeface="+mn-cs"/>
              </a:rPr>
              <a:t>Run as Administrator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5</a:t>
            </a:fld>
            <a:endParaRPr lang="en-US" sz="800" b="0" dirty="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i="1" dirty="0"/>
          </a:p>
        </p:txBody>
      </p:sp>
    </p:spTree>
    <p:extLst>
      <p:ext uri="{BB962C8B-B14F-4D97-AF65-F5344CB8AC3E}">
        <p14:creationId xmlns:p14="http://schemas.microsoft.com/office/powerpoint/2010/main" val="16874538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3.3.2 </a:t>
            </a:r>
            <a:r>
              <a:rPr lang="en-GB" dirty="0"/>
              <a:t>– </a:t>
            </a:r>
            <a:r>
              <a:rPr lang="en-US" sz="1200" b="0" i="0" kern="1200" dirty="0">
                <a:solidFill>
                  <a:schemeClr val="tx1"/>
                </a:solidFill>
                <a:latin typeface="+mn-lt"/>
                <a:ea typeface="+mn-ea"/>
                <a:cs typeface="+mn-cs"/>
              </a:rPr>
              <a:t>Local Users and Domains</a:t>
            </a: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3.3.2 </a:t>
            </a:r>
            <a:r>
              <a:rPr lang="en-GB" dirty="0"/>
              <a:t>– </a:t>
            </a:r>
            <a:r>
              <a:rPr lang="en-US" sz="1200" b="0" i="0" kern="1200" dirty="0">
                <a:solidFill>
                  <a:schemeClr val="tx1"/>
                </a:solidFill>
                <a:latin typeface="+mn-lt"/>
                <a:ea typeface="+mn-ea"/>
                <a:cs typeface="+mn-cs"/>
              </a:rPr>
              <a:t>Local Users and Domains</a:t>
            </a: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19020473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3.3.3 </a:t>
            </a:r>
            <a:r>
              <a:rPr lang="en-GB" dirty="0"/>
              <a:t>– </a:t>
            </a:r>
            <a:r>
              <a:rPr lang="en-US" sz="1200" b="0" i="0" kern="1200" dirty="0">
                <a:solidFill>
                  <a:schemeClr val="tx1"/>
                </a:solidFill>
                <a:latin typeface="+mn-lt"/>
                <a:ea typeface="+mn-ea"/>
                <a:cs typeface="+mn-cs"/>
              </a:rPr>
              <a:t>CLI and PowerShell</a:t>
            </a: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3.3.3 </a:t>
            </a:r>
            <a:r>
              <a:rPr lang="en-GB" dirty="0"/>
              <a:t>– </a:t>
            </a:r>
            <a:r>
              <a:rPr lang="en-US" sz="1200" b="0" i="0" kern="1200" dirty="0">
                <a:solidFill>
                  <a:schemeClr val="tx1"/>
                </a:solidFill>
                <a:latin typeface="+mn-lt"/>
                <a:ea typeface="+mn-ea"/>
                <a:cs typeface="+mn-cs"/>
              </a:rPr>
              <a:t>CLI and PowerShell</a:t>
            </a: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20537591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3.3.3 </a:t>
            </a:r>
            <a:r>
              <a:rPr lang="en-GB" dirty="0"/>
              <a:t>– </a:t>
            </a:r>
            <a:r>
              <a:rPr lang="en-US" sz="1200" b="0" i="0" kern="1200" dirty="0">
                <a:solidFill>
                  <a:schemeClr val="tx1"/>
                </a:solidFill>
                <a:latin typeface="+mn-lt"/>
                <a:ea typeface="+mn-ea"/>
                <a:cs typeface="+mn-cs"/>
              </a:rPr>
              <a:t>CLI and PowerShell</a:t>
            </a: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3.3.4 </a:t>
            </a:r>
            <a:r>
              <a:rPr lang="en-GB" dirty="0"/>
              <a:t>– </a:t>
            </a:r>
            <a:r>
              <a:rPr lang="en-US" sz="1200" b="0" i="0" kern="1200" dirty="0">
                <a:solidFill>
                  <a:schemeClr val="tx1"/>
                </a:solidFill>
                <a:latin typeface="+mn-lt"/>
                <a:ea typeface="+mn-ea"/>
                <a:cs typeface="+mn-cs"/>
              </a:rPr>
              <a:t>Windows Management Instrumentation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3.3.4 </a:t>
            </a:r>
            <a:r>
              <a:rPr lang="en-GB" dirty="0"/>
              <a:t>– </a:t>
            </a:r>
            <a:r>
              <a:rPr lang="en-US" sz="1200" b="0" i="0" kern="1200" dirty="0">
                <a:solidFill>
                  <a:schemeClr val="tx1"/>
                </a:solidFill>
                <a:latin typeface="+mn-lt"/>
                <a:ea typeface="+mn-ea"/>
                <a:cs typeface="+mn-cs"/>
              </a:rPr>
              <a:t>Windows Management Instrumentation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13522768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3.3.5 </a:t>
            </a:r>
            <a:r>
              <a:rPr lang="en-GB" dirty="0"/>
              <a:t>– </a:t>
            </a:r>
            <a:r>
              <a:rPr lang="en-US" sz="1200" b="0" i="0" kern="1200" dirty="0">
                <a:solidFill>
                  <a:schemeClr val="tx1"/>
                </a:solidFill>
                <a:latin typeface="+mn-lt"/>
                <a:ea typeface="+mn-ea"/>
                <a:cs typeface="+mn-cs"/>
              </a:rPr>
              <a:t>The net Command</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3.3.5 </a:t>
            </a:r>
            <a:r>
              <a:rPr lang="en-GB" dirty="0"/>
              <a:t>– </a:t>
            </a:r>
            <a:r>
              <a:rPr lang="en-US" sz="1200" b="0" i="0" kern="1200" dirty="0">
                <a:solidFill>
                  <a:schemeClr val="tx1"/>
                </a:solidFill>
                <a:latin typeface="+mn-lt"/>
                <a:ea typeface="+mn-ea"/>
                <a:cs typeface="+mn-cs"/>
              </a:rPr>
              <a:t>The net Command</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3.3.6 </a:t>
            </a:r>
            <a:r>
              <a:rPr lang="en-GB" dirty="0"/>
              <a:t>– </a:t>
            </a:r>
            <a:r>
              <a:rPr lang="en-US" sz="1200" b="0" i="0" kern="1200" dirty="0">
                <a:solidFill>
                  <a:schemeClr val="tx1"/>
                </a:solidFill>
                <a:latin typeface="+mn-lt"/>
                <a:ea typeface="+mn-ea"/>
                <a:cs typeface="+mn-cs"/>
              </a:rPr>
              <a:t>Task Manager and Resource Monitor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6</a:t>
            </a:fld>
            <a:endParaRPr lang="en-US" sz="800" b="0" dirty="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1079690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60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3.3.6 </a:t>
            </a:r>
            <a:r>
              <a:rPr lang="en-GB" dirty="0"/>
              <a:t>– </a:t>
            </a:r>
            <a:r>
              <a:rPr lang="en-US" sz="1200" b="0" i="0" kern="1200" dirty="0">
                <a:solidFill>
                  <a:schemeClr val="tx1"/>
                </a:solidFill>
                <a:latin typeface="+mn-lt"/>
                <a:ea typeface="+mn-ea"/>
                <a:cs typeface="+mn-cs"/>
              </a:rPr>
              <a:t>Task Manager and Resource Monitor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5507203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61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3.3.6 </a:t>
            </a:r>
            <a:r>
              <a:rPr lang="en-GB" dirty="0"/>
              <a:t>– </a:t>
            </a:r>
            <a:r>
              <a:rPr lang="en-US" sz="1200" b="0" i="0" kern="1200" dirty="0">
                <a:solidFill>
                  <a:schemeClr val="tx1"/>
                </a:solidFill>
                <a:latin typeface="+mn-lt"/>
                <a:ea typeface="+mn-ea"/>
                <a:cs typeface="+mn-cs"/>
              </a:rPr>
              <a:t>Task Manager and Resource Monitor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8292892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62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3.3.6 </a:t>
            </a:r>
            <a:r>
              <a:rPr lang="en-GB" dirty="0"/>
              <a:t>– </a:t>
            </a:r>
            <a:r>
              <a:rPr lang="en-US" sz="1200" b="0" i="0" kern="1200" dirty="0">
                <a:solidFill>
                  <a:schemeClr val="tx1"/>
                </a:solidFill>
                <a:latin typeface="+mn-lt"/>
                <a:ea typeface="+mn-ea"/>
                <a:cs typeface="+mn-cs"/>
              </a:rPr>
              <a:t>Task Manager and Resource Monitor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63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3.3.6 </a:t>
            </a:r>
            <a:r>
              <a:rPr lang="en-GB" dirty="0"/>
              <a:t>– </a:t>
            </a:r>
            <a:r>
              <a:rPr lang="en-US" sz="1200" b="0" i="0" kern="1200" dirty="0">
                <a:solidFill>
                  <a:schemeClr val="tx1"/>
                </a:solidFill>
                <a:latin typeface="+mn-lt"/>
                <a:ea typeface="+mn-ea"/>
                <a:cs typeface="+mn-cs"/>
              </a:rPr>
              <a:t>Task Manager and Resource Monitor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1445012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64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3.3.7 </a:t>
            </a:r>
            <a:r>
              <a:rPr lang="en-GB" dirty="0"/>
              <a:t>– </a:t>
            </a:r>
            <a:r>
              <a:rPr lang="en-US" sz="1200" b="0" i="0" kern="1200" dirty="0">
                <a:solidFill>
                  <a:schemeClr val="tx1"/>
                </a:solidFill>
                <a:latin typeface="+mn-lt"/>
                <a:ea typeface="+mn-ea"/>
                <a:cs typeface="+mn-cs"/>
              </a:rPr>
              <a:t>Networking</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65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3.3.7 </a:t>
            </a:r>
            <a:r>
              <a:rPr lang="en-GB" dirty="0"/>
              <a:t>– </a:t>
            </a:r>
            <a:r>
              <a:rPr lang="en-US" sz="1200" b="0" i="0" kern="1200" dirty="0">
                <a:solidFill>
                  <a:schemeClr val="tx1"/>
                </a:solidFill>
                <a:latin typeface="+mn-lt"/>
                <a:ea typeface="+mn-ea"/>
                <a:cs typeface="+mn-cs"/>
              </a:rPr>
              <a:t>Networking</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66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3.3.7 </a:t>
            </a:r>
            <a:r>
              <a:rPr lang="en-GB" dirty="0"/>
              <a:t>– </a:t>
            </a:r>
            <a:r>
              <a:rPr lang="en-US" sz="1200" b="0" i="0" kern="1200" dirty="0">
                <a:solidFill>
                  <a:schemeClr val="tx1"/>
                </a:solidFill>
                <a:latin typeface="+mn-lt"/>
                <a:ea typeface="+mn-ea"/>
                <a:cs typeface="+mn-cs"/>
              </a:rPr>
              <a:t>Networking</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67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3.3.7 </a:t>
            </a:r>
            <a:r>
              <a:rPr lang="en-GB" dirty="0"/>
              <a:t>– </a:t>
            </a:r>
            <a:r>
              <a:rPr lang="en-US" sz="1200" b="0" i="0" kern="1200" dirty="0">
                <a:solidFill>
                  <a:schemeClr val="tx1"/>
                </a:solidFill>
                <a:latin typeface="+mn-lt"/>
                <a:ea typeface="+mn-ea"/>
                <a:cs typeface="+mn-cs"/>
              </a:rPr>
              <a:t>Networking</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68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3.3.7 </a:t>
            </a:r>
            <a:r>
              <a:rPr lang="en-GB" dirty="0"/>
              <a:t>– </a:t>
            </a:r>
            <a:r>
              <a:rPr lang="en-US" sz="1200" b="0" i="0" kern="1200" dirty="0">
                <a:solidFill>
                  <a:schemeClr val="tx1"/>
                </a:solidFill>
                <a:latin typeface="+mn-lt"/>
                <a:ea typeface="+mn-ea"/>
                <a:cs typeface="+mn-cs"/>
              </a:rPr>
              <a:t>Networking</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69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3.3.8 </a:t>
            </a:r>
            <a:r>
              <a:rPr lang="en-GB" dirty="0"/>
              <a:t>– </a:t>
            </a:r>
            <a:r>
              <a:rPr lang="en-US" sz="1200" b="0" i="0" kern="1200" dirty="0">
                <a:solidFill>
                  <a:schemeClr val="tx1"/>
                </a:solidFill>
                <a:latin typeface="+mn-lt"/>
                <a:ea typeface="+mn-ea"/>
                <a:cs typeface="+mn-cs"/>
              </a:rPr>
              <a:t>Accessing Network Resources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solidFill>
                  <a:prstClr val="black"/>
                </a:solidFill>
              </a:rPr>
              <a:pPr algn="r"/>
              <a:t>7</a:t>
            </a:fld>
            <a:endParaRPr lang="en-US" sz="800" b="0" dirty="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83819615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70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3.3.8 </a:t>
            </a:r>
            <a:r>
              <a:rPr lang="en-GB" dirty="0"/>
              <a:t>– </a:t>
            </a:r>
            <a:r>
              <a:rPr lang="en-US" sz="1200" b="0" i="0" kern="1200" dirty="0">
                <a:solidFill>
                  <a:schemeClr val="tx1"/>
                </a:solidFill>
                <a:latin typeface="+mn-lt"/>
                <a:ea typeface="+mn-ea"/>
                <a:cs typeface="+mn-cs"/>
              </a:rPr>
              <a:t>Accessing Network Resources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3900556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71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3.3.9 </a:t>
            </a:r>
            <a:r>
              <a:rPr lang="en-GB" dirty="0"/>
              <a:t>– </a:t>
            </a:r>
            <a:r>
              <a:rPr lang="en-US" sz="1200" b="0" i="0" kern="1200" dirty="0">
                <a:solidFill>
                  <a:schemeClr val="tx1"/>
                </a:solidFill>
                <a:latin typeface="+mn-lt"/>
                <a:ea typeface="+mn-ea"/>
                <a:cs typeface="+mn-cs"/>
              </a:rPr>
              <a:t>Windows Server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72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3.3.10 </a:t>
            </a:r>
            <a:r>
              <a:rPr lang="en-GB" dirty="0"/>
              <a:t>– </a:t>
            </a:r>
            <a:r>
              <a:rPr lang="en-US" sz="1200" b="0" i="0" kern="1200" dirty="0">
                <a:solidFill>
                  <a:schemeClr val="tx1"/>
                </a:solidFill>
                <a:latin typeface="+mn-lt"/>
                <a:ea typeface="+mn-ea"/>
                <a:cs typeface="+mn-cs"/>
              </a:rPr>
              <a:t>Lab - Create User Accounts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73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3.3.11 </a:t>
            </a:r>
            <a:r>
              <a:rPr lang="en-GB" dirty="0"/>
              <a:t>– </a:t>
            </a:r>
            <a:r>
              <a:rPr lang="en-US" sz="1200" b="0" i="0" kern="1200" dirty="0">
                <a:solidFill>
                  <a:schemeClr val="tx1"/>
                </a:solidFill>
                <a:latin typeface="+mn-lt"/>
                <a:ea typeface="+mn-ea"/>
                <a:cs typeface="+mn-cs"/>
              </a:rPr>
              <a:t>Lab - Using Windows PowerShell</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74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3.3.12 </a:t>
            </a:r>
            <a:r>
              <a:rPr lang="en-GB" dirty="0"/>
              <a:t>– </a:t>
            </a:r>
            <a:r>
              <a:rPr lang="en-US" sz="1200" b="0" i="0" kern="1200" dirty="0">
                <a:solidFill>
                  <a:schemeClr val="tx1"/>
                </a:solidFill>
                <a:latin typeface="+mn-lt"/>
                <a:ea typeface="+mn-ea"/>
                <a:cs typeface="+mn-cs"/>
              </a:rPr>
              <a:t>Lab - Windows Task Manager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75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r>
              <a:rPr lang="en-GB" baseline="0" dirty="0"/>
              <a:t>3.3.13 </a:t>
            </a:r>
            <a:r>
              <a:rPr lang="en-GB" dirty="0"/>
              <a:t>– </a:t>
            </a:r>
            <a:r>
              <a:rPr lang="en-US" sz="1200" b="0" i="0" kern="1200" dirty="0">
                <a:solidFill>
                  <a:schemeClr val="tx1"/>
                </a:solidFill>
                <a:latin typeface="+mn-lt"/>
                <a:ea typeface="+mn-ea"/>
                <a:cs typeface="+mn-cs"/>
              </a:rPr>
              <a:t>Lab - Monitor and Manage System Resources in Windows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a:t>Source:</a:t>
            </a:r>
          </a:p>
          <a:p>
            <a:r>
              <a:rPr lang="en-US" sz="1200" b="0" baseline="0" dirty="0"/>
              <a:t>3</a:t>
            </a:r>
            <a:r>
              <a:rPr lang="en-US" sz="1200" b="0" dirty="0"/>
              <a:t> </a:t>
            </a:r>
            <a:r>
              <a:rPr lang="en-GB" dirty="0"/>
              <a:t>– </a:t>
            </a:r>
            <a:r>
              <a:rPr lang="en-US" sz="1200" b="0" i="0" kern="1200" dirty="0">
                <a:solidFill>
                  <a:schemeClr val="tx1"/>
                </a:solidFill>
                <a:latin typeface="+mn-lt"/>
                <a:ea typeface="+mn-ea"/>
                <a:cs typeface="+mn-cs"/>
              </a:rPr>
              <a:t>The Windows Operating System</a:t>
            </a:r>
          </a:p>
          <a:p>
            <a:r>
              <a:rPr lang="en-US" sz="1200" b="0" dirty="0">
                <a:solidFill>
                  <a:srgbClr val="FF0000"/>
                </a:solidFill>
              </a:rPr>
              <a:t>3.4 </a:t>
            </a:r>
            <a:r>
              <a:rPr lang="en-GB" dirty="0"/>
              <a:t>–</a:t>
            </a:r>
            <a:r>
              <a:rPr lang="en-US" sz="1200" b="0" dirty="0">
                <a:solidFill>
                  <a:srgbClr val="FF0000"/>
                </a:solidFill>
              </a:rPr>
              <a:t> </a:t>
            </a:r>
            <a:r>
              <a:rPr lang="en-US" dirty="0"/>
              <a:t>Windows Security</a:t>
            </a:r>
          </a:p>
          <a:p>
            <a:r>
              <a:rPr lang="en-US" sz="1200" b="0" i="0" kern="1200" dirty="0">
                <a:solidFill>
                  <a:schemeClr val="tx1"/>
                </a:solidFill>
                <a:latin typeface="+mn-lt"/>
                <a:ea typeface="+mn-ea"/>
                <a:cs typeface="+mn-cs"/>
              </a:rPr>
              <a:t/>
            </a:r>
            <a:br>
              <a:rPr lang="en-US" sz="1200" b="0" i="0" kern="1200" dirty="0">
                <a:solidFill>
                  <a:schemeClr val="tx1"/>
                </a:solidFill>
                <a:latin typeface="+mn-lt"/>
                <a:ea typeface="+mn-ea"/>
                <a:cs typeface="+mn-cs"/>
              </a:rPr>
            </a:br>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a:t>
            </a:r>
            <a:r>
              <a:rPr lang="en-US" b="1" baseline="0" dirty="0"/>
              <a:t> </a:t>
            </a:r>
            <a:r>
              <a:rPr lang="en-US" b="0" baseline="0" dirty="0"/>
              <a:t>15</a:t>
            </a:r>
            <a:r>
              <a:rPr lang="en-US" dirty="0"/>
              <a:t> min</a:t>
            </a:r>
            <a:endParaRPr lang="en-US" sz="1000" b="0" dirty="0"/>
          </a:p>
          <a:p>
            <a:pPr marL="171450" lvl="0" indent="-171450">
              <a:buFont typeface="Arial" panose="020B0604020202020204" pitchFamily="34" charset="0"/>
              <a:buChar char="•"/>
            </a:pPr>
            <a:r>
              <a:rPr lang="en-US" sz="1050" b="1" dirty="0"/>
              <a:t>Instructor Notes:</a:t>
            </a:r>
          </a:p>
          <a:p>
            <a:pPr marL="628650" lvl="1" indent="-171450">
              <a:buFont typeface="Arial" panose="020B0604020202020204" pitchFamily="34" charset="0"/>
              <a:buChar char="•"/>
            </a:pPr>
            <a:r>
              <a:rPr lang="en-US" sz="1200" dirty="0"/>
              <a:t>Introduce the topic and discuss the Windows security with the learners.</a:t>
            </a:r>
          </a:p>
          <a:p>
            <a:pPr marL="628650" lvl="1" indent="-171450">
              <a:buFont typeface="Arial" panose="020B0604020202020204" pitchFamily="34" charset="0"/>
              <a:buChar char="•"/>
            </a:pPr>
            <a:r>
              <a:rPr lang="en-US" sz="1200" dirty="0"/>
              <a:t>Talk over the importance of Windows Event Viewer and Windows Update.</a:t>
            </a:r>
          </a:p>
          <a:p>
            <a:pPr marL="628650" lvl="1" indent="-171450">
              <a:buFont typeface="Arial" panose="020B0604020202020204" pitchFamily="34" charset="0"/>
              <a:buChar char="•"/>
            </a:pPr>
            <a:r>
              <a:rPr lang="en-US" sz="1200" dirty="0"/>
              <a:t>Ensure the learners have an understanding of the Windows Local Security Policy.</a:t>
            </a:r>
          </a:p>
          <a:p>
            <a:pPr marL="628650" lvl="1" indent="-171450">
              <a:buFont typeface="Arial" panose="020B0604020202020204" pitchFamily="34" charset="0"/>
              <a:buChar char="•"/>
            </a:pPr>
            <a:r>
              <a:rPr lang="en-US" sz="1200" dirty="0"/>
              <a:t>Explain the learners about the Windows Defender Security Center and Windows Defender Firewall. </a:t>
            </a:r>
          </a:p>
          <a:p>
            <a:pPr marL="171450" lvl="0" indent="-171450">
              <a:buFont typeface="Arial" panose="020B0604020202020204" pitchFamily="34" charset="0"/>
              <a:buChar char="•"/>
            </a:pPr>
            <a:r>
              <a:rPr lang="en-US" sz="1050" b="1" dirty="0"/>
              <a:t>Key Points: </a:t>
            </a:r>
            <a:r>
              <a:rPr lang="en-US" sz="1050" b="0" dirty="0"/>
              <a:t>netstat, Event Viewer, Windows Update, Local Security Policy, Windows Defender, Windows Defender Firewall</a:t>
            </a:r>
            <a:endParaRPr lang="en-US" b="0"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76</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77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r>
              <a:rPr lang="en-GB" baseline="0" dirty="0"/>
              <a:t>3.4.1 </a:t>
            </a:r>
            <a:r>
              <a:rPr lang="en-GB" dirty="0"/>
              <a:t>– </a:t>
            </a:r>
            <a:r>
              <a:rPr lang="en-US" sz="1200" b="0" i="0" kern="1200" dirty="0">
                <a:solidFill>
                  <a:schemeClr val="tx1"/>
                </a:solidFill>
                <a:latin typeface="+mn-lt"/>
                <a:ea typeface="+mn-ea"/>
                <a:cs typeface="+mn-cs"/>
              </a:rPr>
              <a:t>The netstat Command</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78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r>
              <a:rPr lang="en-GB" baseline="0" dirty="0"/>
              <a:t>3.4.1 </a:t>
            </a:r>
            <a:r>
              <a:rPr lang="en-GB" dirty="0"/>
              <a:t>– </a:t>
            </a:r>
            <a:r>
              <a:rPr lang="en-US" sz="1200" b="0" i="0" kern="1200" dirty="0">
                <a:solidFill>
                  <a:schemeClr val="tx1"/>
                </a:solidFill>
                <a:latin typeface="+mn-lt"/>
                <a:ea typeface="+mn-ea"/>
                <a:cs typeface="+mn-cs"/>
              </a:rPr>
              <a:t>The netstat Command</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403042903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79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3.4.2 </a:t>
            </a:r>
            <a:r>
              <a:rPr lang="en-GB" dirty="0"/>
              <a:t>– </a:t>
            </a:r>
            <a:r>
              <a:rPr lang="en-US" sz="1200" b="0" i="0" kern="1200" dirty="0">
                <a:solidFill>
                  <a:schemeClr val="tx1"/>
                </a:solidFill>
                <a:latin typeface="+mn-lt"/>
                <a:ea typeface="+mn-ea"/>
                <a:cs typeface="+mn-cs"/>
              </a:rPr>
              <a:t>Event Viewer</a:t>
            </a: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solidFill>
                  <a:prstClr val="black"/>
                </a:solidFill>
              </a:rPr>
              <a:pPr algn="r"/>
              <a:t>8</a:t>
            </a:fld>
            <a:endParaRPr lang="en-US" sz="800" b="0" dirty="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51304313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80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3.4.3 </a:t>
            </a:r>
            <a:r>
              <a:rPr lang="en-GB" dirty="0"/>
              <a:t>– </a:t>
            </a:r>
            <a:r>
              <a:rPr lang="en-US" sz="1200" b="0" i="0" kern="1200" dirty="0">
                <a:solidFill>
                  <a:schemeClr val="tx1"/>
                </a:solidFill>
                <a:latin typeface="+mn-lt"/>
                <a:ea typeface="+mn-ea"/>
                <a:cs typeface="+mn-cs"/>
              </a:rPr>
              <a:t>Windows Update Management</a:t>
            </a: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81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3.4.3 </a:t>
            </a:r>
            <a:r>
              <a:rPr lang="en-GB" dirty="0"/>
              <a:t>– </a:t>
            </a:r>
            <a:r>
              <a:rPr lang="en-US" sz="1200" b="0" i="0" kern="1200" dirty="0">
                <a:solidFill>
                  <a:schemeClr val="tx1"/>
                </a:solidFill>
                <a:latin typeface="+mn-lt"/>
                <a:ea typeface="+mn-ea"/>
                <a:cs typeface="+mn-cs"/>
              </a:rPr>
              <a:t>Windows Update Management</a:t>
            </a: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82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3.4.4 </a:t>
            </a:r>
            <a:r>
              <a:rPr lang="en-GB" dirty="0"/>
              <a:t>– </a:t>
            </a:r>
            <a:r>
              <a:rPr lang="en-US" sz="1200" b="0" i="0" kern="1200" dirty="0">
                <a:solidFill>
                  <a:schemeClr val="tx1"/>
                </a:solidFill>
                <a:latin typeface="+mn-lt"/>
                <a:ea typeface="+mn-ea"/>
                <a:cs typeface="+mn-cs"/>
              </a:rPr>
              <a:t>Local Security Policy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83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3.4.4 </a:t>
            </a:r>
            <a:r>
              <a:rPr lang="en-GB" dirty="0"/>
              <a:t>– </a:t>
            </a:r>
            <a:r>
              <a:rPr lang="en-US" sz="1200" b="0" i="0" kern="1200" dirty="0">
                <a:solidFill>
                  <a:schemeClr val="tx1"/>
                </a:solidFill>
                <a:latin typeface="+mn-lt"/>
                <a:ea typeface="+mn-ea"/>
                <a:cs typeface="+mn-cs"/>
              </a:rPr>
              <a:t>Local Security Policy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84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3.4.5 </a:t>
            </a:r>
            <a:r>
              <a:rPr lang="en-GB" dirty="0"/>
              <a:t>– </a:t>
            </a:r>
            <a:r>
              <a:rPr lang="en-US" sz="1200" b="0" i="0" kern="1200" dirty="0">
                <a:solidFill>
                  <a:schemeClr val="tx1"/>
                </a:solidFill>
                <a:latin typeface="+mn-lt"/>
                <a:ea typeface="+mn-ea"/>
                <a:cs typeface="+mn-cs"/>
              </a:rPr>
              <a:t>Windows Defender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85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3.4.5 </a:t>
            </a:r>
            <a:r>
              <a:rPr lang="en-GB" dirty="0"/>
              <a:t>– </a:t>
            </a:r>
            <a:r>
              <a:rPr lang="en-US" sz="1200" b="0" i="0" kern="1200" dirty="0">
                <a:solidFill>
                  <a:schemeClr val="tx1"/>
                </a:solidFill>
                <a:latin typeface="+mn-lt"/>
                <a:ea typeface="+mn-ea"/>
                <a:cs typeface="+mn-cs"/>
              </a:rPr>
              <a:t>Windows Defender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86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a:t>3.4.6 </a:t>
            </a:r>
            <a:r>
              <a:rPr lang="en-GB" dirty="0"/>
              <a:t>– </a:t>
            </a:r>
            <a:r>
              <a:rPr lang="en-US" sz="1200" b="0" i="0" kern="1200" dirty="0">
                <a:solidFill>
                  <a:schemeClr val="tx1"/>
                </a:solidFill>
                <a:latin typeface="+mn-lt"/>
                <a:ea typeface="+mn-ea"/>
                <a:cs typeface="+mn-cs"/>
              </a:rPr>
              <a:t>Windows Defender Firewall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latin typeface="+mn-lt"/>
                <a:ea typeface="+mn-ea"/>
                <a:cs typeface="+mn-cs"/>
              </a:rPr>
              <a:t>3.4.7 </a:t>
            </a:r>
            <a:r>
              <a:rPr lang="en-GB" dirty="0"/>
              <a:t>– </a:t>
            </a:r>
            <a:r>
              <a:rPr lang="en-US" sz="1200" b="0" i="0" kern="1200" dirty="0">
                <a:solidFill>
                  <a:schemeClr val="tx1"/>
                </a:solidFill>
                <a:effectLst/>
                <a:latin typeface="+mn-lt"/>
                <a:ea typeface="+mn-ea"/>
                <a:cs typeface="+mn-cs"/>
              </a:rPr>
              <a:t>Check Your Understanding - Identify the Windows Tool</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a:t>Source:</a:t>
            </a:r>
          </a:p>
          <a:p>
            <a:r>
              <a:rPr lang="en-US" sz="1200" b="0" baseline="0" dirty="0"/>
              <a:t>3</a:t>
            </a:r>
            <a:r>
              <a:rPr lang="en-US" sz="1200" b="0" dirty="0"/>
              <a:t> </a:t>
            </a:r>
            <a:r>
              <a:rPr lang="en-GB" dirty="0"/>
              <a:t>– </a:t>
            </a:r>
            <a:r>
              <a:rPr lang="en-US" sz="1200" b="0" i="0" kern="1200" dirty="0">
                <a:solidFill>
                  <a:schemeClr val="tx1"/>
                </a:solidFill>
                <a:latin typeface="+mn-lt"/>
                <a:ea typeface="+mn-ea"/>
                <a:cs typeface="+mn-cs"/>
              </a:rPr>
              <a:t>The Windows Operating System</a:t>
            </a:r>
          </a:p>
          <a:p>
            <a:r>
              <a:rPr lang="en-US" sz="1200" b="0" dirty="0">
                <a:solidFill>
                  <a:srgbClr val="FF0000"/>
                </a:solidFill>
              </a:rPr>
              <a:t>3.5 </a:t>
            </a:r>
            <a:r>
              <a:rPr lang="en-GB" dirty="0"/>
              <a:t>–</a:t>
            </a:r>
            <a:r>
              <a:rPr lang="en-US" sz="1200" b="0" dirty="0">
                <a:solidFill>
                  <a:srgbClr val="FF0000"/>
                </a:solidFill>
              </a:rPr>
              <a:t> </a:t>
            </a:r>
            <a:r>
              <a:rPr lang="en-US" dirty="0"/>
              <a:t>The Windows Operating System Summary</a:t>
            </a:r>
          </a:p>
          <a:p>
            <a:pPr>
              <a:buFontTx/>
              <a:buNone/>
            </a:pPr>
            <a:r>
              <a:rPr lang="en-US" sz="1200" b="0" i="0" kern="1200" dirty="0">
                <a:solidFill>
                  <a:schemeClr val="tx1"/>
                </a:solidFill>
                <a:latin typeface="+mn-lt"/>
                <a:ea typeface="+mn-ea"/>
                <a:cs typeface="+mn-cs"/>
              </a:rPr>
              <a:t/>
            </a:r>
            <a:br>
              <a:rPr lang="en-US" sz="1200" b="0" i="0" kern="1200" dirty="0">
                <a:solidFill>
                  <a:schemeClr val="tx1"/>
                </a:solidFill>
                <a:latin typeface="+mn-lt"/>
                <a:ea typeface="+mn-ea"/>
                <a:cs typeface="+mn-cs"/>
              </a:rPr>
            </a:br>
            <a:r>
              <a:rPr lang="en-US" sz="1100" b="1" u="sng" dirty="0">
                <a:solidFill>
                  <a:prstClr val="black"/>
                </a:solidFill>
              </a:rPr>
              <a:t>In-Session Activities / Explanations:</a:t>
            </a:r>
            <a:endParaRPr lang="en-US" sz="1200" dirty="0">
              <a:solidFill>
                <a:prstClr val="black"/>
              </a:solidFill>
            </a:endParaRPr>
          </a:p>
          <a:p>
            <a:pPr marL="171450" lvl="0" indent="-171450">
              <a:buFont typeface="Arial" panose="020B0604020202020204" pitchFamily="34" charset="0"/>
              <a:buChar char="•"/>
            </a:pPr>
            <a:r>
              <a:rPr lang="en-US" sz="1100" b="1" dirty="0">
                <a:solidFill>
                  <a:prstClr val="black"/>
                </a:solidFill>
              </a:rPr>
              <a:t>Time:</a:t>
            </a:r>
            <a:r>
              <a:rPr lang="en-US" sz="2000" b="1" dirty="0">
                <a:solidFill>
                  <a:prstClr val="black"/>
                </a:solidFill>
              </a:rPr>
              <a:t> </a:t>
            </a:r>
            <a:r>
              <a:rPr lang="en-US" sz="1050" b="0" dirty="0">
                <a:solidFill>
                  <a:prstClr val="black"/>
                </a:solidFill>
              </a:rPr>
              <a:t>10</a:t>
            </a:r>
            <a:r>
              <a:rPr lang="en-US" sz="1050" dirty="0">
                <a:solidFill>
                  <a:prstClr val="black"/>
                </a:solidFill>
              </a:rPr>
              <a:t> min</a:t>
            </a:r>
          </a:p>
          <a:p>
            <a:pPr marL="171450" lvl="0" indent="-171450">
              <a:buFont typeface="Arial" panose="020B0604020202020204" pitchFamily="34" charset="0"/>
              <a:buChar char="•"/>
              <a:tabLst>
                <a:tab pos="117475" algn="l"/>
              </a:tabLst>
            </a:pPr>
            <a:r>
              <a:rPr lang="en-US" sz="1100" b="1" dirty="0">
                <a:solidFill>
                  <a:prstClr val="black"/>
                </a:solidFill>
              </a:rPr>
              <a:t>Instructor Notes: </a:t>
            </a:r>
          </a:p>
          <a:p>
            <a:pPr marL="341313" lvl="1" indent="-171450" algn="l" defTabSz="457200" rtl="0" eaLnBrk="1" latinLnBrk="0" hangingPunct="1">
              <a:buFont typeface="Arial" panose="020B0604020202020204" pitchFamily="34" charset="0"/>
              <a:buChar char="•"/>
              <a:tabLst>
                <a:tab pos="117475" algn="l"/>
              </a:tabLst>
            </a:pPr>
            <a:r>
              <a:rPr lang="en-US" sz="1000" kern="1200" dirty="0">
                <a:solidFill>
                  <a:schemeClr val="tx1"/>
                </a:solidFill>
                <a:latin typeface="+mn-lt"/>
                <a:ea typeface="+mn-ea"/>
                <a:cs typeface="+mn-cs"/>
              </a:rPr>
              <a:t>Read out the summary points mentioned on the slide.</a:t>
            </a:r>
          </a:p>
          <a:p>
            <a:pPr marL="341313" lvl="1" indent="-171450" algn="l" defTabSz="457200" rtl="0" eaLnBrk="1" latinLnBrk="0" hangingPunct="1">
              <a:buFont typeface="Arial" panose="020B0604020202020204" pitchFamily="34" charset="0"/>
              <a:buChar char="•"/>
            </a:pPr>
            <a:r>
              <a:rPr lang="en-US" sz="1000" kern="1200" dirty="0">
                <a:solidFill>
                  <a:schemeClr val="tx1"/>
                </a:solidFill>
                <a:latin typeface="+mn-lt"/>
                <a:ea typeface="+mn-ea"/>
                <a:cs typeface="+mn-cs"/>
              </a:rPr>
              <a:t>Discuss the same with the participants.</a:t>
            </a:r>
          </a:p>
          <a:p>
            <a:pPr marL="341313" lvl="1" indent="-171450" algn="l" defTabSz="457200" rtl="0" eaLnBrk="1" latinLnBrk="0" hangingPunct="1">
              <a:buFont typeface="Arial" panose="020B0604020202020204" pitchFamily="34" charset="0"/>
              <a:buChar char="•"/>
            </a:pPr>
            <a:r>
              <a:rPr lang="en-US" sz="1000" kern="1200" dirty="0">
                <a:solidFill>
                  <a:schemeClr val="tx1"/>
                </a:solidFill>
                <a:latin typeface="+mn-lt"/>
                <a:ea typeface="+mn-ea"/>
                <a:cs typeface="+mn-cs"/>
              </a:rPr>
              <a:t>Ask if they have any questions or doubts. </a:t>
            </a:r>
          </a:p>
          <a:p>
            <a:pPr marL="341313"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a:solidFill>
                  <a:schemeClr val="tx1"/>
                </a:solidFill>
                <a:latin typeface="+mn-lt"/>
                <a:ea typeface="+mn-ea"/>
                <a:cs typeface="+mn-cs"/>
              </a:rPr>
              <a:t>Help them finish the module quiz.</a:t>
            </a:r>
          </a:p>
          <a:p>
            <a:pPr marL="171450" lvl="0" indent="-171450" algn="l" defTabSz="457200" rtl="0" eaLnBrk="1" latinLnBrk="0" hangingPunct="1">
              <a:buFont typeface="Arial" panose="020B0604020202020204" pitchFamily="34" charset="0"/>
              <a:buChar char="•"/>
              <a:tabLst>
                <a:tab pos="117475" algn="l"/>
              </a:tabLst>
            </a:pPr>
            <a:r>
              <a:rPr lang="en-US" sz="1100" b="1" kern="1200" dirty="0">
                <a:solidFill>
                  <a:prstClr val="black"/>
                </a:solidFill>
                <a:latin typeface="+mn-lt"/>
                <a:ea typeface="+mn-ea"/>
                <a:cs typeface="+mn-cs"/>
              </a:rPr>
              <a:t>Key Points</a:t>
            </a:r>
            <a:r>
              <a:rPr lang="en-US" sz="1100" b="1" i="0" kern="1200" dirty="0">
                <a:solidFill>
                  <a:prstClr val="black"/>
                </a:solidFill>
                <a:latin typeface="+mn-lt"/>
                <a:ea typeface="+mn-ea"/>
                <a:cs typeface="+mn-cs"/>
              </a:rPr>
              <a:t>:</a:t>
            </a:r>
            <a:r>
              <a:rPr lang="en-US" sz="1100" b="0" i="1" kern="1200" baseline="0" dirty="0">
                <a:solidFill>
                  <a:prstClr val="black"/>
                </a:solidFill>
                <a:latin typeface="+mn-lt"/>
                <a:ea typeface="+mn-ea"/>
                <a:cs typeface="+mn-cs"/>
              </a:rPr>
              <a:t> NA</a:t>
            </a:r>
            <a:endParaRPr lang="en-US" dirty="0">
              <a:solidFill>
                <a:schemeClr val="accent5">
                  <a:lumMod val="40000"/>
                  <a:lumOff val="60000"/>
                </a:schemeClr>
              </a:solidFill>
            </a:endParaRP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87</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88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3.5 </a:t>
            </a:r>
            <a:r>
              <a:rPr lang="en-GB" dirty="0"/>
              <a:t>–</a:t>
            </a:r>
            <a:r>
              <a:rPr lang="en-GB" baseline="0" dirty="0"/>
              <a:t> </a:t>
            </a:r>
            <a:r>
              <a:rPr lang="en-US" sz="1200" b="0" i="0" kern="1200" dirty="0">
                <a:solidFill>
                  <a:schemeClr val="tx1"/>
                </a:solidFill>
                <a:latin typeface="+mn-lt"/>
                <a:ea typeface="+mn-ea"/>
                <a:cs typeface="+mn-cs"/>
              </a:rPr>
              <a:t>The Windows Operating System Summary</a:t>
            </a:r>
            <a:endParaRPr lang="en-GB" b="0" dirty="0">
              <a:solidFill>
                <a:srgbClr val="FF0000"/>
              </a:solidFill>
            </a:endParaRPr>
          </a:p>
          <a:p>
            <a:r>
              <a:rPr lang="en-GB" baseline="0" dirty="0"/>
              <a:t>3.5.1 </a:t>
            </a:r>
            <a:r>
              <a:rPr lang="en-GB" dirty="0"/>
              <a:t>– </a:t>
            </a:r>
            <a:r>
              <a:rPr lang="en-US" sz="1200" b="0" i="0" kern="1200" dirty="0">
                <a:solidFill>
                  <a:schemeClr val="tx1"/>
                </a:solidFill>
                <a:latin typeface="+mn-lt"/>
                <a:ea typeface="+mn-ea"/>
                <a:cs typeface="+mn-cs"/>
              </a:rPr>
              <a:t>What Did I Learn in this Module?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352519018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89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3.5 </a:t>
            </a:r>
            <a:r>
              <a:rPr lang="en-GB" dirty="0"/>
              <a:t>–</a:t>
            </a:r>
            <a:r>
              <a:rPr lang="en-GB" baseline="0" dirty="0"/>
              <a:t> </a:t>
            </a:r>
            <a:r>
              <a:rPr lang="en-US" sz="1200" b="0" i="0" kern="1200" dirty="0">
                <a:solidFill>
                  <a:schemeClr val="tx1"/>
                </a:solidFill>
                <a:latin typeface="+mn-lt"/>
                <a:ea typeface="+mn-ea"/>
                <a:cs typeface="+mn-cs"/>
              </a:rPr>
              <a:t>The Windows Operating System Summary</a:t>
            </a:r>
            <a:endParaRPr lang="en-GB" b="0" dirty="0">
              <a:solidFill>
                <a:srgbClr val="FF0000"/>
              </a:solidFill>
            </a:endParaRPr>
          </a:p>
          <a:p>
            <a:r>
              <a:rPr lang="en-GB" baseline="0" dirty="0"/>
              <a:t>3.5.1 </a:t>
            </a:r>
            <a:r>
              <a:rPr lang="en-GB" dirty="0"/>
              <a:t>– </a:t>
            </a:r>
            <a:r>
              <a:rPr lang="en-US" sz="1200" b="0" i="0" kern="1200" dirty="0">
                <a:solidFill>
                  <a:schemeClr val="tx1"/>
                </a:solidFill>
                <a:latin typeface="+mn-lt"/>
                <a:ea typeface="+mn-ea"/>
                <a:cs typeface="+mn-cs"/>
              </a:rPr>
              <a:t>What Did I Learn in this Module?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4037627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a:t>Cisco Networking Academy Program</a:t>
            </a:r>
          </a:p>
          <a:p>
            <a:r>
              <a:rPr lang="en-US" sz="1200" b="0" i="0" kern="1200" dirty="0">
                <a:solidFill>
                  <a:schemeClr val="tx1"/>
                </a:solidFill>
                <a:latin typeface="+mn-lt"/>
                <a:ea typeface="+mn-ea"/>
                <a:cs typeface="+mn-cs"/>
              </a:rPr>
              <a:t>CyberOps Associate v1.0</a:t>
            </a:r>
          </a:p>
          <a:p>
            <a:r>
              <a:rPr lang="en-US" sz="1200" b="0" dirty="0"/>
              <a:t>Module 3: </a:t>
            </a:r>
            <a:r>
              <a:rPr lang="en-US" sz="1200" b="0" dirty="0">
                <a:solidFill>
                  <a:srgbClr val="FF0000"/>
                </a:solidFill>
              </a:rPr>
              <a:t>The Windows Operating System</a:t>
            </a:r>
            <a:endParaRPr lang="en-US" dirty="0"/>
          </a:p>
          <a:p>
            <a:pPr>
              <a:buFontTx/>
              <a:buNone/>
            </a:pPr>
            <a:endParaRPr lang="en-US" sz="1200" b="0" dirty="0">
              <a:solidFill>
                <a:srgbClr val="FF0000"/>
              </a:solidFill>
            </a:endParaRPr>
          </a:p>
          <a:p>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solidFill>
                  <a:srgbClr val="FF0000"/>
                </a:solidFill>
              </a:rPr>
              <a:t>Time</a:t>
            </a:r>
            <a:r>
              <a:rPr lang="en-US" b="1" dirty="0">
                <a:solidFill>
                  <a:srgbClr val="FF0000"/>
                </a:solidFill>
              </a:rPr>
              <a:t>:</a:t>
            </a:r>
            <a:r>
              <a:rPr lang="en-US" b="1" baseline="0" dirty="0">
                <a:solidFill>
                  <a:srgbClr val="FF0000"/>
                </a:solidFill>
              </a:rPr>
              <a:t> </a:t>
            </a:r>
            <a:r>
              <a:rPr lang="en-US" b="0" baseline="0" dirty="0">
                <a:solidFill>
                  <a:srgbClr val="FF0000"/>
                </a:solidFill>
              </a:rPr>
              <a:t>5 min</a:t>
            </a:r>
            <a:endParaRPr lang="en-US" sz="1000" b="0" dirty="0"/>
          </a:p>
          <a:p>
            <a:pPr marL="171450" lvl="0" indent="-171450">
              <a:buFont typeface="Arial" panose="020B0604020202020204" pitchFamily="34" charset="0"/>
              <a:buChar char="•"/>
            </a:pPr>
            <a:r>
              <a:rPr lang="en-US" sz="1050" b="1" dirty="0"/>
              <a:t>Instructor Notes: </a:t>
            </a:r>
            <a:endParaRPr lang="en-US" sz="1050" dirty="0"/>
          </a:p>
          <a:p>
            <a:pPr marL="341313" lvl="1" indent="-171450">
              <a:buFont typeface="Arial" panose="020B0604020202020204" pitchFamily="34" charset="0"/>
              <a:buChar char="•"/>
            </a:pPr>
            <a:r>
              <a:rPr lang="en-US" sz="1000" dirty="0"/>
              <a:t>Welcome the audience in a warm and cordial manner. Ensure that everyone is set up with the required resources.</a:t>
            </a:r>
          </a:p>
          <a:p>
            <a:pPr marL="341313" lvl="1" indent="-171450">
              <a:buFont typeface="Arial" panose="020B0604020202020204" pitchFamily="34" charset="0"/>
              <a:buChar char="•"/>
            </a:pPr>
            <a:r>
              <a:rPr lang="en-US" sz="1000" dirty="0"/>
              <a:t>Introduce yourself briefly and invite participants to introduce self with name, dept. and role, if deemed all right. </a:t>
            </a:r>
          </a:p>
          <a:p>
            <a:pPr marL="341313" lvl="1" indent="-171450">
              <a:buFont typeface="Arial" panose="020B0604020202020204" pitchFamily="34" charset="0"/>
              <a:buChar char="•"/>
            </a:pPr>
            <a:r>
              <a:rPr lang="en-US" sz="1000" dirty="0"/>
              <a:t>Introduce the topic and encourage learners to come up with a list of expectations from the session. Collate topics on the white board or Desktop while using learner’s inputs to interpret them in words.</a:t>
            </a:r>
            <a:r>
              <a:rPr lang="en-US" sz="1000" b="1" dirty="0"/>
              <a:t> </a:t>
            </a:r>
          </a:p>
          <a:p>
            <a:pPr marL="341313" lvl="1" indent="-171450">
              <a:buFont typeface="Arial" panose="020B0604020202020204" pitchFamily="34" charset="0"/>
              <a:buChar char="•"/>
            </a:pPr>
            <a:r>
              <a:rPr lang="en-US" sz="1000" b="0" dirty="0">
                <a:solidFill>
                  <a:prstClr val="black"/>
                </a:solidFill>
              </a:rPr>
              <a:t>To build the context of the module, ask the learners what do they know about the Windows Operating System.</a:t>
            </a:r>
            <a:endParaRPr lang="en-US" sz="1050" b="0" dirty="0">
              <a:solidFill>
                <a:prstClr val="black"/>
              </a:solidFill>
            </a:endParaRPr>
          </a:p>
          <a:p>
            <a:pPr marL="341313" lvl="1" indent="-171450">
              <a:buFont typeface="Arial" panose="020B0604020202020204" pitchFamily="34" charset="0"/>
              <a:buChar char="•"/>
            </a:pPr>
            <a:r>
              <a:rPr lang="en-US" sz="1000" dirty="0"/>
              <a:t>Read out the Objectives and briefly describe each.</a:t>
            </a:r>
            <a:r>
              <a:rPr lang="en-US" sz="1000" dirty="0">
                <a:solidFill>
                  <a:prstClr val="black"/>
                </a:solidFill>
              </a:rPr>
              <a:t> </a:t>
            </a:r>
          </a:p>
          <a:p>
            <a:pPr marL="341313" lvl="1" indent="-171450">
              <a:buFont typeface="Arial" panose="020B0604020202020204" pitchFamily="34" charset="0"/>
              <a:buChar char="•"/>
            </a:pPr>
            <a:r>
              <a:rPr lang="en-US" sz="1000" dirty="0">
                <a:solidFill>
                  <a:prstClr val="black"/>
                </a:solidFill>
              </a:rPr>
              <a:t>Help the learners to perform the class activity at section 3.0.3.</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Key Points: </a:t>
            </a:r>
            <a:r>
              <a:rPr lang="en-US" sz="1200" b="0" i="1" dirty="0"/>
              <a:t>NA</a:t>
            </a:r>
            <a:endParaRPr lang="en-US" sz="1200" i="1"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9</a:t>
            </a:fld>
            <a:endParaRPr lang="en-US" dirty="0"/>
          </a:p>
        </p:txBody>
      </p:sp>
    </p:spTree>
    <p:extLst>
      <p:ext uri="{BB962C8B-B14F-4D97-AF65-F5344CB8AC3E}">
        <p14:creationId xmlns:p14="http://schemas.microsoft.com/office/powerpoint/2010/main" val="50811875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90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3.5 </a:t>
            </a:r>
            <a:r>
              <a:rPr lang="en-GB" dirty="0"/>
              <a:t>–</a:t>
            </a:r>
            <a:r>
              <a:rPr lang="en-GB" baseline="0" dirty="0"/>
              <a:t> </a:t>
            </a:r>
            <a:r>
              <a:rPr lang="en-US" sz="1200" b="0" i="0" kern="1200" dirty="0">
                <a:solidFill>
                  <a:schemeClr val="tx1"/>
                </a:solidFill>
                <a:latin typeface="+mn-lt"/>
                <a:ea typeface="+mn-ea"/>
                <a:cs typeface="+mn-cs"/>
              </a:rPr>
              <a:t>The Windows Operating System Summary</a:t>
            </a:r>
            <a:endParaRPr lang="en-GB" b="0" dirty="0">
              <a:solidFill>
                <a:srgbClr val="FF0000"/>
              </a:solidFill>
            </a:endParaRPr>
          </a:p>
          <a:p>
            <a:r>
              <a:rPr lang="en-GB" baseline="0" dirty="0"/>
              <a:t>3.5.1 </a:t>
            </a:r>
            <a:r>
              <a:rPr lang="en-GB" dirty="0"/>
              <a:t>– </a:t>
            </a:r>
            <a:r>
              <a:rPr lang="en-US" sz="1200" b="0" i="0" kern="1200" dirty="0">
                <a:solidFill>
                  <a:schemeClr val="tx1"/>
                </a:solidFill>
                <a:latin typeface="+mn-lt"/>
                <a:ea typeface="+mn-ea"/>
                <a:cs typeface="+mn-cs"/>
              </a:rPr>
              <a:t>What Did I Learn in this Module?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baseline="0" dirty="0" smtClean="0"/>
              <a:t>3.5.2 </a:t>
            </a:r>
            <a:r>
              <a:rPr lang="en-GB" dirty="0" smtClean="0"/>
              <a:t>– </a:t>
            </a:r>
            <a:r>
              <a:rPr lang="en-US" sz="1200" b="0" i="0" kern="1200" smtClean="0">
                <a:solidFill>
                  <a:schemeClr val="tx1"/>
                </a:solidFill>
                <a:effectLst/>
                <a:latin typeface="+mn-lt"/>
                <a:ea typeface="+mn-ea"/>
                <a:cs typeface="+mn-cs"/>
              </a:rPr>
              <a:t>Module 3: The Windows Operating System Quiz</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extLst>
      <p:ext uri="{BB962C8B-B14F-4D97-AF65-F5344CB8AC3E}">
        <p14:creationId xmlns:p14="http://schemas.microsoft.com/office/powerpoint/2010/main" val="114256609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solidFill>
                  <a:prstClr val="black"/>
                </a:solidFill>
              </a:rPr>
              <a:pPr/>
              <a:t>91</a:t>
            </a:fld>
            <a:endParaRPr lang="en-US" sz="800" dirty="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Arial" charset="0"/>
              </a:rPr>
              <a:t>New Terms and Commands</a:t>
            </a:r>
            <a:endParaRPr lang="en-US" dirty="0"/>
          </a:p>
        </p:txBody>
      </p:sp>
    </p:spTree>
    <p:extLst>
      <p:ext uri="{BB962C8B-B14F-4D97-AF65-F5344CB8AC3E}">
        <p14:creationId xmlns:p14="http://schemas.microsoft.com/office/powerpoint/2010/main" val="41560902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pPr/>
              <a:t>92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2020  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2020  Cisco and/or its affiliates. All rights reserved.   Cisco Confidential</a:t>
            </a:r>
          </a:p>
        </p:txBody>
      </p:sp>
      <p:grpSp>
        <p:nvGrpSpPr>
          <p:cNvPr id="6" name="Group 4"/>
          <p:cNvGrpSpPr>
            <a:grpSpLocks noChangeAspect="1"/>
          </p:cNvGrpSpPr>
          <p:nvPr/>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18.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9.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20.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5.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26.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30.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31.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34.xml"/><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3.xml"/><Relationship Id="rId1" Type="http://schemas.openxmlformats.org/officeDocument/2006/relationships/tags" Target="../tags/tag35.xml"/><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36.xml"/><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37.xml"/><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38.xml"/><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40.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41.xml"/><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43.xml"/><Relationship Id="rId4" Type="http://schemas.openxmlformats.org/officeDocument/2006/relationships/image" Target="../media/image1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3.xml"/><Relationship Id="rId1" Type="http://schemas.openxmlformats.org/officeDocument/2006/relationships/tags" Target="../tags/tag45.xml"/><Relationship Id="rId4" Type="http://schemas.openxmlformats.org/officeDocument/2006/relationships/image" Target="../media/image18.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3.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3.xml"/><Relationship Id="rId1" Type="http://schemas.openxmlformats.org/officeDocument/2006/relationships/tags" Target="../tags/tag4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3.xml"/><Relationship Id="rId1" Type="http://schemas.openxmlformats.org/officeDocument/2006/relationships/tags" Target="../tags/tag49.xml"/><Relationship Id="rId4" Type="http://schemas.openxmlformats.org/officeDocument/2006/relationships/image" Target="../media/image1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3.xml"/><Relationship Id="rId1" Type="http://schemas.openxmlformats.org/officeDocument/2006/relationships/tags" Target="../tags/tag50.xml"/><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3.xml"/><Relationship Id="rId1" Type="http://schemas.openxmlformats.org/officeDocument/2006/relationships/tags" Target="../tags/tag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3.xml"/><Relationship Id="rId1" Type="http://schemas.openxmlformats.org/officeDocument/2006/relationships/tags" Target="../tags/tag52.xml"/><Relationship Id="rId4" Type="http://schemas.openxmlformats.org/officeDocument/2006/relationships/image" Target="../media/image2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3.xml"/><Relationship Id="rId1" Type="http://schemas.openxmlformats.org/officeDocument/2006/relationships/tags" Target="../tags/tag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3.xml"/><Relationship Id="rId1" Type="http://schemas.openxmlformats.org/officeDocument/2006/relationships/tags" Target="../tags/tag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3.xml"/><Relationship Id="rId1" Type="http://schemas.openxmlformats.org/officeDocument/2006/relationships/tags" Target="../tags/tag55.xml"/><Relationship Id="rId4" Type="http://schemas.openxmlformats.org/officeDocument/2006/relationships/image" Target="../media/image2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3.xml"/><Relationship Id="rId1" Type="http://schemas.openxmlformats.org/officeDocument/2006/relationships/tags" Target="../tags/tag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3.xml"/><Relationship Id="rId1" Type="http://schemas.openxmlformats.org/officeDocument/2006/relationships/tags" Target="../tags/tag57.xml"/><Relationship Id="rId4" Type="http://schemas.openxmlformats.org/officeDocument/2006/relationships/image" Target="../media/image23.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3.xml"/><Relationship Id="rId1" Type="http://schemas.openxmlformats.org/officeDocument/2006/relationships/tags" Target="../tags/tag58.xml"/><Relationship Id="rId4" Type="http://schemas.openxmlformats.org/officeDocument/2006/relationships/image" Target="../media/image24.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3.xml"/><Relationship Id="rId1" Type="http://schemas.openxmlformats.org/officeDocument/2006/relationships/tags" Target="../tags/tag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3.xml"/><Relationship Id="rId1" Type="http://schemas.openxmlformats.org/officeDocument/2006/relationships/tags" Target="../tags/tag60.xml"/><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3.xml"/><Relationship Id="rId1" Type="http://schemas.openxmlformats.org/officeDocument/2006/relationships/tags" Target="../tags/tag6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3.xml"/><Relationship Id="rId1" Type="http://schemas.openxmlformats.org/officeDocument/2006/relationships/tags" Target="../tags/tag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3.xml"/><Relationship Id="rId1" Type="http://schemas.openxmlformats.org/officeDocument/2006/relationships/tags" Target="../tags/tag63.xml"/><Relationship Id="rId4" Type="http://schemas.openxmlformats.org/officeDocument/2006/relationships/image" Target="../media/image26.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3.xml"/><Relationship Id="rId1" Type="http://schemas.openxmlformats.org/officeDocument/2006/relationships/tags" Target="../tags/tag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3.xml"/><Relationship Id="rId1" Type="http://schemas.openxmlformats.org/officeDocument/2006/relationships/tags" Target="../tags/tag65.xml"/><Relationship Id="rId4" Type="http://schemas.openxmlformats.org/officeDocument/2006/relationships/image" Target="../media/image27.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3.xml"/><Relationship Id="rId1" Type="http://schemas.openxmlformats.org/officeDocument/2006/relationships/tags" Target="../tags/tag66.xml"/><Relationship Id="rId4" Type="http://schemas.openxmlformats.org/officeDocument/2006/relationships/image" Target="../media/image28.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3.xml"/><Relationship Id="rId1" Type="http://schemas.openxmlformats.org/officeDocument/2006/relationships/tags" Target="../tags/tag67.xml"/><Relationship Id="rId4" Type="http://schemas.openxmlformats.org/officeDocument/2006/relationships/image" Target="../media/image29.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3.xml"/><Relationship Id="rId1" Type="http://schemas.openxmlformats.org/officeDocument/2006/relationships/tags" Target="../tags/tag68.xml"/><Relationship Id="rId4" Type="http://schemas.openxmlformats.org/officeDocument/2006/relationships/image" Target="../media/image30.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3.xml"/><Relationship Id="rId1" Type="http://schemas.openxmlformats.org/officeDocument/2006/relationships/tags" Target="../tags/tag69.xml"/><Relationship Id="rId4" Type="http://schemas.openxmlformats.org/officeDocument/2006/relationships/image" Target="../media/image31.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3.xml"/><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3.xml"/><Relationship Id="rId1" Type="http://schemas.openxmlformats.org/officeDocument/2006/relationships/tags" Target="../tags/tag71.xml"/><Relationship Id="rId4" Type="http://schemas.openxmlformats.org/officeDocument/2006/relationships/image" Target="../media/image32.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3.xml"/><Relationship Id="rId1" Type="http://schemas.openxmlformats.org/officeDocument/2006/relationships/tags" Target="../tags/tag7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3.xml"/><Relationship Id="rId1" Type="http://schemas.openxmlformats.org/officeDocument/2006/relationships/tags" Target="../tags/tag7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3.xml"/><Relationship Id="rId1" Type="http://schemas.openxmlformats.org/officeDocument/2006/relationships/tags" Target="../tags/tag74.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3.xml"/><Relationship Id="rId1" Type="http://schemas.openxmlformats.org/officeDocument/2006/relationships/tags" Target="../tags/tag75.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3.xml"/><Relationship Id="rId1" Type="http://schemas.openxmlformats.org/officeDocument/2006/relationships/tags" Target="../tags/tag7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tags" Target="../tags/tag77.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3.xml"/><Relationship Id="rId1" Type="http://schemas.openxmlformats.org/officeDocument/2006/relationships/tags" Target="../tags/tag78.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3.xml"/><Relationship Id="rId1" Type="http://schemas.openxmlformats.org/officeDocument/2006/relationships/tags" Target="../tags/tag79.xml"/><Relationship Id="rId4" Type="http://schemas.openxmlformats.org/officeDocument/2006/relationships/image" Target="../media/image33.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3.xml"/><Relationship Id="rId1" Type="http://schemas.openxmlformats.org/officeDocument/2006/relationships/tags" Target="../tags/tag80.xml"/><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3.xml"/><Relationship Id="rId1" Type="http://schemas.openxmlformats.org/officeDocument/2006/relationships/tags" Target="../tags/tag81.xml"/><Relationship Id="rId4" Type="http://schemas.openxmlformats.org/officeDocument/2006/relationships/image" Target="../media/image35.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3.xml"/><Relationship Id="rId1" Type="http://schemas.openxmlformats.org/officeDocument/2006/relationships/tags" Target="../tags/tag82.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3.xml"/><Relationship Id="rId1" Type="http://schemas.openxmlformats.org/officeDocument/2006/relationships/tags" Target="../tags/tag83.xml"/><Relationship Id="rId4" Type="http://schemas.openxmlformats.org/officeDocument/2006/relationships/image" Target="../media/image36.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3.xml"/><Relationship Id="rId1" Type="http://schemas.openxmlformats.org/officeDocument/2006/relationships/tags" Target="../tags/tag84.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3.xml"/><Relationship Id="rId1" Type="http://schemas.openxmlformats.org/officeDocument/2006/relationships/tags" Target="../tags/tag85.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3.xml"/><Relationship Id="rId1" Type="http://schemas.openxmlformats.org/officeDocument/2006/relationships/tags" Target="../tags/tag86.xml"/><Relationship Id="rId4" Type="http://schemas.openxmlformats.org/officeDocument/2006/relationships/image" Target="../media/image37.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3.xml"/><Relationship Id="rId1" Type="http://schemas.openxmlformats.org/officeDocument/2006/relationships/tags" Target="../tags/tag87.xml"/><Relationship Id="rId4" Type="http://schemas.openxmlformats.org/officeDocument/2006/relationships/image" Target="../media/image38.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tags" Target="../tags/tag88.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3.xml"/><Relationship Id="rId1" Type="http://schemas.openxmlformats.org/officeDocument/2006/relationships/tags" Target="../tags/tag89.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3.xml"/><Relationship Id="rId1" Type="http://schemas.openxmlformats.org/officeDocument/2006/relationships/tags" Target="../tags/tag9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3.xml"/><Relationship Id="rId1" Type="http://schemas.openxmlformats.org/officeDocument/2006/relationships/tags" Target="../tags/tag9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0.xml"/><Relationship Id="rId1" Type="http://schemas.openxmlformats.org/officeDocument/2006/relationships/tags" Target="../tags/tag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7449552" cy="1666626"/>
          </a:xfrm>
        </p:spPr>
        <p:txBody>
          <a:bodyPr/>
          <a:lstStyle/>
          <a:p>
            <a:r>
              <a:rPr lang="en-US" dirty="0">
                <a:solidFill>
                  <a:srgbClr val="AFE8FB"/>
                </a:solidFill>
              </a:rPr>
              <a:t>Module 3</a:t>
            </a:r>
            <a:r>
              <a:rPr dirty="0">
                <a:solidFill>
                  <a:srgbClr val="AFE8FB"/>
                </a:solidFill>
              </a:rPr>
              <a:t>: </a:t>
            </a:r>
            <a:r>
              <a:rPr lang="en-US" dirty="0">
                <a:solidFill>
                  <a:srgbClr val="AFE8FB"/>
                </a:solidFill>
              </a:rPr>
              <a:t>The Windows Operating System</a:t>
            </a:r>
          </a:p>
        </p:txBody>
      </p:sp>
      <p:sp>
        <p:nvSpPr>
          <p:cNvPr id="5" name="Text Placeholder 4"/>
          <p:cNvSpPr>
            <a:spLocks noGrp="1"/>
          </p:cNvSpPr>
          <p:nvPr>
            <p:ph type="body" sz="quarter" idx="13"/>
          </p:nvPr>
        </p:nvSpPr>
        <p:spPr>
          <a:xfrm>
            <a:off x="469497" y="3127609"/>
            <a:ext cx="5925246" cy="299001"/>
          </a:xfrm>
        </p:spPr>
        <p:txBody>
          <a:bodyPr/>
          <a:lstStyle/>
          <a:p>
            <a:r>
              <a:rPr lang="en-US" dirty="0">
                <a:solidFill>
                  <a:schemeClr val="bg2">
                    <a:lumMod val="40000"/>
                    <a:lumOff val="60000"/>
                  </a:schemeClr>
                </a:solidFill>
              </a:rPr>
              <a:t>Instructor Materials</a:t>
            </a:r>
          </a:p>
        </p:txBody>
      </p:sp>
      <p:sp>
        <p:nvSpPr>
          <p:cNvPr id="7" name="Subtitle 6"/>
          <p:cNvSpPr>
            <a:spLocks noGrp="1"/>
          </p:cNvSpPr>
          <p:nvPr>
            <p:ph type="subTitle" idx="1"/>
          </p:nvPr>
        </p:nvSpPr>
        <p:spPr>
          <a:xfrm>
            <a:off x="469497" y="3809526"/>
            <a:ext cx="2368954" cy="902174"/>
          </a:xfrm>
        </p:spPr>
        <p:txBody>
          <a:bodyPr/>
          <a:lstStyle/>
          <a:p>
            <a:r>
              <a:rPr dirty="0">
                <a:solidFill>
                  <a:srgbClr val="AFE8FB"/>
                </a:solidFill>
              </a:rPr>
              <a:t>CyberOps Associate  v1.0</a:t>
            </a:r>
            <a:endParaRPr lang="en-US" dirty="0">
              <a:solidFill>
                <a:srgbClr val="AFE8FB"/>
              </a:solidFill>
            </a:endParaRPr>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3"/>
          <p:cNvSpPr>
            <a:spLocks noGrp="1" noChangeArrowheads="1"/>
          </p:cNvSpPr>
          <p:nvPr>
            <p:ph type="title"/>
          </p:nvPr>
        </p:nvSpPr>
        <p:spPr>
          <a:xfrm>
            <a:off x="1" y="41394"/>
            <a:ext cx="9144000" cy="612812"/>
          </a:xfrm>
        </p:spPr>
        <p:txBody>
          <a:bodyPr/>
          <a:lstStyle/>
          <a:p>
            <a:pPr marL="96838" eaLnBrk="1" hangingPunct="1"/>
            <a:r>
              <a:rPr lang="en-US" dirty="0"/>
              <a:t>Module Objectives</a:t>
            </a:r>
          </a:p>
        </p:txBody>
      </p:sp>
      <p:sp>
        <p:nvSpPr>
          <p:cNvPr id="6147" name="Content Placeholder 3"/>
          <p:cNvSpPr>
            <a:spLocks noGrp="1" noChangeArrowheads="1"/>
          </p:cNvSpPr>
          <p:nvPr>
            <p:ph idx="1"/>
          </p:nvPr>
        </p:nvSpPr>
        <p:spPr>
          <a:xfrm>
            <a:off x="99461" y="654206"/>
            <a:ext cx="8731272" cy="827461"/>
          </a:xfrm>
        </p:spPr>
        <p:txBody>
          <a:bodyPr/>
          <a:lstStyle/>
          <a:p>
            <a:pPr marL="0" lvl="0" indent="0" defTabSz="914400" eaLnBrk="0" hangingPunct="0">
              <a:spcBef>
                <a:spcPct val="0"/>
              </a:spcBef>
              <a:spcAft>
                <a:spcPct val="0"/>
              </a:spcAft>
              <a:buClrTx/>
              <a:buSzTx/>
              <a:buNone/>
            </a:pPr>
            <a:r>
              <a:rPr lang="en-US" altLang="en-US" sz="1600" b="1" dirty="0">
                <a:ea typeface="Calibri" panose="020F0502020204030204" pitchFamily="34" charset="0"/>
                <a:cs typeface="Calibri" panose="020F0502020204030204" pitchFamily="34" charset="0"/>
              </a:rPr>
              <a:t>Module Title: </a:t>
            </a:r>
            <a:r>
              <a:rPr lang="en-US" sz="1600" dirty="0"/>
              <a:t>The Windows Operating System</a:t>
            </a:r>
            <a:endParaRPr lang="en-US" altLang="en-US" sz="1600" dirty="0">
              <a:ea typeface="Calibri" panose="020F0502020204030204" pitchFamily="34" charset="0"/>
              <a:cs typeface="Calibri" panose="020F0502020204030204" pitchFamily="34" charset="0"/>
            </a:endParaRPr>
          </a:p>
          <a:p>
            <a:pPr marL="0" lvl="0" indent="0" defTabSz="914400" eaLnBrk="0" hangingPunct="0">
              <a:spcBef>
                <a:spcPct val="0"/>
              </a:spcBef>
              <a:spcAft>
                <a:spcPct val="0"/>
              </a:spcAft>
              <a:buClrTx/>
              <a:buSzTx/>
              <a:buNone/>
            </a:pPr>
            <a:endParaRPr lang="en-US" altLang="en-US" sz="1600" dirty="0"/>
          </a:p>
          <a:p>
            <a:pPr marL="0" indent="0" defTabSz="914400" eaLnBrk="0" hangingPunct="0">
              <a:spcBef>
                <a:spcPct val="0"/>
              </a:spcBef>
              <a:spcAft>
                <a:spcPct val="0"/>
              </a:spcAft>
              <a:buClrTx/>
              <a:buSzTx/>
              <a:buNone/>
            </a:pPr>
            <a:r>
              <a:rPr lang="en-US" altLang="en-US" sz="1600" b="1" dirty="0">
                <a:ea typeface="Calibri" panose="020F0502020204030204" pitchFamily="34" charset="0"/>
                <a:cs typeface="Calibri" panose="020F0502020204030204" pitchFamily="34" charset="0"/>
              </a:rPr>
              <a:t>Module Objective</a:t>
            </a:r>
            <a:r>
              <a:rPr lang="en-US" altLang="en-US" sz="1600" dirty="0">
                <a:ea typeface="Calibri" panose="020F0502020204030204" pitchFamily="34" charset="0"/>
                <a:cs typeface="Calibri" panose="020F0502020204030204" pitchFamily="34" charset="0"/>
              </a:rPr>
              <a:t>: </a:t>
            </a:r>
            <a:r>
              <a:rPr lang="en-US" sz="1600" dirty="0"/>
              <a:t>Explain the security features of the Windows operating system.</a:t>
            </a:r>
            <a:endParaRPr lang="en-US" altLang="en-US" sz="1600" dirty="0">
              <a:latin typeface="Arial" panose="020B0604020202020204" pitchFamily="34" charset="0"/>
            </a:endParaRPr>
          </a:p>
          <a:p>
            <a:pPr marL="0" indent="0">
              <a:spcBef>
                <a:spcPct val="30000"/>
              </a:spcBef>
              <a:buNone/>
            </a:pPr>
            <a:endParaRPr lang="en-US" sz="1600" dirty="0"/>
          </a:p>
          <a:p>
            <a:pPr marL="89297" indent="0">
              <a:spcBef>
                <a:spcPct val="30000"/>
              </a:spcBef>
              <a:buNone/>
            </a:pPr>
            <a:endParaRPr lang="en-US" sz="1600" dirty="0"/>
          </a:p>
          <a:p>
            <a:pPr marL="89297" indent="0">
              <a:spcBef>
                <a:spcPct val="30000"/>
              </a:spcBef>
              <a:buNone/>
            </a:pPr>
            <a:endParaRPr lang="en-US" sz="1600" dirty="0"/>
          </a:p>
        </p:txBody>
      </p:sp>
      <p:graphicFrame>
        <p:nvGraphicFramePr>
          <p:cNvPr id="6" name="Table 5">
            <a:extLst>
              <a:ext uri="{FF2B5EF4-FFF2-40B4-BE49-F238E27FC236}">
                <a16:creationId xmlns:a16="http://schemas.microsoft.com/office/drawing/2014/main" id="{76557E88-824C-4784-B2D8-08C1C0249601}"/>
              </a:ext>
            </a:extLst>
          </p:cNvPr>
          <p:cNvGraphicFramePr>
            <a:graphicFrameLocks noGrp="1"/>
          </p:cNvGraphicFramePr>
          <p:nvPr>
            <p:extLst>
              <p:ext uri="{D42A27DB-BD31-4B8C-83A1-F6EECF244321}">
                <p14:modId xmlns:p14="http://schemas.microsoft.com/office/powerpoint/2010/main" val="1711134269"/>
              </p:ext>
            </p:extLst>
          </p:nvPr>
        </p:nvGraphicFramePr>
        <p:xfrm>
          <a:off x="898360" y="1714566"/>
          <a:ext cx="7098759" cy="1277344"/>
        </p:xfrm>
        <a:graphic>
          <a:graphicData uri="http://schemas.openxmlformats.org/drawingml/2006/table">
            <a:tbl>
              <a:tblPr firstRow="1" firstCol="1" bandRow="1">
                <a:tableStyleId>{5C22544A-7EE6-4342-B048-85BDC9FD1C3A}</a:tableStyleId>
              </a:tblPr>
              <a:tblGrid>
                <a:gridCol w="2917076">
                  <a:extLst>
                    <a:ext uri="{9D8B030D-6E8A-4147-A177-3AD203B41FA5}">
                      <a16:colId xmlns:a16="http://schemas.microsoft.com/office/drawing/2014/main" val="399010295"/>
                    </a:ext>
                  </a:extLst>
                </a:gridCol>
                <a:gridCol w="4181683">
                  <a:extLst>
                    <a:ext uri="{9D8B030D-6E8A-4147-A177-3AD203B41FA5}">
                      <a16:colId xmlns:a16="http://schemas.microsoft.com/office/drawing/2014/main" val="3417728144"/>
                    </a:ext>
                  </a:extLst>
                </a:gridCol>
              </a:tblGrid>
              <a:tr h="224116">
                <a:tc>
                  <a:txBody>
                    <a:bodyPr/>
                    <a:lstStyle/>
                    <a:p>
                      <a:pPr marL="0" marR="0" algn="ctr">
                        <a:lnSpc>
                          <a:spcPct val="107000"/>
                        </a:lnSpc>
                        <a:spcBef>
                          <a:spcPts val="0"/>
                        </a:spcBef>
                        <a:spcAft>
                          <a:spcPts val="0"/>
                        </a:spcAft>
                      </a:pPr>
                      <a:r>
                        <a:rPr lang="en-US" sz="1100" dirty="0">
                          <a:effectLst/>
                          <a:latin typeface="+mn-lt"/>
                        </a:rPr>
                        <a:t>Topic Title</a:t>
                      </a:r>
                      <a:endParaRPr lang="en-US" sz="1100" dirty="0">
                        <a:effectLst/>
                        <a:latin typeface="+mn-lt"/>
                        <a:ea typeface="Calibri" panose="020F0502020204030204" pitchFamily="34" charset="0"/>
                        <a:cs typeface="Times New Roman" panose="02020603050405020304" pitchFamily="18" charset="0"/>
                      </a:endParaRPr>
                    </a:p>
                  </a:txBody>
                  <a:tcPr marL="60168" marR="60168" marT="0" marB="0"/>
                </a:tc>
                <a:tc>
                  <a:txBody>
                    <a:bodyPr/>
                    <a:lstStyle/>
                    <a:p>
                      <a:pPr marL="0" marR="0" algn="ctr">
                        <a:lnSpc>
                          <a:spcPct val="107000"/>
                        </a:lnSpc>
                        <a:spcBef>
                          <a:spcPts val="0"/>
                        </a:spcBef>
                        <a:spcAft>
                          <a:spcPts val="0"/>
                        </a:spcAft>
                      </a:pPr>
                      <a:r>
                        <a:rPr lang="en-US" sz="1100" dirty="0">
                          <a:effectLst/>
                          <a:latin typeface="+mn-lt"/>
                        </a:rPr>
                        <a:t>Topic Objective</a:t>
                      </a:r>
                      <a:endParaRPr lang="en-US" sz="1100" dirty="0">
                        <a:effectLst/>
                        <a:latin typeface="+mn-lt"/>
                        <a:ea typeface="Calibri" panose="020F0502020204030204" pitchFamily="34" charset="0"/>
                        <a:cs typeface="Times New Roman" panose="02020603050405020304" pitchFamily="18" charset="0"/>
                      </a:endParaRPr>
                    </a:p>
                  </a:txBody>
                  <a:tcPr marL="60168" marR="60168" marT="0" marB="0"/>
                </a:tc>
                <a:extLst>
                  <a:ext uri="{0D108BD9-81ED-4DB2-BD59-A6C34878D82A}">
                    <a16:rowId xmlns:a16="http://schemas.microsoft.com/office/drawing/2014/main" val="364302898"/>
                  </a:ext>
                </a:extLst>
              </a:tr>
              <a:tr h="263724">
                <a:tc>
                  <a:txBody>
                    <a:bodyPr/>
                    <a:lstStyle/>
                    <a:p>
                      <a:pPr fontAlgn="ctr"/>
                      <a:r>
                        <a:rPr lang="en-US" sz="1100" b="1" dirty="0">
                          <a:latin typeface="+mn-lt"/>
                        </a:rPr>
                        <a:t>Windows History</a:t>
                      </a:r>
                    </a:p>
                  </a:txBody>
                  <a:tcPr marL="47625" marR="47625" marT="47625" marB="47625" anchor="ctr"/>
                </a:tc>
                <a:tc>
                  <a:txBody>
                    <a:bodyPr/>
                    <a:lstStyle/>
                    <a:p>
                      <a:pPr fontAlgn="ctr"/>
                      <a:r>
                        <a:rPr lang="en-US" sz="1100" b="0" dirty="0">
                          <a:latin typeface="+mn-lt"/>
                        </a:rPr>
                        <a:t>Describe the history of the Windows Operating System.</a:t>
                      </a:r>
                    </a:p>
                  </a:txBody>
                  <a:tcPr marL="47625" marR="47625" marT="47625" marB="47625" anchor="ctr"/>
                </a:tc>
                <a:extLst>
                  <a:ext uri="{0D108BD9-81ED-4DB2-BD59-A6C34878D82A}">
                    <a16:rowId xmlns:a16="http://schemas.microsoft.com/office/drawing/2014/main" val="3530891527"/>
                  </a:ext>
                </a:extLst>
              </a:tr>
              <a:tr h="263724">
                <a:tc>
                  <a:txBody>
                    <a:bodyPr/>
                    <a:lstStyle/>
                    <a:p>
                      <a:pPr fontAlgn="ctr"/>
                      <a:r>
                        <a:rPr lang="en-US" sz="1100" b="1" dirty="0">
                          <a:latin typeface="+mn-lt"/>
                        </a:rPr>
                        <a:t>Windows Architecture and Operations</a:t>
                      </a:r>
                    </a:p>
                  </a:txBody>
                  <a:tcPr marL="47625" marR="47625" marT="47625" marB="47625" anchor="ctr"/>
                </a:tc>
                <a:tc>
                  <a:txBody>
                    <a:bodyPr/>
                    <a:lstStyle/>
                    <a:p>
                      <a:pPr fontAlgn="ctr"/>
                      <a:r>
                        <a:rPr lang="en-US" sz="1100" b="0" dirty="0">
                          <a:latin typeface="+mn-lt"/>
                        </a:rPr>
                        <a:t>Explain the architecture of Windows and its operation.</a:t>
                      </a:r>
                    </a:p>
                  </a:txBody>
                  <a:tcPr marL="47625" marR="47625" marT="47625" marB="47625" anchor="ctr"/>
                </a:tc>
                <a:extLst>
                  <a:ext uri="{0D108BD9-81ED-4DB2-BD59-A6C34878D82A}">
                    <a16:rowId xmlns:a16="http://schemas.microsoft.com/office/drawing/2014/main" val="662892947"/>
                  </a:ext>
                </a:extLst>
              </a:tr>
              <a:tr h="254659">
                <a:tc>
                  <a:txBody>
                    <a:bodyPr/>
                    <a:lstStyle/>
                    <a:p>
                      <a:pPr fontAlgn="ctr"/>
                      <a:r>
                        <a:rPr lang="en-US" sz="1100" b="1" dirty="0">
                          <a:latin typeface="+mn-lt"/>
                        </a:rPr>
                        <a:t>Windows Configuration and Monitoring</a:t>
                      </a:r>
                    </a:p>
                  </a:txBody>
                  <a:tcPr marL="47625" marR="47625" marT="47625" marB="47625" anchor="ctr"/>
                </a:tc>
                <a:tc>
                  <a:txBody>
                    <a:bodyPr/>
                    <a:lstStyle/>
                    <a:p>
                      <a:pPr fontAlgn="ctr"/>
                      <a:r>
                        <a:rPr lang="en-US" sz="1100" b="0" dirty="0">
                          <a:latin typeface="+mn-lt"/>
                        </a:rPr>
                        <a:t>Explain how to configure and monitor Windows.</a:t>
                      </a:r>
                    </a:p>
                  </a:txBody>
                  <a:tcPr marL="47625" marR="47625" marT="47625" marB="47625" anchor="ctr"/>
                </a:tc>
                <a:extLst>
                  <a:ext uri="{0D108BD9-81ED-4DB2-BD59-A6C34878D82A}">
                    <a16:rowId xmlns:a16="http://schemas.microsoft.com/office/drawing/2014/main" val="1283686363"/>
                  </a:ext>
                </a:extLst>
              </a:tr>
              <a:tr h="249911">
                <a:tc>
                  <a:txBody>
                    <a:bodyPr/>
                    <a:lstStyle/>
                    <a:p>
                      <a:pPr fontAlgn="ctr"/>
                      <a:r>
                        <a:rPr lang="en-US" sz="1100" b="1" dirty="0">
                          <a:latin typeface="+mn-lt"/>
                        </a:rPr>
                        <a:t>Windows Security</a:t>
                      </a:r>
                    </a:p>
                  </a:txBody>
                  <a:tcPr marL="47625" marR="47625" marT="47625" marB="47625" anchor="ctr"/>
                </a:tc>
                <a:tc>
                  <a:txBody>
                    <a:bodyPr/>
                    <a:lstStyle/>
                    <a:p>
                      <a:pPr fontAlgn="ctr"/>
                      <a:r>
                        <a:rPr lang="en-US" sz="1100" b="0" dirty="0">
                          <a:latin typeface="+mn-lt"/>
                        </a:rPr>
                        <a:t>Explain how Windows can be kept secure.</a:t>
                      </a:r>
                    </a:p>
                  </a:txBody>
                  <a:tcPr marL="47625" marR="47625" marT="47625" marB="47625" anchor="ctr"/>
                </a:tc>
                <a:extLst>
                  <a:ext uri="{0D108BD9-81ED-4DB2-BD59-A6C34878D82A}">
                    <a16:rowId xmlns:a16="http://schemas.microsoft.com/office/drawing/2014/main" val="2466644772"/>
                  </a:ext>
                </a:extLst>
              </a:tr>
            </a:tbl>
          </a:graphicData>
        </a:graphic>
      </p:graphicFrame>
    </p:spTree>
    <p:custDataLst>
      <p:tags r:id="rId1"/>
    </p:custDataLst>
    <p:extLst>
      <p:ext uri="{BB962C8B-B14F-4D97-AF65-F5344CB8AC3E}">
        <p14:creationId xmlns:p14="http://schemas.microsoft.com/office/powerpoint/2010/main" val="3381894665"/>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solidFill>
                  <a:schemeClr val="accent5">
                    <a:lumMod val="40000"/>
                    <a:lumOff val="60000"/>
                  </a:schemeClr>
                </a:solidFill>
              </a:rPr>
              <a:t>3.1 Windows History</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The Windows Operating System</a:t>
            </a:r>
            <a:r>
              <a:rPr altLang="en-US" dirty="0"/>
              <a:t/>
            </a:r>
            <a:br>
              <a:rPr altLang="en-US" dirty="0"/>
            </a:br>
            <a:r>
              <a:rPr lang="en-US" dirty="0"/>
              <a:t>Disk Operating System</a:t>
            </a:r>
          </a:p>
        </p:txBody>
      </p:sp>
      <p:sp>
        <p:nvSpPr>
          <p:cNvPr id="2" name="Content Placeholder 1"/>
          <p:cNvSpPr>
            <a:spLocks noGrp="1"/>
          </p:cNvSpPr>
          <p:nvPr>
            <p:ph idx="1"/>
          </p:nvPr>
        </p:nvSpPr>
        <p:spPr>
          <a:xfrm>
            <a:off x="116499" y="810969"/>
            <a:ext cx="4946175" cy="3829327"/>
          </a:xfrm>
        </p:spPr>
        <p:txBody>
          <a:bodyPr/>
          <a:lstStyle/>
          <a:p>
            <a:pPr marL="177800" indent="-177800">
              <a:buClrTx/>
              <a:buSzPct val="100000"/>
              <a:buFont typeface="Arial" pitchFamily="34" charset="0"/>
              <a:buChar char="•"/>
            </a:pPr>
            <a:r>
              <a:rPr lang="en-US" sz="1600" dirty="0"/>
              <a:t>The Disk Operating System (DOS) is an operating system that the computer uses to enable the data storage devices to read and write files.</a:t>
            </a:r>
          </a:p>
          <a:p>
            <a:pPr marL="177800" indent="-177800">
              <a:buClrTx/>
              <a:buSzPct val="100000"/>
              <a:buFont typeface="Arial" pitchFamily="34" charset="0"/>
              <a:buChar char="•"/>
            </a:pPr>
            <a:r>
              <a:rPr lang="en-US" sz="1600" dirty="0"/>
              <a:t>DOS provides a file system which organizes the files in a specific way on the disk.</a:t>
            </a:r>
          </a:p>
          <a:p>
            <a:pPr marL="177800" indent="-177800">
              <a:buClrTx/>
              <a:buSzPct val="100000"/>
              <a:buFont typeface="Arial" pitchFamily="34" charset="0"/>
              <a:buChar char="•"/>
            </a:pPr>
            <a:r>
              <a:rPr lang="en-US" sz="1600" dirty="0"/>
              <a:t>MS-DOS, created by Microsoft, used a command line as the interface for people to create programs and manipulate data files. DOS commands are shown in bold text in the given command output.</a:t>
            </a:r>
          </a:p>
          <a:p>
            <a:pPr marL="177800" indent="-177800">
              <a:buClrTx/>
              <a:buSzPct val="100000"/>
              <a:buFont typeface="Arial" pitchFamily="34" charset="0"/>
              <a:buChar char="•"/>
            </a:pPr>
            <a:r>
              <a:rPr lang="en-US" sz="1600" dirty="0"/>
              <a:t>With MS-DOS, the computer had a basic working knowledge of accessing the disk drive and loading the operating system files directly from disk as part of the boot process. </a:t>
            </a:r>
          </a:p>
        </p:txBody>
      </p:sp>
      <p:pic>
        <p:nvPicPr>
          <p:cNvPr id="3" name="Picture 2">
            <a:extLst>
              <a:ext uri="{FF2B5EF4-FFF2-40B4-BE49-F238E27FC236}">
                <a16:creationId xmlns:a16="http://schemas.microsoft.com/office/drawing/2014/main" id="{B8360BB8-2A8C-4802-AA5F-7ECB65D3D805}"/>
              </a:ext>
            </a:extLst>
          </p:cNvPr>
          <p:cNvPicPr>
            <a:picLocks noChangeAspect="1"/>
          </p:cNvPicPr>
          <p:nvPr/>
        </p:nvPicPr>
        <p:blipFill>
          <a:blip r:embed="rId4"/>
          <a:stretch>
            <a:fillRect/>
          </a:stretch>
        </p:blipFill>
        <p:spPr>
          <a:xfrm>
            <a:off x="5008179" y="990034"/>
            <a:ext cx="3937261" cy="3518644"/>
          </a:xfrm>
          <a:prstGeom prst="rect">
            <a:avLst/>
          </a:prstGeom>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The Windows Operating System</a:t>
            </a:r>
            <a:r>
              <a:rPr altLang="en-US" dirty="0"/>
              <a:t/>
            </a:r>
            <a:br>
              <a:rPr altLang="en-US" dirty="0"/>
            </a:br>
            <a:r>
              <a:rPr lang="en-US" dirty="0"/>
              <a:t>Disk Operating System (Contd.)</a:t>
            </a:r>
          </a:p>
        </p:txBody>
      </p:sp>
      <p:sp>
        <p:nvSpPr>
          <p:cNvPr id="2" name="Content Placeholder 1"/>
          <p:cNvSpPr>
            <a:spLocks noGrp="1"/>
          </p:cNvSpPr>
          <p:nvPr>
            <p:ph idx="1"/>
          </p:nvPr>
        </p:nvSpPr>
        <p:spPr>
          <a:xfrm>
            <a:off x="144065" y="798944"/>
            <a:ext cx="8853286" cy="3773056"/>
          </a:xfrm>
        </p:spPr>
        <p:txBody>
          <a:bodyPr/>
          <a:lstStyle/>
          <a:p>
            <a:pPr marL="177800" indent="-177800">
              <a:buClrTx/>
              <a:buSzPct val="100000"/>
              <a:buFont typeface="Arial" pitchFamily="34" charset="0"/>
              <a:buChar char="•"/>
            </a:pPr>
            <a:r>
              <a:rPr lang="en-US" sz="1600" dirty="0"/>
              <a:t>Early versions of Windows consisted of a Graphical User Interface (GUI) that ran over MS-DOS, starting with Windows 1.0 in 1985.</a:t>
            </a:r>
          </a:p>
          <a:p>
            <a:pPr marL="177800" indent="-177800">
              <a:buClrTx/>
              <a:buSzPct val="100000"/>
              <a:buFont typeface="Arial" pitchFamily="34" charset="0"/>
              <a:buChar char="•"/>
            </a:pPr>
            <a:r>
              <a:rPr lang="en-US" sz="1600" dirty="0"/>
              <a:t>In newer versions of Windows, built on New Technologies (NT), the operating system itself is in direct control of the computer and its hardware. </a:t>
            </a:r>
          </a:p>
          <a:p>
            <a:pPr marL="177800" indent="-177800">
              <a:buClrTx/>
              <a:buSzPct val="100000"/>
              <a:buFont typeface="Arial" pitchFamily="34" charset="0"/>
              <a:buChar char="•"/>
            </a:pPr>
            <a:r>
              <a:rPr lang="en-US" sz="1600" dirty="0"/>
              <a:t>Today, many things that used to be accomplished through the command line interface of MS-DOS can be accomplished in the Windows GUI.</a:t>
            </a:r>
          </a:p>
          <a:p>
            <a:pPr marL="177800" indent="-177800">
              <a:buClrTx/>
              <a:buSzPct val="100000"/>
              <a:buFont typeface="Arial" pitchFamily="34" charset="0"/>
              <a:buChar char="•"/>
            </a:pPr>
            <a:r>
              <a:rPr lang="en-US" sz="1600" dirty="0"/>
              <a:t>To experience a little of MS-DOS, open a command window by typing </a:t>
            </a:r>
            <a:r>
              <a:rPr lang="en-US" sz="1600" b="1" dirty="0" err="1"/>
              <a:t>cmd</a:t>
            </a:r>
            <a:r>
              <a:rPr lang="en-US" sz="1600" dirty="0"/>
              <a:t> in Windows Search and pressing </a:t>
            </a:r>
            <a:r>
              <a:rPr lang="en-US" sz="1600" b="1" dirty="0"/>
              <a:t>Enter</a:t>
            </a:r>
            <a:r>
              <a:rPr lang="en-US" sz="1600" dirty="0"/>
              <a:t>.</a:t>
            </a: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A7E249FF-01FC-487E-B05D-F7C27AD56CB5}"/>
              </a:ext>
            </a:extLst>
          </p:cNvPr>
          <p:cNvSpPr txBox="1">
            <a:spLocks noChangeArrowheads="1"/>
          </p:cNvSpPr>
          <p:nvPr/>
        </p:nvSpPr>
        <p:spPr bwMode="auto">
          <a:xfrm>
            <a:off x="0" y="-46892"/>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marL="95250"/>
            <a:r>
              <a:rPr lang="en-US" sz="1600"/>
              <a:t>The Windows Operating System</a:t>
            </a:r>
            <a:r>
              <a:rPr altLang="en-US"/>
              <a:t/>
            </a:r>
            <a:br>
              <a:rPr altLang="en-US"/>
            </a:br>
            <a:r>
              <a:rPr lang="en-US"/>
              <a:t>Disk Operating System (Contd.)</a:t>
            </a:r>
            <a:endParaRPr lang="en-US" dirty="0"/>
          </a:p>
        </p:txBody>
      </p:sp>
      <p:sp>
        <p:nvSpPr>
          <p:cNvPr id="2" name="Content Placeholder 3">
            <a:extLst>
              <a:ext uri="{FF2B5EF4-FFF2-40B4-BE49-F238E27FC236}">
                <a16:creationId xmlns:a16="http://schemas.microsoft.com/office/drawing/2014/main" id="{89CBF4AD-9442-4E9E-99A3-AF0BE80EA703}"/>
              </a:ext>
            </a:extLst>
          </p:cNvPr>
          <p:cNvSpPr/>
          <p:nvPr/>
        </p:nvSpPr>
        <p:spPr>
          <a:xfrm>
            <a:off x="180534" y="649873"/>
            <a:ext cx="5868573" cy="338554"/>
          </a:xfrm>
          <a:prstGeom prst="rect">
            <a:avLst/>
          </a:prstGeom>
        </p:spPr>
        <p:txBody>
          <a:bodyPr wrap="square">
            <a:spAutoFit/>
          </a:bodyPr>
          <a:lstStyle/>
          <a:p>
            <a:pPr>
              <a:buClrTx/>
              <a:buSzPct val="100000"/>
            </a:pPr>
            <a:r>
              <a:rPr lang="en-US" sz="1600" dirty="0">
                <a:solidFill>
                  <a:srgbClr val="000000"/>
                </a:solidFill>
              </a:rPr>
              <a:t>The following table lists some of the commands of MS-DOS: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861093870"/>
              </p:ext>
            </p:extLst>
          </p:nvPr>
        </p:nvGraphicFramePr>
        <p:xfrm>
          <a:off x="250873" y="988427"/>
          <a:ext cx="8684676" cy="3703320"/>
        </p:xfrm>
        <a:graphic>
          <a:graphicData uri="http://schemas.openxmlformats.org/drawingml/2006/table">
            <a:tbl>
              <a:tblPr firstRow="1" bandRow="1">
                <a:tableStyleId>{5C22544A-7EE6-4342-B048-85BDC9FD1C3A}</a:tableStyleId>
              </a:tblPr>
              <a:tblGrid>
                <a:gridCol w="2070296">
                  <a:extLst>
                    <a:ext uri="{9D8B030D-6E8A-4147-A177-3AD203B41FA5}">
                      <a16:colId xmlns:a16="http://schemas.microsoft.com/office/drawing/2014/main" val="20000"/>
                    </a:ext>
                  </a:extLst>
                </a:gridCol>
                <a:gridCol w="6614380">
                  <a:extLst>
                    <a:ext uri="{9D8B030D-6E8A-4147-A177-3AD203B41FA5}">
                      <a16:colId xmlns:a16="http://schemas.microsoft.com/office/drawing/2014/main" val="20001"/>
                    </a:ext>
                  </a:extLst>
                </a:gridCol>
              </a:tblGrid>
              <a:tr h="258117">
                <a:tc>
                  <a:txBody>
                    <a:bodyPr/>
                    <a:lstStyle/>
                    <a:p>
                      <a:pPr algn="ctr" fontAlgn="ctr"/>
                      <a:r>
                        <a:rPr lang="en-US" sz="1400" b="1" dirty="0"/>
                        <a:t>MS-DOS Command</a:t>
                      </a:r>
                      <a:endParaRPr lang="en-US" sz="1400" dirty="0"/>
                    </a:p>
                  </a:txBody>
                  <a:tcPr marL="47625" marR="47625" marT="47625" marB="47625" anchor="ctr"/>
                </a:tc>
                <a:tc>
                  <a:txBody>
                    <a:bodyPr/>
                    <a:lstStyle/>
                    <a:p>
                      <a:pPr algn="ctr" fontAlgn="ctr"/>
                      <a:r>
                        <a:rPr lang="en-US" sz="1400" b="1" dirty="0"/>
                        <a:t>Description</a:t>
                      </a:r>
                      <a:endParaRPr lang="en-US" sz="1400" dirty="0"/>
                    </a:p>
                  </a:txBody>
                  <a:tcPr marL="47625" marR="47625" marT="47625" marB="47625" anchor="ctr"/>
                </a:tc>
                <a:extLst>
                  <a:ext uri="{0D108BD9-81ED-4DB2-BD59-A6C34878D82A}">
                    <a16:rowId xmlns:a16="http://schemas.microsoft.com/office/drawing/2014/main" val="10000"/>
                  </a:ext>
                </a:extLst>
              </a:tr>
              <a:tr h="258117">
                <a:tc>
                  <a:txBody>
                    <a:bodyPr/>
                    <a:lstStyle/>
                    <a:p>
                      <a:pPr algn="l" fontAlgn="ctr"/>
                      <a:r>
                        <a:rPr lang="en-US" sz="1400" b="1" dirty="0"/>
                        <a:t>dir</a:t>
                      </a:r>
                      <a:endParaRPr lang="en-US" sz="1400" dirty="0"/>
                    </a:p>
                  </a:txBody>
                  <a:tcPr marL="47625" marR="47625" marT="47625" marB="47625" anchor="ctr"/>
                </a:tc>
                <a:tc>
                  <a:txBody>
                    <a:bodyPr/>
                    <a:lstStyle/>
                    <a:p>
                      <a:pPr algn="l" fontAlgn="ctr"/>
                      <a:r>
                        <a:rPr lang="en-US" sz="1400" dirty="0"/>
                        <a:t>Shows a listing of all the files in the current directory (folder)</a:t>
                      </a:r>
                    </a:p>
                  </a:txBody>
                  <a:tcPr marL="47625" marR="47625" marT="47625" marB="47625" anchor="ctr"/>
                </a:tc>
                <a:extLst>
                  <a:ext uri="{0D108BD9-81ED-4DB2-BD59-A6C34878D82A}">
                    <a16:rowId xmlns:a16="http://schemas.microsoft.com/office/drawing/2014/main" val="502713995"/>
                  </a:ext>
                </a:extLst>
              </a:tr>
              <a:tr h="258117">
                <a:tc>
                  <a:txBody>
                    <a:bodyPr/>
                    <a:lstStyle/>
                    <a:p>
                      <a:pPr fontAlgn="ctr"/>
                      <a:r>
                        <a:rPr lang="en-US" sz="1400" b="1" dirty="0"/>
                        <a:t>cd </a:t>
                      </a:r>
                      <a:r>
                        <a:rPr lang="en-US" sz="1400" b="0" i="1" dirty="0"/>
                        <a:t>directory</a:t>
                      </a:r>
                      <a:endParaRPr lang="en-US" sz="1400" b="0" dirty="0"/>
                    </a:p>
                  </a:txBody>
                  <a:tcPr marL="47625" marR="47625" marT="47625" marB="47625" anchor="ctr"/>
                </a:tc>
                <a:tc>
                  <a:txBody>
                    <a:bodyPr/>
                    <a:lstStyle/>
                    <a:p>
                      <a:pPr fontAlgn="ctr"/>
                      <a:r>
                        <a:rPr lang="en-US" sz="1400" b="0" dirty="0"/>
                        <a:t>Changes the directory to the indicated directory</a:t>
                      </a:r>
                    </a:p>
                  </a:txBody>
                  <a:tcPr marL="47625" marR="47625" marT="47625" marB="47625" anchor="ctr"/>
                </a:tc>
                <a:extLst>
                  <a:ext uri="{0D108BD9-81ED-4DB2-BD59-A6C34878D82A}">
                    <a16:rowId xmlns:a16="http://schemas.microsoft.com/office/drawing/2014/main" val="3750132761"/>
                  </a:ext>
                </a:extLst>
              </a:tr>
              <a:tr h="258117">
                <a:tc>
                  <a:txBody>
                    <a:bodyPr/>
                    <a:lstStyle/>
                    <a:p>
                      <a:pPr fontAlgn="ctr"/>
                      <a:r>
                        <a:rPr lang="en-US" sz="1400" b="1" dirty="0"/>
                        <a:t>cd ..</a:t>
                      </a:r>
                      <a:endParaRPr lang="en-US" sz="1400" b="0" dirty="0"/>
                    </a:p>
                  </a:txBody>
                  <a:tcPr marL="47625" marR="47625" marT="47625" marB="47625" anchor="ctr"/>
                </a:tc>
                <a:tc>
                  <a:txBody>
                    <a:bodyPr/>
                    <a:lstStyle/>
                    <a:p>
                      <a:pPr fontAlgn="ctr"/>
                      <a:r>
                        <a:rPr lang="en-US" sz="1400" b="0" dirty="0"/>
                        <a:t>Changes the directory to the directory above the current directory</a:t>
                      </a:r>
                    </a:p>
                  </a:txBody>
                  <a:tcPr marL="47625" marR="47625" marT="47625" marB="47625" anchor="ctr"/>
                </a:tc>
                <a:extLst>
                  <a:ext uri="{0D108BD9-81ED-4DB2-BD59-A6C34878D82A}">
                    <a16:rowId xmlns:a16="http://schemas.microsoft.com/office/drawing/2014/main" val="2337079112"/>
                  </a:ext>
                </a:extLst>
              </a:tr>
              <a:tr h="258117">
                <a:tc>
                  <a:txBody>
                    <a:bodyPr/>
                    <a:lstStyle/>
                    <a:p>
                      <a:pPr fontAlgn="ctr"/>
                      <a:r>
                        <a:rPr lang="en-US" sz="1400" b="1" dirty="0"/>
                        <a:t>cd \</a:t>
                      </a:r>
                      <a:endParaRPr lang="en-US" sz="1400" b="0" dirty="0"/>
                    </a:p>
                  </a:txBody>
                  <a:tcPr marL="47625" marR="47625" marT="47625" marB="47625" anchor="ctr"/>
                </a:tc>
                <a:tc>
                  <a:txBody>
                    <a:bodyPr/>
                    <a:lstStyle/>
                    <a:p>
                      <a:pPr fontAlgn="ctr"/>
                      <a:r>
                        <a:rPr lang="en-US" sz="1400" b="0" dirty="0"/>
                        <a:t>Changes the directory to the root directory (often C:)</a:t>
                      </a:r>
                    </a:p>
                  </a:txBody>
                  <a:tcPr marL="47625" marR="47625" marT="47625" marB="47625" anchor="ctr"/>
                </a:tc>
                <a:extLst>
                  <a:ext uri="{0D108BD9-81ED-4DB2-BD59-A6C34878D82A}">
                    <a16:rowId xmlns:a16="http://schemas.microsoft.com/office/drawing/2014/main" val="10001"/>
                  </a:ext>
                </a:extLst>
              </a:tr>
              <a:tr h="258117">
                <a:tc>
                  <a:txBody>
                    <a:bodyPr/>
                    <a:lstStyle/>
                    <a:p>
                      <a:pPr fontAlgn="ctr"/>
                      <a:r>
                        <a:rPr lang="en-US" sz="1400" b="1" dirty="0"/>
                        <a:t>copy </a:t>
                      </a:r>
                      <a:r>
                        <a:rPr lang="en-US" sz="1400" b="0" i="1" dirty="0"/>
                        <a:t>source destination</a:t>
                      </a:r>
                      <a:endParaRPr lang="en-US" sz="1400" b="0" dirty="0"/>
                    </a:p>
                  </a:txBody>
                  <a:tcPr marL="47625" marR="47625" marT="47625" marB="47625" anchor="ctr"/>
                </a:tc>
                <a:tc>
                  <a:txBody>
                    <a:bodyPr/>
                    <a:lstStyle/>
                    <a:p>
                      <a:pPr fontAlgn="ctr"/>
                      <a:r>
                        <a:rPr lang="en-US" sz="1400" b="0" dirty="0"/>
                        <a:t>Copies files to another location</a:t>
                      </a:r>
                    </a:p>
                  </a:txBody>
                  <a:tcPr marL="47625" marR="47625" marT="47625" marB="47625" anchor="ctr"/>
                </a:tc>
                <a:extLst>
                  <a:ext uri="{0D108BD9-81ED-4DB2-BD59-A6C34878D82A}">
                    <a16:rowId xmlns:a16="http://schemas.microsoft.com/office/drawing/2014/main" val="10002"/>
                  </a:ext>
                </a:extLst>
              </a:tr>
              <a:tr h="258117">
                <a:tc>
                  <a:txBody>
                    <a:bodyPr/>
                    <a:lstStyle/>
                    <a:p>
                      <a:pPr fontAlgn="ctr"/>
                      <a:r>
                        <a:rPr lang="en-US" sz="1400" b="1" dirty="0"/>
                        <a:t>del </a:t>
                      </a:r>
                      <a:r>
                        <a:rPr lang="en-US" sz="1400" b="0" i="1" dirty="0"/>
                        <a:t>filename</a:t>
                      </a:r>
                      <a:endParaRPr lang="en-US" sz="1400" b="0" dirty="0"/>
                    </a:p>
                  </a:txBody>
                  <a:tcPr marL="47625" marR="47625" marT="47625" marB="47625" anchor="ctr"/>
                </a:tc>
                <a:tc>
                  <a:txBody>
                    <a:bodyPr/>
                    <a:lstStyle/>
                    <a:p>
                      <a:pPr fontAlgn="ctr"/>
                      <a:r>
                        <a:rPr lang="en-US" sz="1400" b="0" dirty="0"/>
                        <a:t>Deletes one or more files</a:t>
                      </a:r>
                    </a:p>
                  </a:txBody>
                  <a:tcPr marL="47625" marR="47625" marT="47625" marB="47625" anchor="ctr"/>
                </a:tc>
                <a:extLst>
                  <a:ext uri="{0D108BD9-81ED-4DB2-BD59-A6C34878D82A}">
                    <a16:rowId xmlns:a16="http://schemas.microsoft.com/office/drawing/2014/main" val="10003"/>
                  </a:ext>
                </a:extLst>
              </a:tr>
              <a:tr h="258117">
                <a:tc>
                  <a:txBody>
                    <a:bodyPr/>
                    <a:lstStyle/>
                    <a:p>
                      <a:pPr fontAlgn="ctr"/>
                      <a:r>
                        <a:rPr lang="en-US" sz="1400" b="1" dirty="0"/>
                        <a:t>find</a:t>
                      </a:r>
                      <a:endParaRPr lang="en-US" sz="1400" b="0" dirty="0"/>
                    </a:p>
                  </a:txBody>
                  <a:tcPr marL="47625" marR="47625" marT="47625" marB="47625" anchor="ctr"/>
                </a:tc>
                <a:tc>
                  <a:txBody>
                    <a:bodyPr/>
                    <a:lstStyle/>
                    <a:p>
                      <a:pPr fontAlgn="ctr"/>
                      <a:r>
                        <a:rPr lang="en-US" sz="1400" b="0" dirty="0"/>
                        <a:t>Searches for text in files</a:t>
                      </a:r>
                    </a:p>
                  </a:txBody>
                  <a:tcPr marL="47625" marR="47625" marT="47625" marB="47625" anchor="ctr"/>
                </a:tc>
                <a:extLst>
                  <a:ext uri="{0D108BD9-81ED-4DB2-BD59-A6C34878D82A}">
                    <a16:rowId xmlns:a16="http://schemas.microsoft.com/office/drawing/2014/main" val="10004"/>
                  </a:ext>
                </a:extLst>
              </a:tr>
              <a:tr h="258117">
                <a:tc>
                  <a:txBody>
                    <a:bodyPr/>
                    <a:lstStyle/>
                    <a:p>
                      <a:pPr fontAlgn="ctr"/>
                      <a:r>
                        <a:rPr lang="en-US" sz="1400" b="1" dirty="0"/>
                        <a:t>mkdir </a:t>
                      </a:r>
                      <a:r>
                        <a:rPr lang="en-US" sz="1400" b="0" i="1" dirty="0"/>
                        <a:t>directory</a:t>
                      </a:r>
                      <a:endParaRPr lang="en-US" sz="1400" b="0" dirty="0"/>
                    </a:p>
                  </a:txBody>
                  <a:tcPr marL="47625" marR="47625" marT="47625" marB="47625" anchor="ctr"/>
                </a:tc>
                <a:tc>
                  <a:txBody>
                    <a:bodyPr/>
                    <a:lstStyle/>
                    <a:p>
                      <a:pPr fontAlgn="ctr"/>
                      <a:r>
                        <a:rPr lang="en-US" sz="1400" b="0" dirty="0"/>
                        <a:t>Creates a new directory</a:t>
                      </a:r>
                    </a:p>
                  </a:txBody>
                  <a:tcPr marL="47625" marR="47625" marT="47625" marB="47625" anchor="ctr"/>
                </a:tc>
                <a:extLst>
                  <a:ext uri="{0D108BD9-81ED-4DB2-BD59-A6C34878D82A}">
                    <a16:rowId xmlns:a16="http://schemas.microsoft.com/office/drawing/2014/main" val="10005"/>
                  </a:ext>
                </a:extLst>
              </a:tr>
              <a:tr h="258117">
                <a:tc>
                  <a:txBody>
                    <a:bodyPr/>
                    <a:lstStyle/>
                    <a:p>
                      <a:pPr fontAlgn="ctr"/>
                      <a:r>
                        <a:rPr lang="en-US" sz="1400" b="1" dirty="0"/>
                        <a:t>ren </a:t>
                      </a:r>
                      <a:r>
                        <a:rPr lang="en-US" sz="1400" b="0" i="1" dirty="0"/>
                        <a:t>oldname newname</a:t>
                      </a:r>
                      <a:endParaRPr lang="en-US" sz="1400" b="0" dirty="0"/>
                    </a:p>
                  </a:txBody>
                  <a:tcPr marL="47625" marR="47625" marT="47625" marB="47625" anchor="ctr"/>
                </a:tc>
                <a:tc>
                  <a:txBody>
                    <a:bodyPr/>
                    <a:lstStyle/>
                    <a:p>
                      <a:pPr fontAlgn="ctr"/>
                      <a:r>
                        <a:rPr lang="en-US" sz="1400" b="0" dirty="0"/>
                        <a:t>Renames a file</a:t>
                      </a:r>
                    </a:p>
                  </a:txBody>
                  <a:tcPr marL="47625" marR="47625" marT="47625" marB="47625" anchor="ctr"/>
                </a:tc>
                <a:extLst>
                  <a:ext uri="{0D108BD9-81ED-4DB2-BD59-A6C34878D82A}">
                    <a16:rowId xmlns:a16="http://schemas.microsoft.com/office/drawing/2014/main" val="10006"/>
                  </a:ext>
                </a:extLst>
              </a:tr>
              <a:tr h="258117">
                <a:tc>
                  <a:txBody>
                    <a:bodyPr/>
                    <a:lstStyle/>
                    <a:p>
                      <a:pPr fontAlgn="ctr"/>
                      <a:r>
                        <a:rPr lang="en-US" sz="1400" b="1" dirty="0"/>
                        <a:t>help</a:t>
                      </a:r>
                      <a:endParaRPr lang="en-US" sz="1400" b="0" dirty="0"/>
                    </a:p>
                  </a:txBody>
                  <a:tcPr marL="47625" marR="47625" marT="47625" marB="47625" anchor="ctr"/>
                </a:tc>
                <a:tc>
                  <a:txBody>
                    <a:bodyPr/>
                    <a:lstStyle/>
                    <a:p>
                      <a:pPr fontAlgn="ctr"/>
                      <a:r>
                        <a:rPr lang="en-US" sz="1400" b="0" dirty="0"/>
                        <a:t>Displays all the commands that can be used, with a brief description</a:t>
                      </a:r>
                    </a:p>
                  </a:txBody>
                  <a:tcPr marL="47625" marR="47625" marT="47625" marB="47625" anchor="ctr"/>
                </a:tc>
                <a:extLst>
                  <a:ext uri="{0D108BD9-81ED-4DB2-BD59-A6C34878D82A}">
                    <a16:rowId xmlns:a16="http://schemas.microsoft.com/office/drawing/2014/main" val="10007"/>
                  </a:ext>
                </a:extLst>
              </a:tr>
              <a:tr h="258117">
                <a:tc>
                  <a:txBody>
                    <a:bodyPr/>
                    <a:lstStyle/>
                    <a:p>
                      <a:pPr fontAlgn="ctr"/>
                      <a:r>
                        <a:rPr lang="en-US" sz="1400" b="1" dirty="0"/>
                        <a:t>help </a:t>
                      </a:r>
                      <a:r>
                        <a:rPr lang="en-US" sz="1400" b="0" i="1" dirty="0"/>
                        <a:t>command</a:t>
                      </a:r>
                      <a:endParaRPr lang="en-US" sz="1400" b="0" dirty="0"/>
                    </a:p>
                  </a:txBody>
                  <a:tcPr marL="47625" marR="47625" marT="47625" marB="47625" anchor="ctr"/>
                </a:tc>
                <a:tc>
                  <a:txBody>
                    <a:bodyPr/>
                    <a:lstStyle/>
                    <a:p>
                      <a:pPr fontAlgn="ctr"/>
                      <a:r>
                        <a:rPr lang="en-US" sz="1400" b="0" dirty="0"/>
                        <a:t>Displays extensive help for the indicated command</a:t>
                      </a:r>
                    </a:p>
                  </a:txBody>
                  <a:tcPr marL="47625" marR="47625" marT="47625" marB="47625" anchor="ctr"/>
                </a:tc>
                <a:extLst>
                  <a:ext uri="{0D108BD9-81ED-4DB2-BD59-A6C34878D82A}">
                    <a16:rowId xmlns:a16="http://schemas.microsoft.com/office/drawing/2014/main" val="10008"/>
                  </a:ext>
                </a:extLst>
              </a:tr>
            </a:tbl>
          </a:graphicData>
        </a:graphic>
      </p:graphicFrame>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A7E249FF-01FC-487E-B05D-F7C27AD56CB5}"/>
              </a:ext>
            </a:extLst>
          </p:cNvPr>
          <p:cNvSpPr txBox="1">
            <a:spLocks noChangeArrowheads="1"/>
          </p:cNvSpPr>
          <p:nvPr/>
        </p:nvSpPr>
        <p:spPr bwMode="auto">
          <a:xfrm>
            <a:off x="0" y="0"/>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marL="95250"/>
            <a:r>
              <a:rPr lang="en-US" sz="1600" dirty="0"/>
              <a:t>The Windows Operating System</a:t>
            </a:r>
            <a:r>
              <a:rPr altLang="en-US" dirty="0"/>
              <a:t/>
            </a:r>
            <a:br>
              <a:rPr altLang="en-US" dirty="0"/>
            </a:br>
            <a:r>
              <a:rPr lang="en-US" dirty="0"/>
              <a:t>Windows Versions</a:t>
            </a:r>
          </a:p>
        </p:txBody>
      </p:sp>
      <p:sp>
        <p:nvSpPr>
          <p:cNvPr id="4" name="Content Placeholder 3"/>
          <p:cNvSpPr>
            <a:spLocks noGrp="1"/>
          </p:cNvSpPr>
          <p:nvPr>
            <p:ph idx="1"/>
          </p:nvPr>
        </p:nvSpPr>
        <p:spPr>
          <a:xfrm>
            <a:off x="144065" y="757551"/>
            <a:ext cx="8853286" cy="3965095"/>
          </a:xfrm>
        </p:spPr>
        <p:txBody>
          <a:bodyPr/>
          <a:lstStyle/>
          <a:p>
            <a:pPr>
              <a:buFont typeface="Arial" pitchFamily="34" charset="0"/>
              <a:buChar char="•"/>
            </a:pPr>
            <a:r>
              <a:rPr lang="en-US" sz="1600" dirty="0"/>
              <a:t>Since 1993, there have been more than 20 releases of Windows that are based on the NT operating system (OS).</a:t>
            </a:r>
          </a:p>
          <a:p>
            <a:pPr>
              <a:buFont typeface="Arial" pitchFamily="34" charset="0"/>
              <a:buChar char="•"/>
            </a:pPr>
            <a:r>
              <a:rPr lang="en-US" sz="1600" dirty="0"/>
              <a:t>Many editions were built specifically for workstation, professional, server, advanced server, and datacenter server, to name just a few of the many purpose-built versions.</a:t>
            </a:r>
          </a:p>
          <a:p>
            <a:pPr>
              <a:buFont typeface="Arial" pitchFamily="34" charset="0"/>
              <a:buChar char="•"/>
            </a:pPr>
            <a:r>
              <a:rPr lang="en-US" sz="1600" dirty="0"/>
              <a:t>The 64-bit operating system was an entirely new architecture. It had a 64-bit address space instead of a 32-bit address space.</a:t>
            </a:r>
          </a:p>
          <a:p>
            <a:pPr>
              <a:buFont typeface="Arial" pitchFamily="34" charset="0"/>
              <a:buChar char="•"/>
            </a:pPr>
            <a:r>
              <a:rPr lang="en-US" sz="1600" dirty="0"/>
              <a:t>64-bit computers and </a:t>
            </a:r>
            <a:r>
              <a:rPr lang="en-IN" sz="1600" dirty="0"/>
              <a:t>operating systems</a:t>
            </a:r>
            <a:r>
              <a:rPr lang="en-US" sz="1600" dirty="0"/>
              <a:t> are backward-compatible with older, 32-bit programs, but 64-bit programs cannot be run on older, 32-bit hardware.</a:t>
            </a:r>
          </a:p>
          <a:p>
            <a:pPr>
              <a:buFont typeface="Arial" pitchFamily="34" charset="0"/>
              <a:buChar char="•"/>
            </a:pPr>
            <a:r>
              <a:rPr lang="en-US" sz="1600" dirty="0"/>
              <a:t>With each subsequent release of Windows, the operating system has become more refined by incorporating more features.</a:t>
            </a:r>
          </a:p>
          <a:p>
            <a:pPr>
              <a:buFont typeface="Arial" pitchFamily="34" charset="0"/>
              <a:buChar char="•"/>
            </a:pPr>
            <a:r>
              <a:rPr lang="en-US" sz="1600" dirty="0"/>
              <a:t>Microsoft has announced that Windows 10 is the last version of Windows. Rather than purchasing new operating systems, users will just update Windows 10 instead.</a:t>
            </a:r>
          </a:p>
          <a:p>
            <a:pPr>
              <a:buNone/>
            </a:pPr>
            <a:endParaRPr lang="en-US" sz="1600" dirty="0"/>
          </a:p>
          <a:p>
            <a:pPr>
              <a:buNone/>
            </a:pPr>
            <a:endParaRPr lang="en-US" sz="1600" dirty="0"/>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A7E249FF-01FC-487E-B05D-F7C27AD56CB5}"/>
              </a:ext>
            </a:extLst>
          </p:cNvPr>
          <p:cNvSpPr txBox="1">
            <a:spLocks noChangeArrowheads="1"/>
          </p:cNvSpPr>
          <p:nvPr/>
        </p:nvSpPr>
        <p:spPr bwMode="auto">
          <a:xfrm>
            <a:off x="0" y="0"/>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marL="95250"/>
            <a:r>
              <a:rPr lang="en-US" sz="1600" dirty="0"/>
              <a:t>The Windows Operating System</a:t>
            </a:r>
            <a:r>
              <a:rPr altLang="en-US" dirty="0"/>
              <a:t/>
            </a:r>
            <a:br>
              <a:rPr altLang="en-US" dirty="0"/>
            </a:br>
            <a:r>
              <a:rPr lang="en-US" dirty="0"/>
              <a:t>Windows Versions (Contd.)</a:t>
            </a:r>
          </a:p>
        </p:txBody>
      </p:sp>
      <p:sp>
        <p:nvSpPr>
          <p:cNvPr id="2" name="Content Placeholder 3">
            <a:extLst>
              <a:ext uri="{FF2B5EF4-FFF2-40B4-BE49-F238E27FC236}">
                <a16:creationId xmlns:a16="http://schemas.microsoft.com/office/drawing/2014/main" id="{3FA70D24-828C-4674-9025-185CE0A6ECD5}"/>
              </a:ext>
            </a:extLst>
          </p:cNvPr>
          <p:cNvSpPr/>
          <p:nvPr/>
        </p:nvSpPr>
        <p:spPr>
          <a:xfrm>
            <a:off x="164124" y="671975"/>
            <a:ext cx="5462954" cy="338554"/>
          </a:xfrm>
          <a:prstGeom prst="rect">
            <a:avLst/>
          </a:prstGeom>
        </p:spPr>
        <p:txBody>
          <a:bodyPr wrap="square">
            <a:spAutoFit/>
          </a:bodyPr>
          <a:lstStyle/>
          <a:p>
            <a:r>
              <a:rPr lang="en-US" sz="1600" dirty="0">
                <a:solidFill>
                  <a:srgbClr val="000000"/>
                </a:solidFill>
              </a:rPr>
              <a:t>The following table lists common Windows versions:</a:t>
            </a:r>
          </a:p>
        </p:txBody>
      </p:sp>
      <p:graphicFrame>
        <p:nvGraphicFramePr>
          <p:cNvPr id="5" name="Table 4"/>
          <p:cNvGraphicFramePr>
            <a:graphicFrameLocks noGrp="1"/>
          </p:cNvGraphicFramePr>
          <p:nvPr>
            <p:extLst>
              <p:ext uri="{D42A27DB-BD31-4B8C-83A1-F6EECF244321}">
                <p14:modId xmlns:p14="http://schemas.microsoft.com/office/powerpoint/2010/main" val="2308829055"/>
              </p:ext>
            </p:extLst>
          </p:nvPr>
        </p:nvGraphicFramePr>
        <p:xfrm>
          <a:off x="232012" y="998806"/>
          <a:ext cx="8686906" cy="3726180"/>
        </p:xfrm>
        <a:graphic>
          <a:graphicData uri="http://schemas.openxmlformats.org/drawingml/2006/table">
            <a:tbl>
              <a:tblPr firstRow="1" bandRow="1">
                <a:tableStyleId>{5C22544A-7EE6-4342-B048-85BDC9FD1C3A}</a:tableStyleId>
              </a:tblPr>
              <a:tblGrid>
                <a:gridCol w="2606072">
                  <a:extLst>
                    <a:ext uri="{9D8B030D-6E8A-4147-A177-3AD203B41FA5}">
                      <a16:colId xmlns:a16="http://schemas.microsoft.com/office/drawing/2014/main" val="20000"/>
                    </a:ext>
                  </a:extLst>
                </a:gridCol>
                <a:gridCol w="6080834">
                  <a:extLst>
                    <a:ext uri="{9D8B030D-6E8A-4147-A177-3AD203B41FA5}">
                      <a16:colId xmlns:a16="http://schemas.microsoft.com/office/drawing/2014/main" val="20001"/>
                    </a:ext>
                  </a:extLst>
                </a:gridCol>
              </a:tblGrid>
              <a:tr h="305649">
                <a:tc>
                  <a:txBody>
                    <a:bodyPr/>
                    <a:lstStyle/>
                    <a:p>
                      <a:pPr algn="ctr" fontAlgn="ctr"/>
                      <a:r>
                        <a:rPr lang="en-US" sz="1400" b="1" dirty="0"/>
                        <a:t>OS</a:t>
                      </a:r>
                      <a:endParaRPr lang="en-US" sz="1400" dirty="0"/>
                    </a:p>
                  </a:txBody>
                  <a:tcPr marL="47625" marR="47625" marT="47625" marB="47625" anchor="ctr"/>
                </a:tc>
                <a:tc>
                  <a:txBody>
                    <a:bodyPr/>
                    <a:lstStyle/>
                    <a:p>
                      <a:pPr algn="ctr" fontAlgn="ctr"/>
                      <a:r>
                        <a:rPr lang="en-US" sz="1400" b="1" dirty="0"/>
                        <a:t>Versions</a:t>
                      </a:r>
                      <a:endParaRPr lang="en-US" sz="1400" dirty="0"/>
                    </a:p>
                  </a:txBody>
                  <a:tcPr marL="47625" marR="47625" marT="47625" marB="47625" anchor="ctr"/>
                </a:tc>
                <a:extLst>
                  <a:ext uri="{0D108BD9-81ED-4DB2-BD59-A6C34878D82A}">
                    <a16:rowId xmlns:a16="http://schemas.microsoft.com/office/drawing/2014/main" val="10000"/>
                  </a:ext>
                </a:extLst>
              </a:tr>
              <a:tr h="305649">
                <a:tc>
                  <a:txBody>
                    <a:bodyPr/>
                    <a:lstStyle/>
                    <a:p>
                      <a:pPr algn="l" fontAlgn="ctr"/>
                      <a:r>
                        <a:rPr lang="en-US" b="1" dirty="0"/>
                        <a:t>Windows 7</a:t>
                      </a:r>
                      <a:endParaRPr lang="en-US" dirty="0"/>
                    </a:p>
                  </a:txBody>
                  <a:tcPr marL="47625" marR="47625" marT="47625" marB="47625" anchor="ctr"/>
                </a:tc>
                <a:tc>
                  <a:txBody>
                    <a:bodyPr/>
                    <a:lstStyle/>
                    <a:p>
                      <a:pPr algn="l" fontAlgn="ctr"/>
                      <a:r>
                        <a:rPr lang="en-US" dirty="0"/>
                        <a:t>Starter, Home Basic, Home Premium, Professional, Enterprise, Ultimate</a:t>
                      </a:r>
                    </a:p>
                  </a:txBody>
                  <a:tcPr marL="47625" marR="47625" marT="47625" marB="47625" anchor="ctr"/>
                </a:tc>
                <a:extLst>
                  <a:ext uri="{0D108BD9-81ED-4DB2-BD59-A6C34878D82A}">
                    <a16:rowId xmlns:a16="http://schemas.microsoft.com/office/drawing/2014/main" val="99858647"/>
                  </a:ext>
                </a:extLst>
              </a:tr>
              <a:tr h="516961">
                <a:tc>
                  <a:txBody>
                    <a:bodyPr/>
                    <a:lstStyle/>
                    <a:p>
                      <a:pPr fontAlgn="ctr"/>
                      <a:r>
                        <a:rPr lang="en-US" b="1" dirty="0"/>
                        <a:t>Windows Server 2008 R2</a:t>
                      </a:r>
                      <a:endParaRPr lang="en-US" b="0" dirty="0"/>
                    </a:p>
                  </a:txBody>
                  <a:tcPr marL="47625" marR="47625" marT="47625" marB="47625" anchor="ctr"/>
                </a:tc>
                <a:tc>
                  <a:txBody>
                    <a:bodyPr/>
                    <a:lstStyle/>
                    <a:p>
                      <a:pPr fontAlgn="ctr"/>
                      <a:r>
                        <a:rPr lang="en-US" b="0" dirty="0"/>
                        <a:t>Foundation, Standard, Enterprise, Datacenter, Web Server, HPC Server, Itanium-Based Systems</a:t>
                      </a:r>
                    </a:p>
                  </a:txBody>
                  <a:tcPr marL="47625" marR="47625" marT="47625" marB="47625" anchor="ctr"/>
                </a:tc>
                <a:extLst>
                  <a:ext uri="{0D108BD9-81ED-4DB2-BD59-A6C34878D82A}">
                    <a16:rowId xmlns:a16="http://schemas.microsoft.com/office/drawing/2014/main" val="3878816087"/>
                  </a:ext>
                </a:extLst>
              </a:tr>
              <a:tr h="305649">
                <a:tc>
                  <a:txBody>
                    <a:bodyPr/>
                    <a:lstStyle/>
                    <a:p>
                      <a:pPr fontAlgn="ctr"/>
                      <a:r>
                        <a:rPr lang="en-US" b="1" dirty="0"/>
                        <a:t>Windows Home Server 2011</a:t>
                      </a:r>
                      <a:endParaRPr lang="en-US" b="0" dirty="0"/>
                    </a:p>
                  </a:txBody>
                  <a:tcPr marL="47625" marR="47625" marT="47625" marB="47625" anchor="ctr"/>
                </a:tc>
                <a:tc>
                  <a:txBody>
                    <a:bodyPr/>
                    <a:lstStyle/>
                    <a:p>
                      <a:pPr fontAlgn="ctr"/>
                      <a:r>
                        <a:rPr lang="en-US" b="0" dirty="0"/>
                        <a:t>None</a:t>
                      </a:r>
                    </a:p>
                  </a:txBody>
                  <a:tcPr marL="47625" marR="47625" marT="47625" marB="47625" anchor="ctr"/>
                </a:tc>
                <a:extLst>
                  <a:ext uri="{0D108BD9-81ED-4DB2-BD59-A6C34878D82A}">
                    <a16:rowId xmlns:a16="http://schemas.microsoft.com/office/drawing/2014/main" val="409460008"/>
                  </a:ext>
                </a:extLst>
              </a:tr>
              <a:tr h="305649">
                <a:tc>
                  <a:txBody>
                    <a:bodyPr/>
                    <a:lstStyle/>
                    <a:p>
                      <a:pPr fontAlgn="ctr"/>
                      <a:r>
                        <a:rPr lang="en-US" sz="1400" b="1" dirty="0"/>
                        <a:t>Windows 8</a:t>
                      </a:r>
                      <a:endParaRPr lang="en-US" sz="1400" b="0" dirty="0"/>
                    </a:p>
                  </a:txBody>
                  <a:tcPr marL="47625" marR="47625" marT="47625" marB="47625" anchor="ctr"/>
                </a:tc>
                <a:tc>
                  <a:txBody>
                    <a:bodyPr/>
                    <a:lstStyle/>
                    <a:p>
                      <a:pPr fontAlgn="ctr"/>
                      <a:r>
                        <a:rPr lang="en-US" sz="1400" b="0" dirty="0"/>
                        <a:t>Windows 8, Windows 8 Pro, Windows 8 Enterprise, Windows RT</a:t>
                      </a:r>
                    </a:p>
                  </a:txBody>
                  <a:tcPr marL="47625" marR="47625" marT="47625" marB="47625" anchor="ctr"/>
                </a:tc>
                <a:extLst>
                  <a:ext uri="{0D108BD9-81ED-4DB2-BD59-A6C34878D82A}">
                    <a16:rowId xmlns:a16="http://schemas.microsoft.com/office/drawing/2014/main" val="10001"/>
                  </a:ext>
                </a:extLst>
              </a:tr>
              <a:tr h="305649">
                <a:tc>
                  <a:txBody>
                    <a:bodyPr/>
                    <a:lstStyle/>
                    <a:p>
                      <a:pPr fontAlgn="ctr"/>
                      <a:r>
                        <a:rPr lang="en-US" sz="1400" b="1" dirty="0"/>
                        <a:t>Windows Server 2012</a:t>
                      </a:r>
                      <a:endParaRPr lang="en-US" sz="1400" b="0" dirty="0"/>
                    </a:p>
                  </a:txBody>
                  <a:tcPr marL="47625" marR="47625" marT="47625" marB="47625" anchor="ctr"/>
                </a:tc>
                <a:tc>
                  <a:txBody>
                    <a:bodyPr/>
                    <a:lstStyle/>
                    <a:p>
                      <a:pPr fontAlgn="ctr"/>
                      <a:r>
                        <a:rPr lang="en-US" sz="1400" b="0" dirty="0"/>
                        <a:t>Foundation, Essentials, Standard, Datacenter</a:t>
                      </a:r>
                    </a:p>
                  </a:txBody>
                  <a:tcPr marL="47625" marR="47625" marT="47625" marB="47625" anchor="ctr"/>
                </a:tc>
                <a:extLst>
                  <a:ext uri="{0D108BD9-81ED-4DB2-BD59-A6C34878D82A}">
                    <a16:rowId xmlns:a16="http://schemas.microsoft.com/office/drawing/2014/main" val="10002"/>
                  </a:ext>
                </a:extLst>
              </a:tr>
              <a:tr h="305649">
                <a:tc>
                  <a:txBody>
                    <a:bodyPr/>
                    <a:lstStyle/>
                    <a:p>
                      <a:pPr fontAlgn="ctr"/>
                      <a:r>
                        <a:rPr lang="en-US" sz="1400" b="1" dirty="0"/>
                        <a:t>Windows 8.1</a:t>
                      </a:r>
                      <a:endParaRPr lang="en-US" sz="1400" b="0" dirty="0"/>
                    </a:p>
                  </a:txBody>
                  <a:tcPr marL="47625" marR="47625" marT="47625" marB="47625" anchor="ctr"/>
                </a:tc>
                <a:tc>
                  <a:txBody>
                    <a:bodyPr/>
                    <a:lstStyle/>
                    <a:p>
                      <a:pPr fontAlgn="ctr"/>
                      <a:r>
                        <a:rPr lang="en-US" sz="1400" b="0" dirty="0"/>
                        <a:t>Windows 8.1, Windows 8.1 Pro, Windows 8.1 Enterprise, Windows RT 8.1</a:t>
                      </a:r>
                    </a:p>
                  </a:txBody>
                  <a:tcPr marL="47625" marR="47625" marT="47625" marB="47625" anchor="ctr"/>
                </a:tc>
                <a:extLst>
                  <a:ext uri="{0D108BD9-81ED-4DB2-BD59-A6C34878D82A}">
                    <a16:rowId xmlns:a16="http://schemas.microsoft.com/office/drawing/2014/main" val="10003"/>
                  </a:ext>
                </a:extLst>
              </a:tr>
              <a:tr h="305649">
                <a:tc>
                  <a:txBody>
                    <a:bodyPr/>
                    <a:lstStyle/>
                    <a:p>
                      <a:pPr fontAlgn="ctr"/>
                      <a:r>
                        <a:rPr lang="en-US" sz="1400" b="1" dirty="0"/>
                        <a:t>Windows Server 2012 R2</a:t>
                      </a:r>
                      <a:endParaRPr lang="en-US" sz="1400" b="0" dirty="0"/>
                    </a:p>
                  </a:txBody>
                  <a:tcPr marL="47625" marR="47625" marT="47625" marB="47625" anchor="ctr"/>
                </a:tc>
                <a:tc>
                  <a:txBody>
                    <a:bodyPr/>
                    <a:lstStyle/>
                    <a:p>
                      <a:pPr fontAlgn="ctr"/>
                      <a:r>
                        <a:rPr lang="en-US" sz="1400" b="0" dirty="0"/>
                        <a:t>Foundation, Essentials, Standard, Datacenter</a:t>
                      </a:r>
                    </a:p>
                  </a:txBody>
                  <a:tcPr marL="47625" marR="47625" marT="47625" marB="47625" anchor="ctr"/>
                </a:tc>
                <a:extLst>
                  <a:ext uri="{0D108BD9-81ED-4DB2-BD59-A6C34878D82A}">
                    <a16:rowId xmlns:a16="http://schemas.microsoft.com/office/drawing/2014/main" val="10004"/>
                  </a:ext>
                </a:extLst>
              </a:tr>
              <a:tr h="516961">
                <a:tc>
                  <a:txBody>
                    <a:bodyPr/>
                    <a:lstStyle/>
                    <a:p>
                      <a:pPr fontAlgn="ctr"/>
                      <a:r>
                        <a:rPr lang="en-US" sz="1400" b="1" dirty="0"/>
                        <a:t>Windows 10</a:t>
                      </a:r>
                      <a:endParaRPr lang="en-US" sz="1400" b="0" dirty="0"/>
                    </a:p>
                  </a:txBody>
                  <a:tcPr marL="47625" marR="47625" marT="47625" marB="47625" anchor="ctr"/>
                </a:tc>
                <a:tc>
                  <a:txBody>
                    <a:bodyPr/>
                    <a:lstStyle/>
                    <a:p>
                      <a:pPr fontAlgn="ctr"/>
                      <a:r>
                        <a:rPr lang="en-US" sz="1400" b="0" dirty="0"/>
                        <a:t>Home, Pro, Pro Education, Enterprise, Education, loT Core, Mobile, Mobile Enterprise</a:t>
                      </a:r>
                    </a:p>
                  </a:txBody>
                  <a:tcPr marL="47625" marR="47625" marT="47625" marB="47625" anchor="ctr"/>
                </a:tc>
                <a:extLst>
                  <a:ext uri="{0D108BD9-81ED-4DB2-BD59-A6C34878D82A}">
                    <a16:rowId xmlns:a16="http://schemas.microsoft.com/office/drawing/2014/main" val="10005"/>
                  </a:ext>
                </a:extLst>
              </a:tr>
              <a:tr h="516961">
                <a:tc>
                  <a:txBody>
                    <a:bodyPr/>
                    <a:lstStyle/>
                    <a:p>
                      <a:pPr fontAlgn="ctr"/>
                      <a:r>
                        <a:rPr lang="en-US" sz="1400" b="1" dirty="0"/>
                        <a:t>Windows Server 2016</a:t>
                      </a:r>
                      <a:endParaRPr lang="en-US" sz="1400" b="0" dirty="0"/>
                    </a:p>
                  </a:txBody>
                  <a:tcPr marL="47625" marR="47625" marT="47625" marB="47625" anchor="ctr"/>
                </a:tc>
                <a:tc>
                  <a:txBody>
                    <a:bodyPr/>
                    <a:lstStyle/>
                    <a:p>
                      <a:pPr fontAlgn="ctr"/>
                      <a:r>
                        <a:rPr lang="en-US" sz="1400" b="0" dirty="0"/>
                        <a:t>Essentials, Standard, Datacenter, Multipoint Premium Server, Storage Server, Hyper-V Server</a:t>
                      </a:r>
                    </a:p>
                  </a:txBody>
                  <a:tcPr marL="47625" marR="47625" marT="47625" marB="47625" anchor="ctr"/>
                </a:tc>
                <a:extLst>
                  <a:ext uri="{0D108BD9-81ED-4DB2-BD59-A6C34878D82A}">
                    <a16:rowId xmlns:a16="http://schemas.microsoft.com/office/drawing/2014/main" val="10006"/>
                  </a:ext>
                </a:extLst>
              </a:tr>
            </a:tbl>
          </a:graphicData>
        </a:graphic>
      </p:graphicFrame>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The Windows Operating System</a:t>
            </a:r>
            <a:r>
              <a:rPr lang="en-US" altLang="en-US" dirty="0"/>
              <a:t/>
            </a:r>
            <a:br>
              <a:rPr lang="en-US" altLang="en-US" dirty="0"/>
            </a:br>
            <a:r>
              <a:rPr lang="en-US" dirty="0"/>
              <a:t>Windows GUI</a:t>
            </a:r>
          </a:p>
        </p:txBody>
      </p:sp>
      <p:sp>
        <p:nvSpPr>
          <p:cNvPr id="9" name="Content Placeholder 8"/>
          <p:cNvSpPr>
            <a:spLocks noGrp="1"/>
          </p:cNvSpPr>
          <p:nvPr>
            <p:ph idx="1"/>
          </p:nvPr>
        </p:nvSpPr>
        <p:spPr>
          <a:xfrm>
            <a:off x="0" y="720700"/>
            <a:ext cx="8894427" cy="326471"/>
          </a:xfrm>
        </p:spPr>
        <p:txBody>
          <a:bodyPr/>
          <a:lstStyle/>
          <a:p>
            <a:pPr>
              <a:buClrTx/>
              <a:buSzPct val="100000"/>
              <a:buFont typeface="Arial" panose="020B0604020202020204" pitchFamily="34" charset="0"/>
              <a:buChar char="•"/>
            </a:pPr>
            <a:r>
              <a:rPr lang="en-US" sz="1600" dirty="0"/>
              <a:t>Windows has a graphical user interface (GUI) for users to work with data files and software. </a:t>
            </a:r>
          </a:p>
          <a:p>
            <a:pPr>
              <a:buFont typeface="Arial" pitchFamily="34" charset="0"/>
              <a:buChar char="•"/>
            </a:pPr>
            <a:endParaRPr lang="en-US" sz="1600" dirty="0"/>
          </a:p>
        </p:txBody>
      </p:sp>
      <p:sp>
        <p:nvSpPr>
          <p:cNvPr id="3" name="Content Placeholder 3">
            <a:extLst>
              <a:ext uri="{FF2B5EF4-FFF2-40B4-BE49-F238E27FC236}">
                <a16:creationId xmlns:a16="http://schemas.microsoft.com/office/drawing/2014/main" id="{F0A14954-77B5-4470-9BFA-0BDB6FA7E515}"/>
              </a:ext>
            </a:extLst>
          </p:cNvPr>
          <p:cNvSpPr/>
          <p:nvPr/>
        </p:nvSpPr>
        <p:spPr>
          <a:xfrm>
            <a:off x="0" y="1068639"/>
            <a:ext cx="3892062" cy="3785652"/>
          </a:xfrm>
          <a:prstGeom prst="rect">
            <a:avLst/>
          </a:prstGeom>
        </p:spPr>
        <p:txBody>
          <a:bodyPr wrap="square">
            <a:spAutoFit/>
          </a:bodyPr>
          <a:lstStyle/>
          <a:p>
            <a:pPr marL="216000" indent="-216000">
              <a:buClrTx/>
              <a:buSzPct val="100000"/>
              <a:buFont typeface="Arial" panose="020B0604020202020204" pitchFamily="34" charset="0"/>
              <a:buChar char="•"/>
            </a:pPr>
            <a:r>
              <a:rPr lang="en-US" sz="1600" dirty="0">
                <a:solidFill>
                  <a:srgbClr val="000000"/>
                </a:solidFill>
              </a:rPr>
              <a:t>The GUI has a main area that is known as the Desktop. The Desktop can be customized with various colors and background images. </a:t>
            </a:r>
          </a:p>
          <a:p>
            <a:pPr marL="216000" indent="-216000">
              <a:buClrTx/>
              <a:buSzPct val="100000"/>
              <a:buFont typeface="Arial" panose="020B0604020202020204" pitchFamily="34" charset="0"/>
              <a:buChar char="•"/>
            </a:pPr>
            <a:r>
              <a:rPr lang="en-US" sz="1600" dirty="0">
                <a:solidFill>
                  <a:srgbClr val="000000"/>
                </a:solidFill>
              </a:rPr>
              <a:t>Windows supports multiple users, so each user can customize the Desktop. </a:t>
            </a:r>
          </a:p>
          <a:p>
            <a:pPr marL="216000" indent="-216000">
              <a:buClrTx/>
              <a:buSzPct val="100000"/>
              <a:buFont typeface="Arial" panose="020B0604020202020204" pitchFamily="34" charset="0"/>
              <a:buChar char="•"/>
            </a:pPr>
            <a:r>
              <a:rPr lang="en-US" sz="1600" dirty="0">
                <a:solidFill>
                  <a:srgbClr val="000000"/>
                </a:solidFill>
              </a:rPr>
              <a:t>The Desktop can store files, folders, shortcuts to locations and programs, and applications.</a:t>
            </a:r>
          </a:p>
          <a:p>
            <a:pPr marL="216000" indent="-216000">
              <a:buClrTx/>
              <a:buSzPct val="100000"/>
              <a:buFont typeface="Arial" panose="020B0604020202020204" pitchFamily="34" charset="0"/>
              <a:buChar char="•"/>
            </a:pPr>
            <a:r>
              <a:rPr lang="en-US" sz="1600" dirty="0">
                <a:solidFill>
                  <a:srgbClr val="000000"/>
                </a:solidFill>
              </a:rPr>
              <a:t>The Desktop also has a recycle bin icon, where files are stored when the user deletes them. Files can be restored from the recycle bin or the recycle bin can be emptied of files, which truly deletes them. 	</a:t>
            </a:r>
          </a:p>
        </p:txBody>
      </p:sp>
      <p:pic>
        <p:nvPicPr>
          <p:cNvPr id="2" name="Picture 1">
            <a:extLst>
              <a:ext uri="{FF2B5EF4-FFF2-40B4-BE49-F238E27FC236}">
                <a16:creationId xmlns:a16="http://schemas.microsoft.com/office/drawing/2014/main" id="{9A69B5D4-43DB-4D05-B079-57F1762B5EC7}"/>
              </a:ext>
            </a:extLst>
          </p:cNvPr>
          <p:cNvPicPr>
            <a:picLocks noChangeAspect="1"/>
          </p:cNvPicPr>
          <p:nvPr/>
        </p:nvPicPr>
        <p:blipFill>
          <a:blip r:embed="rId4"/>
          <a:stretch>
            <a:fillRect/>
          </a:stretch>
        </p:blipFill>
        <p:spPr>
          <a:xfrm>
            <a:off x="3892062" y="1068639"/>
            <a:ext cx="5045070" cy="3600000"/>
          </a:xfrm>
          <a:prstGeom prst="rect">
            <a:avLst/>
          </a:prstGeom>
          <a:ln w="3175">
            <a:solidFill>
              <a:schemeClr val="tx1"/>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The Windows Operating System</a:t>
            </a:r>
            <a:r>
              <a:rPr lang="en-US" altLang="en-US" dirty="0"/>
              <a:t/>
            </a:r>
            <a:br>
              <a:rPr lang="en-US" altLang="en-US" dirty="0"/>
            </a:br>
            <a:r>
              <a:rPr lang="en-US" dirty="0"/>
              <a:t>Windows GUI (Contd.)</a:t>
            </a:r>
          </a:p>
        </p:txBody>
      </p:sp>
      <p:sp>
        <p:nvSpPr>
          <p:cNvPr id="3" name="Content Placeholder 3">
            <a:extLst>
              <a:ext uri="{FF2B5EF4-FFF2-40B4-BE49-F238E27FC236}">
                <a16:creationId xmlns:a16="http://schemas.microsoft.com/office/drawing/2014/main" id="{F0A14954-77B5-4470-9BFA-0BDB6FA7E515}"/>
              </a:ext>
            </a:extLst>
          </p:cNvPr>
          <p:cNvSpPr/>
          <p:nvPr/>
        </p:nvSpPr>
        <p:spPr>
          <a:xfrm>
            <a:off x="0" y="893945"/>
            <a:ext cx="3892061" cy="3539430"/>
          </a:xfrm>
          <a:prstGeom prst="rect">
            <a:avLst/>
          </a:prstGeom>
        </p:spPr>
        <p:txBody>
          <a:bodyPr wrap="square">
            <a:spAutoFit/>
          </a:bodyPr>
          <a:lstStyle/>
          <a:p>
            <a:pPr marL="216000" indent="-216000">
              <a:buClrTx/>
              <a:buSzPct val="100000"/>
              <a:buFont typeface="Arial" panose="020B0604020202020204" pitchFamily="34" charset="0"/>
              <a:buChar char="•"/>
            </a:pPr>
            <a:r>
              <a:rPr lang="en-US" sz="1600" dirty="0">
                <a:solidFill>
                  <a:srgbClr val="000000"/>
                </a:solidFill>
              </a:rPr>
              <a:t>At the bottom of the desktop, is the Task Bar. </a:t>
            </a:r>
          </a:p>
          <a:p>
            <a:pPr marL="216000" indent="-216000">
              <a:buClrTx/>
              <a:buSzPct val="100000"/>
              <a:buFont typeface="Arial" panose="020B0604020202020204" pitchFamily="34" charset="0"/>
              <a:buChar char="•"/>
            </a:pPr>
            <a:r>
              <a:rPr lang="en-US" sz="1600" dirty="0">
                <a:solidFill>
                  <a:srgbClr val="000000"/>
                </a:solidFill>
              </a:rPr>
              <a:t>At the left is the Start menu which is used to access all of the installed programs, configuration options, and the search feature. </a:t>
            </a:r>
          </a:p>
          <a:p>
            <a:pPr marL="216000" indent="-216000">
              <a:buClrTx/>
              <a:buSzPct val="100000"/>
              <a:buFont typeface="Arial" panose="020B0604020202020204" pitchFamily="34" charset="0"/>
              <a:buChar char="•"/>
            </a:pPr>
            <a:r>
              <a:rPr lang="en-US" sz="1600" dirty="0">
                <a:solidFill>
                  <a:srgbClr val="000000"/>
                </a:solidFill>
              </a:rPr>
              <a:t>At the center, users place quick launch icons that run specific programs or open specific folders when they are clicked. </a:t>
            </a:r>
          </a:p>
          <a:p>
            <a:pPr marL="216000" indent="-216000">
              <a:buClrTx/>
              <a:buSzPct val="100000"/>
              <a:buFont typeface="Arial" panose="020B0604020202020204" pitchFamily="34" charset="0"/>
              <a:buChar char="•"/>
            </a:pPr>
            <a:r>
              <a:rPr lang="en-US" sz="1600" dirty="0">
                <a:solidFill>
                  <a:srgbClr val="000000"/>
                </a:solidFill>
              </a:rPr>
              <a:t>On the right of the Task Bar is the notification area. The notification area shows, at a glance, the functionality of many different programs and features.</a:t>
            </a:r>
          </a:p>
        </p:txBody>
      </p:sp>
      <p:pic>
        <p:nvPicPr>
          <p:cNvPr id="6" name="Picture 5">
            <a:extLst>
              <a:ext uri="{FF2B5EF4-FFF2-40B4-BE49-F238E27FC236}">
                <a16:creationId xmlns:a16="http://schemas.microsoft.com/office/drawing/2014/main" id="{8FA91BC8-F365-4ED7-BC50-7A3DF86F8AE6}"/>
              </a:ext>
            </a:extLst>
          </p:cNvPr>
          <p:cNvPicPr>
            <a:picLocks noChangeAspect="1"/>
          </p:cNvPicPr>
          <p:nvPr/>
        </p:nvPicPr>
        <p:blipFill>
          <a:blip r:embed="rId4"/>
          <a:stretch>
            <a:fillRect/>
          </a:stretch>
        </p:blipFill>
        <p:spPr>
          <a:xfrm>
            <a:off x="3892062" y="1021139"/>
            <a:ext cx="5045070" cy="3600000"/>
          </a:xfrm>
          <a:prstGeom prst="rect">
            <a:avLst/>
          </a:prstGeom>
          <a:ln w="3175">
            <a:solidFill>
              <a:schemeClr val="tx1"/>
            </a:solidFill>
          </a:ln>
        </p:spPr>
      </p:pic>
    </p:spTree>
    <p:custDataLst>
      <p:tags r:id="rId1"/>
    </p:custDataLst>
    <p:extLst>
      <p:ext uri="{BB962C8B-B14F-4D97-AF65-F5344CB8AC3E}">
        <p14:creationId xmlns:p14="http://schemas.microsoft.com/office/powerpoint/2010/main" val="2028548734"/>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5499"/>
            <a:ext cx="9144000" cy="757551"/>
          </a:xfrm>
        </p:spPr>
        <p:txBody>
          <a:bodyPr/>
          <a:lstStyle/>
          <a:p>
            <a:r>
              <a:rPr lang="en-US" sz="1600" dirty="0"/>
              <a:t>The Windows Operating System</a:t>
            </a:r>
            <a:r>
              <a:rPr lang="en-US" altLang="en-US" dirty="0"/>
              <a:t/>
            </a:r>
            <a:br>
              <a:rPr lang="en-US" altLang="en-US" dirty="0"/>
            </a:br>
            <a:r>
              <a:rPr lang="en-US" dirty="0"/>
              <a:t>Windows GUI (Contd.)</a:t>
            </a:r>
          </a:p>
        </p:txBody>
      </p:sp>
      <p:sp>
        <p:nvSpPr>
          <p:cNvPr id="9" name="Content Placeholder 8"/>
          <p:cNvSpPr>
            <a:spLocks noGrp="1"/>
          </p:cNvSpPr>
          <p:nvPr>
            <p:ph idx="1"/>
          </p:nvPr>
        </p:nvSpPr>
        <p:spPr>
          <a:xfrm>
            <a:off x="144065" y="798944"/>
            <a:ext cx="3667501" cy="3861955"/>
          </a:xfrm>
          <a:solidFill>
            <a:schemeClr val="bg1"/>
          </a:solidFill>
        </p:spPr>
        <p:txBody>
          <a:bodyPr/>
          <a:lstStyle/>
          <a:p>
            <a:pPr>
              <a:buFont typeface="Arial" pitchFamily="34" charset="0"/>
              <a:buChar char="•"/>
            </a:pPr>
            <a:r>
              <a:rPr lang="en-US" sz="1600" dirty="0"/>
              <a:t>Mostly right-clicking an icon will bring up additional functions that can be used. This list is known as the Context Menu.</a:t>
            </a:r>
          </a:p>
          <a:p>
            <a:pPr>
              <a:buFont typeface="Arial" pitchFamily="34" charset="0"/>
              <a:buChar char="•"/>
            </a:pPr>
            <a:r>
              <a:rPr lang="en-US" sz="1600" dirty="0"/>
              <a:t>There are Context Menus for the icons in the notification area, for quick launch icons, system configuration icons, and for files and folders. </a:t>
            </a:r>
          </a:p>
          <a:p>
            <a:pPr>
              <a:buFont typeface="Arial" pitchFamily="34" charset="0"/>
              <a:buChar char="•"/>
            </a:pPr>
            <a:r>
              <a:rPr lang="en-US" sz="1600" dirty="0"/>
              <a:t>The Context Menu provides many of the most commonly used functions by just clicking. </a:t>
            </a:r>
          </a:p>
        </p:txBody>
      </p:sp>
      <p:pic>
        <p:nvPicPr>
          <p:cNvPr id="2" name="Picture 1">
            <a:extLst>
              <a:ext uri="{FF2B5EF4-FFF2-40B4-BE49-F238E27FC236}">
                <a16:creationId xmlns:a16="http://schemas.microsoft.com/office/drawing/2014/main" id="{84FA2825-361C-4FF1-9FC3-D5B8C1EAD848}"/>
              </a:ext>
            </a:extLst>
          </p:cNvPr>
          <p:cNvPicPr>
            <a:picLocks noChangeAspect="1"/>
          </p:cNvPicPr>
          <p:nvPr/>
        </p:nvPicPr>
        <p:blipFill rotWithShape="1">
          <a:blip r:embed="rId4"/>
          <a:srcRect l="835" t="493" r="634" b="2012"/>
          <a:stretch/>
        </p:blipFill>
        <p:spPr>
          <a:xfrm>
            <a:off x="3811566" y="646545"/>
            <a:ext cx="4958640" cy="432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Title 3"/>
          <p:cNvSpPr>
            <a:spLocks noGrp="1" noChangeArrowheads="1"/>
          </p:cNvSpPr>
          <p:nvPr>
            <p:ph type="title"/>
          </p:nvPr>
        </p:nvSpPr>
        <p:spPr>
          <a:xfrm>
            <a:off x="1" y="50629"/>
            <a:ext cx="9144000" cy="757551"/>
          </a:xfrm>
        </p:spPr>
        <p:txBody>
          <a:bodyPr/>
          <a:lstStyle/>
          <a:p>
            <a:r>
              <a:rPr lang="en-US" dirty="0"/>
              <a:t>Instructor Materials – Module 3 Planning Guide</a:t>
            </a:r>
          </a:p>
        </p:txBody>
      </p:sp>
      <p:sp>
        <p:nvSpPr>
          <p:cNvPr id="4099" name="Content Placeholder 3"/>
          <p:cNvSpPr>
            <a:spLocks noGrp="1" noChangeArrowheads="1"/>
          </p:cNvSpPr>
          <p:nvPr>
            <p:ph idx="1"/>
          </p:nvPr>
        </p:nvSpPr>
        <p:spPr>
          <a:xfrm>
            <a:off x="144065" y="798944"/>
            <a:ext cx="8853286" cy="3799950"/>
          </a:xfrm>
        </p:spPr>
        <p:txBody>
          <a:bodyPr/>
          <a:lstStyle/>
          <a:p>
            <a:pPr marL="0" indent="0">
              <a:buNone/>
            </a:pPr>
            <a:r>
              <a:rPr lang="en-CA" sz="1600" dirty="0"/>
              <a:t>This PowerPoint deck is divided in two parts:</a:t>
            </a:r>
          </a:p>
          <a:p>
            <a:pPr>
              <a:buFont typeface="Arial" panose="020B0604020202020204" pitchFamily="34" charset="0"/>
              <a:buChar char="•"/>
            </a:pPr>
            <a:r>
              <a:rPr lang="en-US" sz="1600" dirty="0"/>
              <a:t>Instructor Planning Guide</a:t>
            </a:r>
            <a:endParaRPr lang="en-CA" sz="1600" dirty="0"/>
          </a:p>
          <a:p>
            <a:pPr lvl="1"/>
            <a:r>
              <a:rPr lang="en-CA" sz="1600" dirty="0"/>
              <a:t>Information to help you become familiar with the module</a:t>
            </a:r>
          </a:p>
          <a:p>
            <a:pPr lvl="1"/>
            <a:r>
              <a:rPr lang="en-CA" sz="1600" dirty="0"/>
              <a:t>Teaching aids</a:t>
            </a:r>
          </a:p>
          <a:p>
            <a:pPr>
              <a:buFont typeface="Arial" panose="020B0604020202020204" pitchFamily="34" charset="0"/>
              <a:buChar char="•"/>
            </a:pPr>
            <a:r>
              <a:rPr lang="en-CA" sz="1600" dirty="0"/>
              <a:t>Instructor Class Presentation</a:t>
            </a:r>
          </a:p>
          <a:p>
            <a:pPr lvl="1"/>
            <a:r>
              <a:rPr lang="en-CA" sz="1600" dirty="0"/>
              <a:t>Optional slides that you can use in the classroom</a:t>
            </a:r>
          </a:p>
          <a:p>
            <a:pPr lvl="1"/>
            <a:r>
              <a:rPr lang="en-CA" sz="1600" dirty="0"/>
              <a:t>Begins on slide # 9</a:t>
            </a:r>
            <a:endParaRPr lang="en-CA" sz="1600" dirty="0">
              <a:solidFill>
                <a:srgbClr val="FF0000"/>
              </a:solidFill>
            </a:endParaRPr>
          </a:p>
          <a:p>
            <a:pPr marL="142875" lvl="1" indent="0" algn="ctr">
              <a:buNone/>
            </a:pPr>
            <a:r>
              <a:rPr lang="en-CA" sz="1600" b="1" dirty="0"/>
              <a:t>Note</a:t>
            </a:r>
            <a:r>
              <a:rPr lang="en-CA" sz="1600" dirty="0"/>
              <a:t>: Remove the Planning Guide from this presentation before sharing with anyone.</a:t>
            </a:r>
          </a:p>
          <a:p>
            <a:pPr marL="0" indent="0">
              <a:buNone/>
            </a:pPr>
            <a:r>
              <a:rPr lang="en-CA" sz="1600" b="1" dirty="0">
                <a:solidFill>
                  <a:schemeClr val="accent4"/>
                </a:solidFill>
              </a:rPr>
              <a:t>For additional help and resources go to the Instructor Home Page and Course Resources for this course. </a:t>
            </a:r>
            <a:r>
              <a:rPr lang="en-US" sz="1600" b="1" dirty="0">
                <a:solidFill>
                  <a:schemeClr val="accent4"/>
                </a:solidFill>
              </a:rPr>
              <a:t>You also can visit the professional development site on www.netacad.com, the official Cisco Networking Academy Facebook page, or Instructor Only FB group.</a:t>
            </a:r>
            <a:endParaRPr lang="en-CA" sz="1600" b="1" dirty="0">
              <a:solidFill>
                <a:schemeClr val="accent4"/>
              </a:solidFill>
            </a:endParaRPr>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5500"/>
            <a:ext cx="9144000" cy="757551"/>
          </a:xfrm>
        </p:spPr>
        <p:txBody>
          <a:bodyPr/>
          <a:lstStyle/>
          <a:p>
            <a:pPr marL="95250"/>
            <a:r>
              <a:rPr lang="en-US" sz="1600" dirty="0"/>
              <a:t>The Windows Operating System</a:t>
            </a:r>
            <a:r>
              <a:rPr lang="en-US" altLang="en-US" dirty="0"/>
              <a:t/>
            </a:r>
            <a:br>
              <a:rPr lang="en-US" altLang="en-US" dirty="0"/>
            </a:br>
            <a:r>
              <a:rPr lang="en-US" dirty="0"/>
              <a:t>Operating System Vulnerabilities</a:t>
            </a:r>
          </a:p>
        </p:txBody>
      </p:sp>
      <p:sp>
        <p:nvSpPr>
          <p:cNvPr id="9" name="Content Placeholder 8"/>
          <p:cNvSpPr>
            <a:spLocks noGrp="1"/>
          </p:cNvSpPr>
          <p:nvPr>
            <p:ph idx="1"/>
          </p:nvPr>
        </p:nvSpPr>
        <p:spPr>
          <a:xfrm>
            <a:off x="144064" y="798945"/>
            <a:ext cx="8870981" cy="3421363"/>
          </a:xfrm>
        </p:spPr>
        <p:txBody>
          <a:bodyPr/>
          <a:lstStyle/>
          <a:p>
            <a:pPr marL="177800" indent="-177800">
              <a:spcBef>
                <a:spcPts val="300"/>
              </a:spcBef>
              <a:spcAft>
                <a:spcPts val="300"/>
              </a:spcAft>
              <a:buFont typeface="Arial" pitchFamily="34" charset="0"/>
              <a:buChar char="•"/>
            </a:pPr>
            <a:r>
              <a:rPr lang="en-US" sz="1600" dirty="0"/>
              <a:t>Operating systems consist of millions of lines of code. With all this code comes vulnerabilities.</a:t>
            </a:r>
          </a:p>
          <a:p>
            <a:pPr marL="177800" indent="-177800">
              <a:spcBef>
                <a:spcPts val="300"/>
              </a:spcBef>
              <a:spcAft>
                <a:spcPts val="300"/>
              </a:spcAft>
              <a:buFont typeface="Arial" pitchFamily="34" charset="0"/>
              <a:buChar char="•"/>
            </a:pPr>
            <a:r>
              <a:rPr lang="en-US" sz="1600" dirty="0"/>
              <a:t>A vulnerability is some flaw or weakness that can be exploited by an attacker to reduce the viability of a computer’s information.</a:t>
            </a:r>
          </a:p>
          <a:p>
            <a:pPr>
              <a:spcBef>
                <a:spcPts val="300"/>
              </a:spcBef>
              <a:spcAft>
                <a:spcPts val="300"/>
              </a:spcAft>
              <a:buFont typeface="Arial" pitchFamily="34" charset="0"/>
              <a:buChar char="•"/>
            </a:pPr>
            <a:r>
              <a:rPr lang="en-US" sz="1600" dirty="0"/>
              <a:t>To take advantage of an operating system vulnerability, the attacker must use a technique or a tool to exploit the vulnerability.</a:t>
            </a:r>
            <a:r>
              <a:rPr lang="en-US" altLang="ja-JP" sz="1600" dirty="0"/>
              <a:t>   </a:t>
            </a:r>
          </a:p>
          <a:p>
            <a:pPr>
              <a:spcBef>
                <a:spcPts val="300"/>
              </a:spcBef>
              <a:spcAft>
                <a:spcPts val="300"/>
              </a:spcAft>
              <a:buFont typeface="Arial" pitchFamily="34" charset="0"/>
              <a:buChar char="•"/>
            </a:pPr>
            <a:r>
              <a:rPr lang="en-US" sz="1600" dirty="0"/>
              <a:t>The attacker can then use the vulnerability to get the computer to act in a fashion outside of its intended design. </a:t>
            </a:r>
          </a:p>
          <a:p>
            <a:pPr>
              <a:spcBef>
                <a:spcPts val="300"/>
              </a:spcBef>
              <a:spcAft>
                <a:spcPts val="300"/>
              </a:spcAft>
              <a:buFont typeface="Arial" pitchFamily="34" charset="0"/>
              <a:buChar char="•"/>
            </a:pPr>
            <a:r>
              <a:rPr lang="en-US" sz="1600" dirty="0"/>
              <a:t>In general, the goal is to gain unauthorized control of the computer, change permissions, or to manipulate or steal data.</a:t>
            </a:r>
            <a:r>
              <a:rPr lang="en-US" altLang="ja-JP" sz="1600" dirty="0"/>
              <a:t> </a:t>
            </a:r>
          </a:p>
          <a:p>
            <a:pPr>
              <a:spcBef>
                <a:spcPts val="300"/>
              </a:spcBef>
              <a:spcAft>
                <a:spcPts val="300"/>
              </a:spcAft>
              <a:buNone/>
            </a:pPr>
            <a:r>
              <a:rPr lang="en-US" sz="1600" dirty="0"/>
              <a:t/>
            </a:r>
            <a:br>
              <a:rPr lang="en-US" sz="1600" dirty="0"/>
            </a:br>
            <a:endParaRPr lang="en-US" sz="1600" dirty="0"/>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The Windows Operating System</a:t>
            </a:r>
            <a:r>
              <a:rPr lang="en-US" altLang="en-US" dirty="0"/>
              <a:t/>
            </a:r>
            <a:br>
              <a:rPr lang="en-US" altLang="en-US" dirty="0"/>
            </a:br>
            <a:r>
              <a:rPr lang="en-US" dirty="0"/>
              <a:t>Operating System Vulnerabilities (Contd.)</a:t>
            </a:r>
          </a:p>
        </p:txBody>
      </p:sp>
      <p:sp>
        <p:nvSpPr>
          <p:cNvPr id="2" name="Content Placeholder 3">
            <a:extLst>
              <a:ext uri="{FF2B5EF4-FFF2-40B4-BE49-F238E27FC236}">
                <a16:creationId xmlns:a16="http://schemas.microsoft.com/office/drawing/2014/main" id="{81F0936E-01C4-4DAE-BAEF-35F1D9A3F8D0}"/>
              </a:ext>
            </a:extLst>
          </p:cNvPr>
          <p:cNvSpPr/>
          <p:nvPr/>
        </p:nvSpPr>
        <p:spPr>
          <a:xfrm>
            <a:off x="157089" y="770343"/>
            <a:ext cx="8060788" cy="338554"/>
          </a:xfrm>
          <a:prstGeom prst="rect">
            <a:avLst/>
          </a:prstGeom>
        </p:spPr>
        <p:txBody>
          <a:bodyPr wrap="square">
            <a:spAutoFit/>
          </a:bodyPr>
          <a:lstStyle/>
          <a:p>
            <a:pPr>
              <a:spcBef>
                <a:spcPts val="300"/>
              </a:spcBef>
              <a:spcAft>
                <a:spcPts val="300"/>
              </a:spcAft>
            </a:pPr>
            <a:r>
              <a:rPr lang="en-US" sz="1600" dirty="0">
                <a:solidFill>
                  <a:srgbClr val="000000"/>
                </a:solidFill>
              </a:rPr>
              <a:t>The following table lists some common Windows OS Security recommendations:</a:t>
            </a:r>
          </a:p>
        </p:txBody>
      </p:sp>
      <p:graphicFrame>
        <p:nvGraphicFramePr>
          <p:cNvPr id="5" name="Table 4"/>
          <p:cNvGraphicFramePr>
            <a:graphicFrameLocks noGrp="1"/>
          </p:cNvGraphicFramePr>
          <p:nvPr>
            <p:extLst>
              <p:ext uri="{D42A27DB-BD31-4B8C-83A1-F6EECF244321}">
                <p14:modId xmlns:p14="http://schemas.microsoft.com/office/powerpoint/2010/main" val="4149617983"/>
              </p:ext>
            </p:extLst>
          </p:nvPr>
        </p:nvGraphicFramePr>
        <p:xfrm>
          <a:off x="257909" y="1192812"/>
          <a:ext cx="8581292" cy="3403083"/>
        </p:xfrm>
        <a:graphic>
          <a:graphicData uri="http://schemas.openxmlformats.org/drawingml/2006/table">
            <a:tbl>
              <a:tblPr firstRow="1" bandRow="1">
                <a:tableStyleId>{5C22544A-7EE6-4342-B048-85BDC9FD1C3A}</a:tableStyleId>
              </a:tblPr>
              <a:tblGrid>
                <a:gridCol w="1812551">
                  <a:extLst>
                    <a:ext uri="{9D8B030D-6E8A-4147-A177-3AD203B41FA5}">
                      <a16:colId xmlns:a16="http://schemas.microsoft.com/office/drawing/2014/main" val="20000"/>
                    </a:ext>
                  </a:extLst>
                </a:gridCol>
                <a:gridCol w="6768741">
                  <a:extLst>
                    <a:ext uri="{9D8B030D-6E8A-4147-A177-3AD203B41FA5}">
                      <a16:colId xmlns:a16="http://schemas.microsoft.com/office/drawing/2014/main" val="20001"/>
                    </a:ext>
                  </a:extLst>
                </a:gridCol>
              </a:tblGrid>
              <a:tr h="323153">
                <a:tc>
                  <a:txBody>
                    <a:bodyPr/>
                    <a:lstStyle/>
                    <a:p>
                      <a:pPr algn="ctr" fontAlgn="ctr"/>
                      <a:r>
                        <a:rPr lang="en-US" sz="1400" b="1" dirty="0"/>
                        <a:t>Recommendation</a:t>
                      </a:r>
                      <a:endParaRPr lang="en-US" sz="1400" dirty="0"/>
                    </a:p>
                  </a:txBody>
                  <a:tcPr marL="47625" marR="47625" marT="47625" marB="47625" anchor="ctr"/>
                </a:tc>
                <a:tc>
                  <a:txBody>
                    <a:bodyPr/>
                    <a:lstStyle/>
                    <a:p>
                      <a:pPr algn="ctr" fontAlgn="ctr"/>
                      <a:r>
                        <a:rPr lang="en-US" sz="1400" b="1" dirty="0"/>
                        <a:t>Description</a:t>
                      </a:r>
                      <a:endParaRPr lang="en-US" sz="1400" dirty="0"/>
                    </a:p>
                  </a:txBody>
                  <a:tcPr marL="47625" marR="47625" marT="47625" marB="47625" anchor="ctr"/>
                </a:tc>
                <a:extLst>
                  <a:ext uri="{0D108BD9-81ED-4DB2-BD59-A6C34878D82A}">
                    <a16:rowId xmlns:a16="http://schemas.microsoft.com/office/drawing/2014/main" val="10000"/>
                  </a:ext>
                </a:extLst>
              </a:tr>
              <a:tr h="993397">
                <a:tc>
                  <a:txBody>
                    <a:bodyPr/>
                    <a:lstStyle/>
                    <a:p>
                      <a:pPr algn="l" fontAlgn="ctr"/>
                      <a:r>
                        <a:rPr lang="en-US" sz="1400" b="1" dirty="0"/>
                        <a:t>Virus or malware protection</a:t>
                      </a:r>
                      <a:endParaRPr lang="en-US" sz="1400" dirty="0"/>
                    </a:p>
                  </a:txBody>
                  <a:tcPr marL="47625" marR="47625" marT="47625" marB="47625" anchor="ctr"/>
                </a:tc>
                <a:tc>
                  <a:txBody>
                    <a:bodyPr/>
                    <a:lstStyle/>
                    <a:p>
                      <a:pPr marL="95250" indent="-95250" algn="l" fontAlgn="ctr">
                        <a:buFont typeface="Arial"/>
                        <a:buChar char="•"/>
                      </a:pPr>
                      <a:r>
                        <a:rPr lang="en-US" sz="1400" dirty="0"/>
                        <a:t>By default, Windows uses Windows Defender for malware protection.</a:t>
                      </a:r>
                    </a:p>
                    <a:p>
                      <a:pPr marL="95250" indent="-95250" algn="l" fontAlgn="ctr">
                        <a:buFont typeface="Arial"/>
                        <a:buChar char="•"/>
                      </a:pPr>
                      <a:r>
                        <a:rPr lang="en-US" sz="1400" dirty="0"/>
                        <a:t>Windows Defender provides a suite of protection tools built into the system.</a:t>
                      </a:r>
                    </a:p>
                    <a:p>
                      <a:pPr marL="95250" indent="-95250" algn="l" fontAlgn="ctr">
                        <a:buFont typeface="Arial"/>
                        <a:buChar char="•"/>
                      </a:pPr>
                      <a:r>
                        <a:rPr lang="en-US" sz="1400" dirty="0"/>
                        <a:t>If Windows Defender is turned off, the system becomes more vulnerable to attacks and malware.</a:t>
                      </a:r>
                    </a:p>
                  </a:txBody>
                  <a:tcPr marL="47625" marR="47625" marT="47625" marB="47625" anchor="ctr"/>
                </a:tc>
                <a:extLst>
                  <a:ext uri="{0D108BD9-81ED-4DB2-BD59-A6C34878D82A}">
                    <a16:rowId xmlns:a16="http://schemas.microsoft.com/office/drawing/2014/main" val="401657351"/>
                  </a:ext>
                </a:extLst>
              </a:tr>
              <a:tr h="993397">
                <a:tc>
                  <a:txBody>
                    <a:bodyPr/>
                    <a:lstStyle/>
                    <a:p>
                      <a:pPr algn="l" fontAlgn="ctr"/>
                      <a:r>
                        <a:rPr lang="en-US" sz="1400" b="1" dirty="0"/>
                        <a:t>Unknown or unmanaged services</a:t>
                      </a:r>
                      <a:endParaRPr lang="en-US" sz="1400" b="0" dirty="0"/>
                    </a:p>
                  </a:txBody>
                  <a:tcPr marL="47625" marR="47625" marT="47625" marB="47625" anchor="ctr"/>
                </a:tc>
                <a:tc>
                  <a:txBody>
                    <a:bodyPr/>
                    <a:lstStyle/>
                    <a:p>
                      <a:pPr marL="95250" indent="-95250" algn="l" fontAlgn="ctr">
                        <a:buFont typeface="Arial"/>
                        <a:buChar char="•"/>
                      </a:pPr>
                      <a:r>
                        <a:rPr lang="en-US" sz="1400" b="0" dirty="0"/>
                        <a:t>There are many services that run behind the scenes.</a:t>
                      </a:r>
                    </a:p>
                    <a:p>
                      <a:pPr marL="95250" indent="-95250" algn="l" fontAlgn="ctr">
                        <a:buFont typeface="Arial"/>
                        <a:buChar char="•"/>
                      </a:pPr>
                      <a:r>
                        <a:rPr lang="en-US" sz="1400" b="0" dirty="0"/>
                        <a:t>It is important to make sure that each service is identifiable and safe.</a:t>
                      </a:r>
                    </a:p>
                    <a:p>
                      <a:pPr marL="95250" indent="-95250" algn="l" fontAlgn="ctr">
                        <a:buFont typeface="Arial"/>
                        <a:buChar char="•"/>
                      </a:pPr>
                      <a:r>
                        <a:rPr lang="en-US" sz="1400" b="0" dirty="0"/>
                        <a:t>With an unknown service running in the background, the computer can be vulnerable to attack.</a:t>
                      </a:r>
                    </a:p>
                  </a:txBody>
                  <a:tcPr marL="47625" marR="47625" marT="47625" marB="47625" anchor="ctr"/>
                </a:tc>
                <a:extLst>
                  <a:ext uri="{0D108BD9-81ED-4DB2-BD59-A6C34878D82A}">
                    <a16:rowId xmlns:a16="http://schemas.microsoft.com/office/drawing/2014/main" val="1428864516"/>
                  </a:ext>
                </a:extLst>
              </a:tr>
              <a:tr h="546568">
                <a:tc>
                  <a:txBody>
                    <a:bodyPr/>
                    <a:lstStyle/>
                    <a:p>
                      <a:pPr algn="l" fontAlgn="ctr"/>
                      <a:r>
                        <a:rPr lang="en-US" sz="1400" b="1" dirty="0"/>
                        <a:t>Encryption</a:t>
                      </a:r>
                      <a:endParaRPr lang="en-US" sz="1400" b="0" dirty="0"/>
                    </a:p>
                  </a:txBody>
                  <a:tcPr marL="47625" marR="47625" marT="47625" marB="47625" anchor="ctr"/>
                </a:tc>
                <a:tc>
                  <a:txBody>
                    <a:bodyPr/>
                    <a:lstStyle/>
                    <a:p>
                      <a:pPr marL="95250" indent="-95250" algn="l" fontAlgn="ctr">
                        <a:buFont typeface="Arial"/>
                        <a:buChar char="•"/>
                      </a:pPr>
                      <a:r>
                        <a:rPr lang="en-US" sz="1400" b="0" dirty="0"/>
                        <a:t>When data is not encrypted, it can easily be gathered and exploited.</a:t>
                      </a:r>
                    </a:p>
                    <a:p>
                      <a:pPr marL="95250" indent="-95250" algn="l" fontAlgn="ctr">
                        <a:buFont typeface="Arial"/>
                        <a:buChar char="•"/>
                      </a:pPr>
                      <a:r>
                        <a:rPr lang="en-US" sz="1400" b="0" dirty="0"/>
                        <a:t>This is not only important for desktop computers, but especially mobile devices.</a:t>
                      </a:r>
                    </a:p>
                  </a:txBody>
                  <a:tcPr marL="47625" marR="47625" marT="47625" marB="47625" anchor="ctr"/>
                </a:tc>
                <a:extLst>
                  <a:ext uri="{0D108BD9-81ED-4DB2-BD59-A6C34878D82A}">
                    <a16:rowId xmlns:a16="http://schemas.microsoft.com/office/drawing/2014/main" val="10001"/>
                  </a:ext>
                </a:extLst>
              </a:tr>
              <a:tr h="546568">
                <a:tc>
                  <a:txBody>
                    <a:bodyPr/>
                    <a:lstStyle/>
                    <a:p>
                      <a:pPr algn="l" fontAlgn="ctr"/>
                      <a:r>
                        <a:rPr lang="en-US" sz="1400" b="1" dirty="0"/>
                        <a:t>Security policy</a:t>
                      </a:r>
                      <a:endParaRPr lang="en-US" sz="1400" b="0" dirty="0"/>
                    </a:p>
                  </a:txBody>
                  <a:tcPr marL="47625" marR="47625" marT="47625" marB="47625" anchor="ctr"/>
                </a:tc>
                <a:tc>
                  <a:txBody>
                    <a:bodyPr/>
                    <a:lstStyle/>
                    <a:p>
                      <a:pPr marL="95250" indent="-95250" algn="l" fontAlgn="ctr">
                        <a:buFont typeface="Arial"/>
                        <a:buChar char="•"/>
                      </a:pPr>
                      <a:r>
                        <a:rPr lang="en-US" sz="1400" b="0" dirty="0"/>
                        <a:t>A good security policy must be configured and followed.</a:t>
                      </a:r>
                    </a:p>
                    <a:p>
                      <a:pPr marL="95250" indent="-95250" algn="l" fontAlgn="ctr">
                        <a:buFont typeface="Arial"/>
                        <a:buChar char="•"/>
                      </a:pPr>
                      <a:r>
                        <a:rPr lang="en-US" sz="1400" b="0" dirty="0"/>
                        <a:t>Many settings in the Windows Security Policy control can prevent attacks.</a:t>
                      </a:r>
                    </a:p>
                  </a:txBody>
                  <a:tcPr marL="47625" marR="47625" marT="47625" marB="47625" anchor="ctr"/>
                </a:tc>
                <a:extLst>
                  <a:ext uri="{0D108BD9-81ED-4DB2-BD59-A6C34878D82A}">
                    <a16:rowId xmlns:a16="http://schemas.microsoft.com/office/drawing/2014/main" val="10002"/>
                  </a:ext>
                </a:extLst>
              </a:tr>
            </a:tbl>
          </a:graphicData>
        </a:graphic>
      </p:graphicFrame>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The Windows Operating System</a:t>
            </a:r>
            <a:r>
              <a:rPr lang="en-US" altLang="en-US" dirty="0"/>
              <a:t/>
            </a:r>
            <a:br>
              <a:rPr lang="en-US" altLang="en-US" dirty="0"/>
            </a:br>
            <a:r>
              <a:rPr lang="en-US" dirty="0"/>
              <a:t>Operating System Vulnerabilities (Contd.)</a:t>
            </a:r>
          </a:p>
        </p:txBody>
      </p:sp>
      <p:graphicFrame>
        <p:nvGraphicFramePr>
          <p:cNvPr id="5" name="Table 4"/>
          <p:cNvGraphicFramePr>
            <a:graphicFrameLocks noGrp="1"/>
          </p:cNvGraphicFramePr>
          <p:nvPr>
            <p:extLst>
              <p:ext uri="{D42A27DB-BD31-4B8C-83A1-F6EECF244321}">
                <p14:modId xmlns:p14="http://schemas.microsoft.com/office/powerpoint/2010/main" val="3636005264"/>
              </p:ext>
            </p:extLst>
          </p:nvPr>
        </p:nvGraphicFramePr>
        <p:xfrm>
          <a:off x="186396" y="792358"/>
          <a:ext cx="8794653" cy="3890010"/>
        </p:xfrm>
        <a:graphic>
          <a:graphicData uri="http://schemas.openxmlformats.org/drawingml/2006/table">
            <a:tbl>
              <a:tblPr firstRow="1" bandRow="1">
                <a:tableStyleId>{5C22544A-7EE6-4342-B048-85BDC9FD1C3A}</a:tableStyleId>
              </a:tblPr>
              <a:tblGrid>
                <a:gridCol w="1857617">
                  <a:extLst>
                    <a:ext uri="{9D8B030D-6E8A-4147-A177-3AD203B41FA5}">
                      <a16:colId xmlns:a16="http://schemas.microsoft.com/office/drawing/2014/main" val="20000"/>
                    </a:ext>
                  </a:extLst>
                </a:gridCol>
                <a:gridCol w="6937036">
                  <a:extLst>
                    <a:ext uri="{9D8B030D-6E8A-4147-A177-3AD203B41FA5}">
                      <a16:colId xmlns:a16="http://schemas.microsoft.com/office/drawing/2014/main" val="20001"/>
                    </a:ext>
                  </a:extLst>
                </a:gridCol>
              </a:tblGrid>
              <a:tr h="298787">
                <a:tc>
                  <a:txBody>
                    <a:bodyPr/>
                    <a:lstStyle/>
                    <a:p>
                      <a:pPr algn="ctr" fontAlgn="ctr"/>
                      <a:r>
                        <a:rPr lang="en-US" sz="1400" b="1" dirty="0"/>
                        <a:t>Recommendation</a:t>
                      </a:r>
                      <a:endParaRPr lang="en-US" sz="1400" dirty="0"/>
                    </a:p>
                  </a:txBody>
                  <a:tcPr marL="47625" marR="47625" marT="47625" marB="47625" anchor="ctr"/>
                </a:tc>
                <a:tc>
                  <a:txBody>
                    <a:bodyPr/>
                    <a:lstStyle/>
                    <a:p>
                      <a:pPr algn="ctr" fontAlgn="ctr"/>
                      <a:r>
                        <a:rPr lang="en-US" sz="1400" b="1" dirty="0"/>
                        <a:t>Description</a:t>
                      </a:r>
                      <a:endParaRPr lang="en-US" sz="1400" dirty="0"/>
                    </a:p>
                  </a:txBody>
                  <a:tcPr marL="47625" marR="47625" marT="47625" marB="47625" anchor="ctr"/>
                </a:tc>
                <a:extLst>
                  <a:ext uri="{0D108BD9-81ED-4DB2-BD59-A6C34878D82A}">
                    <a16:rowId xmlns:a16="http://schemas.microsoft.com/office/drawing/2014/main" val="10000"/>
                  </a:ext>
                </a:extLst>
              </a:tr>
              <a:tr h="918494">
                <a:tc>
                  <a:txBody>
                    <a:bodyPr/>
                    <a:lstStyle/>
                    <a:p>
                      <a:pPr fontAlgn="ctr"/>
                      <a:r>
                        <a:rPr lang="en-US" sz="1400" b="1" dirty="0"/>
                        <a:t>Firewall</a:t>
                      </a:r>
                      <a:endParaRPr lang="en-US" sz="1400" b="0" dirty="0"/>
                    </a:p>
                  </a:txBody>
                  <a:tcPr marL="47625" marR="47625" marT="47625" marB="47625" anchor="ctr"/>
                </a:tc>
                <a:tc>
                  <a:txBody>
                    <a:bodyPr/>
                    <a:lstStyle/>
                    <a:p>
                      <a:pPr marL="95250" indent="-95250" fontAlgn="ctr">
                        <a:buFont typeface="Arial"/>
                        <a:buChar char="•"/>
                      </a:pPr>
                      <a:r>
                        <a:rPr lang="en-US" sz="1400" b="0" dirty="0"/>
                        <a:t>By default, Windows uses Windows Firewall to limit communication with devices on the network. Over time, rules may no longer apply.</a:t>
                      </a:r>
                    </a:p>
                    <a:p>
                      <a:pPr marL="95250" indent="-95250" fontAlgn="ctr">
                        <a:buFont typeface="Arial"/>
                        <a:buChar char="•"/>
                      </a:pPr>
                      <a:r>
                        <a:rPr lang="en-US" sz="1400" b="0" dirty="0"/>
                        <a:t>It is important to review firewall settings periodically to ensure that the rules are still applicable and remove any that no longer apply.</a:t>
                      </a:r>
                    </a:p>
                  </a:txBody>
                  <a:tcPr marL="47625" marR="47625" marT="47625" marB="47625" anchor="ctr"/>
                </a:tc>
                <a:extLst>
                  <a:ext uri="{0D108BD9-81ED-4DB2-BD59-A6C34878D82A}">
                    <a16:rowId xmlns:a16="http://schemas.microsoft.com/office/drawing/2014/main" val="1363237171"/>
                  </a:ext>
                </a:extLst>
              </a:tr>
              <a:tr h="918494">
                <a:tc>
                  <a:txBody>
                    <a:bodyPr/>
                    <a:lstStyle/>
                    <a:p>
                      <a:pPr fontAlgn="ctr"/>
                      <a:r>
                        <a:rPr lang="en-US" sz="1400" b="1" dirty="0"/>
                        <a:t>File and share permissions</a:t>
                      </a:r>
                      <a:endParaRPr lang="en-US" sz="1400" b="0" dirty="0"/>
                    </a:p>
                  </a:txBody>
                  <a:tcPr marL="47625" marR="47625" marT="47625" marB="47625" anchor="ctr"/>
                </a:tc>
                <a:tc>
                  <a:txBody>
                    <a:bodyPr/>
                    <a:lstStyle/>
                    <a:p>
                      <a:pPr marL="95250" indent="-95250" fontAlgn="ctr">
                        <a:buFont typeface="Arial"/>
                        <a:buChar char="•"/>
                      </a:pPr>
                      <a:r>
                        <a:rPr lang="en-US" sz="1400" b="0" dirty="0"/>
                        <a:t>These permissions must be set correctly. It is easy to give the “Everyone” group Full Control, but this allows all people to access all files.</a:t>
                      </a:r>
                    </a:p>
                    <a:p>
                      <a:pPr marL="95250" indent="-95250" fontAlgn="ctr">
                        <a:buFont typeface="Arial"/>
                        <a:buChar char="•"/>
                      </a:pPr>
                      <a:r>
                        <a:rPr lang="en-US" sz="1400" b="0" dirty="0"/>
                        <a:t>It is best to provide each user or group with the minimum necessary permissions for all files and folders.</a:t>
                      </a:r>
                    </a:p>
                  </a:txBody>
                  <a:tcPr marL="47625" marR="47625" marT="47625" marB="47625" anchor="ctr"/>
                </a:tc>
                <a:extLst>
                  <a:ext uri="{0D108BD9-81ED-4DB2-BD59-A6C34878D82A}">
                    <a16:rowId xmlns:a16="http://schemas.microsoft.com/office/drawing/2014/main" val="10001"/>
                  </a:ext>
                </a:extLst>
              </a:tr>
              <a:tr h="711925">
                <a:tc>
                  <a:txBody>
                    <a:bodyPr/>
                    <a:lstStyle/>
                    <a:p>
                      <a:pPr fontAlgn="ctr"/>
                      <a:r>
                        <a:rPr lang="en-US" sz="1400" b="1" dirty="0"/>
                        <a:t>Weak or no password</a:t>
                      </a:r>
                      <a:endParaRPr lang="en-US" sz="1400" b="0" dirty="0"/>
                    </a:p>
                  </a:txBody>
                  <a:tcPr marL="47625" marR="47625" marT="47625" marB="47625" anchor="ctr"/>
                </a:tc>
                <a:tc>
                  <a:txBody>
                    <a:bodyPr/>
                    <a:lstStyle/>
                    <a:p>
                      <a:pPr marL="95250" indent="-95250" fontAlgn="ctr">
                        <a:buFont typeface="Arial"/>
                        <a:buChar char="•"/>
                      </a:pPr>
                      <a:r>
                        <a:rPr lang="en-US" sz="1400" b="0" dirty="0"/>
                        <a:t>Many people choose weak passwords or do not use a password at all.</a:t>
                      </a:r>
                    </a:p>
                    <a:p>
                      <a:pPr marL="95250" indent="-95250" fontAlgn="ctr">
                        <a:buFont typeface="Arial"/>
                        <a:buChar char="•"/>
                      </a:pPr>
                      <a:r>
                        <a:rPr lang="en-US" sz="1400" b="0" dirty="0"/>
                        <a:t>It is especially important to make sure that all accounts, especially the Administrator account, have a very strong password.</a:t>
                      </a:r>
                    </a:p>
                  </a:txBody>
                  <a:tcPr marL="47625" marR="47625" marT="47625" marB="47625" anchor="ctr"/>
                </a:tc>
                <a:extLst>
                  <a:ext uri="{0D108BD9-81ED-4DB2-BD59-A6C34878D82A}">
                    <a16:rowId xmlns:a16="http://schemas.microsoft.com/office/drawing/2014/main" val="10002"/>
                  </a:ext>
                </a:extLst>
              </a:tr>
              <a:tr h="918494">
                <a:tc>
                  <a:txBody>
                    <a:bodyPr/>
                    <a:lstStyle/>
                    <a:p>
                      <a:pPr fontAlgn="ctr"/>
                      <a:r>
                        <a:rPr lang="en-US" sz="1400" b="1" dirty="0"/>
                        <a:t>Login as Administrator</a:t>
                      </a:r>
                      <a:endParaRPr lang="en-US" sz="1400" b="0" dirty="0"/>
                    </a:p>
                  </a:txBody>
                  <a:tcPr marL="47625" marR="47625" marT="47625" marB="47625" anchor="ctr"/>
                </a:tc>
                <a:tc>
                  <a:txBody>
                    <a:bodyPr/>
                    <a:lstStyle/>
                    <a:p>
                      <a:pPr marL="95250" indent="-95250" fontAlgn="ctr">
                        <a:buFont typeface="Arial"/>
                        <a:buChar char="•"/>
                      </a:pPr>
                      <a:r>
                        <a:rPr lang="en-US" sz="1400" b="0" dirty="0"/>
                        <a:t>When a user logs in as an administrator, any program that they run will have the privileges of that account.</a:t>
                      </a:r>
                    </a:p>
                    <a:p>
                      <a:pPr marL="95250" indent="-95250" fontAlgn="ctr">
                        <a:buFont typeface="Arial"/>
                        <a:buChar char="•"/>
                      </a:pPr>
                      <a:r>
                        <a:rPr lang="en-US" sz="1400" b="0" dirty="0"/>
                        <a:t>It is best to log in as a Standard User and only use the administrator password to accomplish certain tasks.</a:t>
                      </a:r>
                    </a:p>
                  </a:txBody>
                  <a:tcPr marL="47625" marR="47625" marT="47625" marB="47625" anchor="ctr"/>
                </a:tc>
                <a:extLst>
                  <a:ext uri="{0D108BD9-81ED-4DB2-BD59-A6C34878D82A}">
                    <a16:rowId xmlns:a16="http://schemas.microsoft.com/office/drawing/2014/main" val="10003"/>
                  </a:ext>
                </a:extLst>
              </a:tr>
            </a:tbl>
          </a:graphicData>
        </a:graphic>
      </p:graphicFrame>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9281" y="1402401"/>
            <a:ext cx="8345438" cy="1802391"/>
          </a:xfrm>
        </p:spPr>
        <p:txBody>
          <a:bodyPr/>
          <a:lstStyle/>
          <a:p>
            <a:r>
              <a:rPr lang="en-US" dirty="0">
                <a:solidFill>
                  <a:schemeClr val="accent5">
                    <a:lumMod val="40000"/>
                    <a:lumOff val="60000"/>
                  </a:schemeClr>
                </a:solidFill>
              </a:rPr>
              <a:t>3.2 Windows Architecture and Operations</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Hardware Abstraction Layer</a:t>
            </a:r>
          </a:p>
        </p:txBody>
      </p:sp>
      <p:sp>
        <p:nvSpPr>
          <p:cNvPr id="4" name="Content Placeholder 3"/>
          <p:cNvSpPr>
            <a:spLocks noGrp="1"/>
          </p:cNvSpPr>
          <p:nvPr>
            <p:ph idx="1"/>
          </p:nvPr>
        </p:nvSpPr>
        <p:spPr>
          <a:xfrm>
            <a:off x="144066" y="798944"/>
            <a:ext cx="4075068" cy="4155319"/>
          </a:xfrm>
        </p:spPr>
        <p:txBody>
          <a:bodyPr/>
          <a:lstStyle/>
          <a:p>
            <a:pPr>
              <a:buClrTx/>
              <a:buSzPct val="100000"/>
              <a:buFont typeface="Arial" pitchFamily="34" charset="0"/>
              <a:buChar char="•"/>
            </a:pPr>
            <a:r>
              <a:rPr lang="en-US" sz="1600" dirty="0"/>
              <a:t>A hardware abstraction layer (HAL) is software that handles all of the communication between the hardware and the kernel.</a:t>
            </a:r>
          </a:p>
          <a:p>
            <a:pPr>
              <a:buClrTx/>
              <a:buSzPct val="100000"/>
              <a:buFont typeface="Arial" pitchFamily="34" charset="0"/>
              <a:buChar char="•"/>
            </a:pPr>
            <a:r>
              <a:rPr lang="en-US" sz="1600" dirty="0"/>
              <a:t>The kernel is the core of the operating system and has control over the entire computer.</a:t>
            </a:r>
          </a:p>
          <a:p>
            <a:pPr>
              <a:buClrTx/>
              <a:buSzPct val="100000"/>
              <a:buFont typeface="Arial" pitchFamily="34" charset="0"/>
              <a:buChar char="•"/>
            </a:pPr>
            <a:r>
              <a:rPr lang="en-US" altLang="ja-JP" sz="1600" dirty="0"/>
              <a:t>The kernel </a:t>
            </a:r>
            <a:r>
              <a:rPr lang="en-US" sz="1600" dirty="0"/>
              <a:t>handles all of the input and output requests, memory, and all of the peripherals connected to the computer.</a:t>
            </a:r>
          </a:p>
          <a:p>
            <a:pPr>
              <a:buClrTx/>
              <a:buSzPct val="100000"/>
              <a:buFont typeface="Arial" pitchFamily="34" charset="0"/>
              <a:buChar char="•"/>
            </a:pPr>
            <a:r>
              <a:rPr lang="en-US" sz="1600" dirty="0"/>
              <a:t>The basic Windows architecture is shown in the figure.</a:t>
            </a:r>
          </a:p>
          <a:p>
            <a:pPr>
              <a:buClrTx/>
              <a:buSzPct val="100000"/>
              <a:buFont typeface="Arial" pitchFamily="34" charset="0"/>
              <a:buChar char="•"/>
            </a:pPr>
            <a:endParaRPr lang="en-US" sz="1600" dirty="0"/>
          </a:p>
        </p:txBody>
      </p:sp>
      <p:pic>
        <p:nvPicPr>
          <p:cNvPr id="3" name="Picture 2">
            <a:extLst>
              <a:ext uri="{FF2B5EF4-FFF2-40B4-BE49-F238E27FC236}">
                <a16:creationId xmlns:a16="http://schemas.microsoft.com/office/drawing/2014/main" id="{F49865A7-9AA6-48AF-82E4-56CAA86444D7}"/>
              </a:ext>
            </a:extLst>
          </p:cNvPr>
          <p:cNvPicPr>
            <a:picLocks noChangeAspect="1"/>
          </p:cNvPicPr>
          <p:nvPr/>
        </p:nvPicPr>
        <p:blipFill>
          <a:blip r:embed="rId4"/>
          <a:stretch>
            <a:fillRect/>
          </a:stretch>
        </p:blipFill>
        <p:spPr>
          <a:xfrm>
            <a:off x="4219134" y="957440"/>
            <a:ext cx="4780800" cy="360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Windows Architecture and Operations</a:t>
            </a:r>
            <a:r>
              <a:rPr lang="en-US" altLang="en-US" dirty="0"/>
              <a:t/>
            </a:r>
            <a:br>
              <a:rPr lang="en-US" altLang="en-US" dirty="0"/>
            </a:br>
            <a:r>
              <a:rPr lang="fr-FR" dirty="0"/>
              <a:t>User Mode and Kernel Mode</a:t>
            </a:r>
            <a:endParaRPr lang="en-US" dirty="0"/>
          </a:p>
        </p:txBody>
      </p:sp>
      <p:sp>
        <p:nvSpPr>
          <p:cNvPr id="4" name="Content Placeholder 3"/>
          <p:cNvSpPr>
            <a:spLocks noGrp="1"/>
          </p:cNvSpPr>
          <p:nvPr>
            <p:ph idx="1"/>
          </p:nvPr>
        </p:nvSpPr>
        <p:spPr>
          <a:xfrm>
            <a:off x="144065" y="798944"/>
            <a:ext cx="3771665" cy="4155319"/>
          </a:xfrm>
        </p:spPr>
        <p:txBody>
          <a:bodyPr/>
          <a:lstStyle/>
          <a:p>
            <a:pPr>
              <a:buFont typeface="Arial" pitchFamily="34" charset="0"/>
              <a:buChar char="•"/>
            </a:pPr>
            <a:r>
              <a:rPr lang="en-US" sz="1600" dirty="0"/>
              <a:t>The two different modes in which a CPU operates when the computer has Windows installed are the user mode and the kernel mode.</a:t>
            </a:r>
          </a:p>
          <a:p>
            <a:pPr>
              <a:buFont typeface="Arial" pitchFamily="34" charset="0"/>
              <a:buChar char="•"/>
            </a:pPr>
            <a:r>
              <a:rPr lang="en-US" sz="1600" dirty="0"/>
              <a:t>Installed applications run in user mode, and operating system code runs in kernel mode.</a:t>
            </a:r>
          </a:p>
          <a:p>
            <a:pPr>
              <a:buFont typeface="Arial" pitchFamily="34" charset="0"/>
              <a:buChar char="•"/>
            </a:pPr>
            <a:r>
              <a:rPr lang="en-US" sz="1600" dirty="0"/>
              <a:t>All of the code that runs in kernel mode uses the same address space.</a:t>
            </a:r>
          </a:p>
          <a:p>
            <a:pPr>
              <a:buFont typeface="Arial" pitchFamily="34" charset="0"/>
              <a:buChar char="•"/>
            </a:pPr>
            <a:r>
              <a:rPr lang="en-US" sz="1600" dirty="0"/>
              <a:t>When user mode code runs, it is granted its own restricted address space by the kernel, along with a process created specifically for the application. </a:t>
            </a:r>
          </a:p>
          <a:p>
            <a:pPr>
              <a:buFont typeface="Arial" pitchFamily="34" charset="0"/>
              <a:buChar char="•"/>
            </a:pPr>
            <a:endParaRPr lang="en-US" sz="1600" dirty="0"/>
          </a:p>
        </p:txBody>
      </p:sp>
      <p:pic>
        <p:nvPicPr>
          <p:cNvPr id="3" name="Picture 2">
            <a:extLst>
              <a:ext uri="{FF2B5EF4-FFF2-40B4-BE49-F238E27FC236}">
                <a16:creationId xmlns:a16="http://schemas.microsoft.com/office/drawing/2014/main" id="{6AE8D47A-7811-4808-9771-BD71DDF75C99}"/>
              </a:ext>
            </a:extLst>
          </p:cNvPr>
          <p:cNvPicPr>
            <a:picLocks noChangeAspect="1"/>
          </p:cNvPicPr>
          <p:nvPr/>
        </p:nvPicPr>
        <p:blipFill>
          <a:blip r:embed="rId4"/>
          <a:stretch>
            <a:fillRect/>
          </a:stretch>
        </p:blipFill>
        <p:spPr>
          <a:xfrm>
            <a:off x="3818195" y="981824"/>
            <a:ext cx="5228269" cy="360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Windows File Systems</a:t>
            </a:r>
          </a:p>
        </p:txBody>
      </p:sp>
      <p:sp>
        <p:nvSpPr>
          <p:cNvPr id="4" name="Content Placeholder 3"/>
          <p:cNvSpPr>
            <a:spLocks noGrp="1"/>
          </p:cNvSpPr>
          <p:nvPr>
            <p:ph idx="1"/>
          </p:nvPr>
        </p:nvSpPr>
        <p:spPr>
          <a:xfrm>
            <a:off x="145356" y="750176"/>
            <a:ext cx="8853286" cy="517792"/>
          </a:xfrm>
        </p:spPr>
        <p:txBody>
          <a:bodyPr/>
          <a:lstStyle/>
          <a:p>
            <a:pPr marL="0" indent="0">
              <a:buNone/>
            </a:pPr>
            <a:r>
              <a:rPr lang="en-US" sz="1600" dirty="0"/>
              <a:t>A file system is a way of organizing the information on storage media. The following table lists the file systems supported by Windows:</a:t>
            </a:r>
          </a:p>
        </p:txBody>
      </p:sp>
      <p:graphicFrame>
        <p:nvGraphicFramePr>
          <p:cNvPr id="5" name="Table 4"/>
          <p:cNvGraphicFramePr>
            <a:graphicFrameLocks noGrp="1"/>
          </p:cNvGraphicFramePr>
          <p:nvPr>
            <p:extLst>
              <p:ext uri="{D42A27DB-BD31-4B8C-83A1-F6EECF244321}">
                <p14:modId xmlns:p14="http://schemas.microsoft.com/office/powerpoint/2010/main" val="4010226593"/>
              </p:ext>
            </p:extLst>
          </p:nvPr>
        </p:nvGraphicFramePr>
        <p:xfrm>
          <a:off x="317943" y="1400849"/>
          <a:ext cx="8473440" cy="2978928"/>
        </p:xfrm>
        <a:graphic>
          <a:graphicData uri="http://schemas.openxmlformats.org/drawingml/2006/table">
            <a:tbl>
              <a:tblPr firstRow="1" bandRow="1">
                <a:tableStyleId>{5C22544A-7EE6-4342-B048-85BDC9FD1C3A}</a:tableStyleId>
              </a:tblPr>
              <a:tblGrid>
                <a:gridCol w="1877034">
                  <a:extLst>
                    <a:ext uri="{9D8B030D-6E8A-4147-A177-3AD203B41FA5}">
                      <a16:colId xmlns:a16="http://schemas.microsoft.com/office/drawing/2014/main" val="20000"/>
                    </a:ext>
                  </a:extLst>
                </a:gridCol>
                <a:gridCol w="6596406">
                  <a:extLst>
                    <a:ext uri="{9D8B030D-6E8A-4147-A177-3AD203B41FA5}">
                      <a16:colId xmlns:a16="http://schemas.microsoft.com/office/drawing/2014/main" val="20001"/>
                    </a:ext>
                  </a:extLst>
                </a:gridCol>
              </a:tblGrid>
              <a:tr h="546336">
                <a:tc>
                  <a:txBody>
                    <a:bodyPr/>
                    <a:lstStyle/>
                    <a:p>
                      <a:pPr algn="ctr" fontAlgn="ctr"/>
                      <a:r>
                        <a:rPr lang="en-US" sz="1400" b="1" dirty="0"/>
                        <a:t>Windows File System</a:t>
                      </a:r>
                      <a:endParaRPr lang="en-US" sz="1400" dirty="0"/>
                    </a:p>
                  </a:txBody>
                  <a:tcPr marL="47625" marR="47625" marT="47625" marB="47625" anchor="ctr"/>
                </a:tc>
                <a:tc>
                  <a:txBody>
                    <a:bodyPr/>
                    <a:lstStyle/>
                    <a:p>
                      <a:pPr algn="ctr" fontAlgn="ctr"/>
                      <a:r>
                        <a:rPr lang="en-US" sz="1400" b="1" dirty="0"/>
                        <a:t>Description</a:t>
                      </a:r>
                      <a:endParaRPr lang="en-US" sz="1400" dirty="0"/>
                    </a:p>
                  </a:txBody>
                  <a:tcPr marL="47625" marR="47625" marT="47625" marB="47625" anchor="ctr"/>
                </a:tc>
                <a:extLst>
                  <a:ext uri="{0D108BD9-81ED-4DB2-BD59-A6C34878D82A}">
                    <a16:rowId xmlns:a16="http://schemas.microsoft.com/office/drawing/2014/main" val="10000"/>
                  </a:ext>
                </a:extLst>
              </a:tr>
              <a:tr h="1439616">
                <a:tc>
                  <a:txBody>
                    <a:bodyPr/>
                    <a:lstStyle/>
                    <a:p>
                      <a:pPr fontAlgn="ctr"/>
                      <a:r>
                        <a:rPr lang="en-US" sz="1400" b="1" dirty="0"/>
                        <a:t>exFAT</a:t>
                      </a:r>
                      <a:endParaRPr lang="en-US" sz="1400" b="0" dirty="0"/>
                    </a:p>
                  </a:txBody>
                  <a:tcPr marL="47625" marR="47625" marT="47625" marB="47625" anchor="ctr"/>
                </a:tc>
                <a:tc>
                  <a:txBody>
                    <a:bodyPr/>
                    <a:lstStyle/>
                    <a:p>
                      <a:pPr marL="95250" indent="-95250" algn="l" fontAlgn="ctr">
                        <a:buFont typeface="Arial"/>
                        <a:buChar char="•"/>
                      </a:pPr>
                      <a:r>
                        <a:rPr lang="en-US" sz="1400" dirty="0"/>
                        <a:t>This is a simple file system supported by many different operating systems.</a:t>
                      </a:r>
                    </a:p>
                    <a:p>
                      <a:pPr marL="95250" indent="-95250" algn="l" fontAlgn="ctr">
                        <a:buFont typeface="Arial"/>
                        <a:buChar char="•"/>
                      </a:pPr>
                      <a:r>
                        <a:rPr lang="en-US" sz="1400" dirty="0"/>
                        <a:t>FAT has limitations to the number of partitions, partition sizes, and file sizes that it can address, so it is not usually used for hard drives or solid-state drives anymore.</a:t>
                      </a:r>
                    </a:p>
                    <a:p>
                      <a:pPr marL="95250" indent="-95250" algn="l" fontAlgn="ctr">
                        <a:buFont typeface="Arial"/>
                        <a:buChar char="•"/>
                      </a:pPr>
                      <a:r>
                        <a:rPr lang="en-US" sz="1400" dirty="0"/>
                        <a:t>Both FAT16 and FAT32 are available to use, with FAT32 being the most common as it has many fewer restrictions than FAT16.</a:t>
                      </a:r>
                    </a:p>
                  </a:txBody>
                  <a:tcPr marL="47625" marR="47625" marT="47625" marB="47625" anchor="ctr"/>
                </a:tc>
                <a:extLst>
                  <a:ext uri="{0D108BD9-81ED-4DB2-BD59-A6C34878D82A}">
                    <a16:rowId xmlns:a16="http://schemas.microsoft.com/office/drawing/2014/main" val="10001"/>
                  </a:ext>
                </a:extLst>
              </a:tr>
              <a:tr h="992976">
                <a:tc>
                  <a:txBody>
                    <a:bodyPr/>
                    <a:lstStyle/>
                    <a:p>
                      <a:pPr fontAlgn="ctr"/>
                      <a:r>
                        <a:rPr lang="en-US" sz="1400" b="1" dirty="0"/>
                        <a:t>Hierarchical File System Plus (HFS+)</a:t>
                      </a:r>
                      <a:endParaRPr lang="en-US" sz="1400" b="0" dirty="0"/>
                    </a:p>
                  </a:txBody>
                  <a:tcPr marL="47625" marR="47625" marT="47625" marB="47625" anchor="ctr"/>
                </a:tc>
                <a:tc>
                  <a:txBody>
                    <a:bodyPr/>
                    <a:lstStyle/>
                    <a:p>
                      <a:pPr marL="95250" indent="-95250" fontAlgn="ctr">
                        <a:buFont typeface="Arial"/>
                        <a:buChar char="•"/>
                      </a:pPr>
                      <a:r>
                        <a:rPr lang="en-US" sz="1400" b="0" dirty="0"/>
                        <a:t>This file system is used on MAC OS X computers and allows much longer filenames, file sizes, and partition sizes.</a:t>
                      </a:r>
                    </a:p>
                    <a:p>
                      <a:pPr marL="95250" indent="-95250" fontAlgn="ctr">
                        <a:buFont typeface="Arial"/>
                        <a:buChar char="•"/>
                      </a:pPr>
                      <a:r>
                        <a:rPr lang="en-US" sz="1400" b="0" dirty="0"/>
                        <a:t>Although it is not supported by Windows without special software, Windows is able to read data from HFS+ partitions.</a:t>
                      </a:r>
                    </a:p>
                  </a:txBody>
                  <a:tcPr marL="47625" marR="47625" marT="47625" marB="47625" anchor="ctr"/>
                </a:tc>
                <a:extLst>
                  <a:ext uri="{0D108BD9-81ED-4DB2-BD59-A6C34878D82A}">
                    <a16:rowId xmlns:a16="http://schemas.microsoft.com/office/drawing/2014/main" val="10002"/>
                  </a:ext>
                </a:extLst>
              </a:tr>
            </a:tbl>
          </a:graphicData>
        </a:graphic>
      </p:graphicFrame>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41394"/>
            <a:ext cx="9144000" cy="666530"/>
          </a:xfrm>
        </p:spPr>
        <p:txBody>
          <a:bodyPr/>
          <a:lstStyle/>
          <a:p>
            <a:pPr marL="95250"/>
            <a:r>
              <a:rPr lang="en-US" sz="1600" dirty="0"/>
              <a:t>Windows Architecture and Operations</a:t>
            </a:r>
            <a:r>
              <a:rPr lang="en-US" altLang="en-US" dirty="0"/>
              <a:t/>
            </a:r>
            <a:br>
              <a:rPr lang="en-US" altLang="en-US" dirty="0"/>
            </a:br>
            <a:r>
              <a:rPr lang="en-US" dirty="0"/>
              <a:t>Windows File Systems (Contd.)</a:t>
            </a:r>
          </a:p>
        </p:txBody>
      </p:sp>
      <p:graphicFrame>
        <p:nvGraphicFramePr>
          <p:cNvPr id="6" name="Table 5"/>
          <p:cNvGraphicFramePr>
            <a:graphicFrameLocks noGrp="1"/>
          </p:cNvGraphicFramePr>
          <p:nvPr>
            <p:extLst>
              <p:ext uri="{D42A27DB-BD31-4B8C-83A1-F6EECF244321}">
                <p14:modId xmlns:p14="http://schemas.microsoft.com/office/powerpoint/2010/main" val="947266845"/>
              </p:ext>
            </p:extLst>
          </p:nvPr>
        </p:nvGraphicFramePr>
        <p:xfrm>
          <a:off x="377951" y="938940"/>
          <a:ext cx="8375905" cy="2801484"/>
        </p:xfrm>
        <a:graphic>
          <a:graphicData uri="http://schemas.openxmlformats.org/drawingml/2006/table">
            <a:tbl>
              <a:tblPr firstRow="1" bandRow="1">
                <a:tableStyleId>{5C22544A-7EE6-4342-B048-85BDC9FD1C3A}</a:tableStyleId>
              </a:tblPr>
              <a:tblGrid>
                <a:gridCol w="1877569">
                  <a:extLst>
                    <a:ext uri="{9D8B030D-6E8A-4147-A177-3AD203B41FA5}">
                      <a16:colId xmlns:a16="http://schemas.microsoft.com/office/drawing/2014/main" val="20000"/>
                    </a:ext>
                  </a:extLst>
                </a:gridCol>
                <a:gridCol w="6498336">
                  <a:extLst>
                    <a:ext uri="{9D8B030D-6E8A-4147-A177-3AD203B41FA5}">
                      <a16:colId xmlns:a16="http://schemas.microsoft.com/office/drawing/2014/main" val="20001"/>
                    </a:ext>
                  </a:extLst>
                </a:gridCol>
              </a:tblGrid>
              <a:tr h="475721">
                <a:tc>
                  <a:txBody>
                    <a:bodyPr/>
                    <a:lstStyle/>
                    <a:p>
                      <a:pPr algn="ctr" fontAlgn="ctr"/>
                      <a:r>
                        <a:rPr lang="en-US" sz="1400" b="1" dirty="0"/>
                        <a:t>Windows File System</a:t>
                      </a:r>
                      <a:endParaRPr lang="en-US" sz="1400" dirty="0"/>
                    </a:p>
                  </a:txBody>
                  <a:tcPr marL="47625" marR="47625" marT="47625" marB="47625" anchor="ctr"/>
                </a:tc>
                <a:tc>
                  <a:txBody>
                    <a:bodyPr/>
                    <a:lstStyle/>
                    <a:p>
                      <a:pPr algn="ctr" fontAlgn="ctr"/>
                      <a:r>
                        <a:rPr lang="en-US" sz="1400" b="1" dirty="0"/>
                        <a:t>Description</a:t>
                      </a:r>
                      <a:endParaRPr lang="en-US" sz="1400" dirty="0"/>
                    </a:p>
                  </a:txBody>
                  <a:tcPr marL="47625" marR="47625" marT="47625" marB="47625" anchor="ctr"/>
                </a:tc>
                <a:extLst>
                  <a:ext uri="{0D108BD9-81ED-4DB2-BD59-A6C34878D82A}">
                    <a16:rowId xmlns:a16="http://schemas.microsoft.com/office/drawing/2014/main" val="10000"/>
                  </a:ext>
                </a:extLst>
              </a:tr>
              <a:tr h="1214624">
                <a:tc>
                  <a:txBody>
                    <a:bodyPr/>
                    <a:lstStyle/>
                    <a:p>
                      <a:pPr fontAlgn="ctr"/>
                      <a:r>
                        <a:rPr lang="en-US" sz="1400" b="1" dirty="0"/>
                        <a:t>Extended File System (EXT)</a:t>
                      </a:r>
                      <a:endParaRPr lang="en-US" sz="1400" b="0" dirty="0"/>
                    </a:p>
                  </a:txBody>
                  <a:tcPr marL="47625" marR="47625" marT="47625" marB="47625" anchor="ctr"/>
                </a:tc>
                <a:tc>
                  <a:txBody>
                    <a:bodyPr/>
                    <a:lstStyle/>
                    <a:p>
                      <a:pPr marL="95250" indent="-95250" fontAlgn="ctr">
                        <a:buFont typeface="Arial"/>
                        <a:buChar char="•"/>
                      </a:pPr>
                      <a:r>
                        <a:rPr lang="en-US" sz="1400" b="0" dirty="0"/>
                        <a:t>This file system is used with Linux-based computers.</a:t>
                      </a:r>
                    </a:p>
                    <a:p>
                      <a:pPr marL="95250" indent="-95250" fontAlgn="ctr">
                        <a:buFont typeface="Arial"/>
                        <a:buChar char="•"/>
                      </a:pPr>
                      <a:r>
                        <a:rPr lang="en-US" sz="1400" b="0" dirty="0"/>
                        <a:t>Although it is not supported by Windows, Windows is able to read data from EXT partitions with special software.</a:t>
                      </a:r>
                    </a:p>
                  </a:txBody>
                  <a:tcPr marL="47625" marR="47625" marT="47625" marB="47625" anchor="ctr"/>
                </a:tc>
                <a:extLst>
                  <a:ext uri="{0D108BD9-81ED-4DB2-BD59-A6C34878D82A}">
                    <a16:rowId xmlns:a16="http://schemas.microsoft.com/office/drawing/2014/main" val="10001"/>
                  </a:ext>
                </a:extLst>
              </a:tr>
              <a:tr h="1064890">
                <a:tc>
                  <a:txBody>
                    <a:bodyPr/>
                    <a:lstStyle/>
                    <a:p>
                      <a:pPr fontAlgn="ctr"/>
                      <a:r>
                        <a:rPr lang="en-US" sz="1400" b="1" dirty="0"/>
                        <a:t>New Technology File System (NTFS)</a:t>
                      </a:r>
                      <a:endParaRPr lang="en-US" sz="1400" b="0" dirty="0"/>
                    </a:p>
                  </a:txBody>
                  <a:tcPr marL="47625" marR="47625" marT="47625" marB="47625" anchor="ctr"/>
                </a:tc>
                <a:tc>
                  <a:txBody>
                    <a:bodyPr/>
                    <a:lstStyle/>
                    <a:p>
                      <a:pPr marL="95250" indent="-95250" fontAlgn="ctr">
                        <a:buFont typeface="Arial"/>
                        <a:buChar char="•"/>
                      </a:pPr>
                      <a:r>
                        <a:rPr lang="en-US" sz="1400" b="0" dirty="0"/>
                        <a:t>This is the most commonly used file system when installing Windows. All versions of Windows and Linux support NTFS.</a:t>
                      </a:r>
                    </a:p>
                    <a:p>
                      <a:pPr marL="95250" indent="-95250" fontAlgn="ctr">
                        <a:buFont typeface="Arial"/>
                        <a:buChar char="•"/>
                      </a:pPr>
                      <a:r>
                        <a:rPr lang="en-US" sz="1400" b="0" dirty="0"/>
                        <a:t>Mac-OS X computers can only read an NTFS partition. They are able to write to an NTFS partition after installing special drivers.</a:t>
                      </a:r>
                    </a:p>
                  </a:txBody>
                  <a:tcPr marL="47625" marR="47625" marT="47625" marB="47625" anchor="ctr"/>
                </a:tc>
                <a:extLst>
                  <a:ext uri="{0D108BD9-81ED-4DB2-BD59-A6C34878D82A}">
                    <a16:rowId xmlns:a16="http://schemas.microsoft.com/office/drawing/2014/main" val="10002"/>
                  </a:ext>
                </a:extLst>
              </a:tr>
            </a:tbl>
          </a:graphicData>
        </a:graphic>
      </p:graphicFrame>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Windows File Systems (Contd.)</a:t>
            </a:r>
          </a:p>
        </p:txBody>
      </p:sp>
      <p:sp>
        <p:nvSpPr>
          <p:cNvPr id="4" name="Content Placeholder 3"/>
          <p:cNvSpPr>
            <a:spLocks noGrp="1"/>
          </p:cNvSpPr>
          <p:nvPr>
            <p:ph idx="1"/>
          </p:nvPr>
        </p:nvSpPr>
        <p:spPr>
          <a:xfrm>
            <a:off x="144065" y="798945"/>
            <a:ext cx="8853286" cy="2795156"/>
          </a:xfrm>
        </p:spPr>
        <p:txBody>
          <a:bodyPr/>
          <a:lstStyle/>
          <a:p>
            <a:pPr marL="0" indent="0">
              <a:buClrTx/>
              <a:buSzPct val="100000"/>
              <a:buNone/>
            </a:pPr>
            <a:r>
              <a:rPr lang="en-US" sz="1600" dirty="0"/>
              <a:t>NTFS formatting creates important structures on the disk for file storage, and tables for recording the locations of files:</a:t>
            </a:r>
          </a:p>
          <a:p>
            <a:pPr marL="352169" lvl="4" indent="-285750">
              <a:buFont typeface="Arial" panose="020B0604020202020204" pitchFamily="34" charset="0"/>
              <a:buChar char="•"/>
            </a:pPr>
            <a:r>
              <a:rPr lang="en-US" sz="1600" b="1" dirty="0">
                <a:solidFill>
                  <a:srgbClr val="000000"/>
                </a:solidFill>
              </a:rPr>
              <a:t>Partition Boot Sector:</a:t>
            </a:r>
            <a:r>
              <a:rPr lang="en-US" sz="1600" dirty="0">
                <a:solidFill>
                  <a:srgbClr val="000000"/>
                </a:solidFill>
              </a:rPr>
              <a:t> This is the first 16 sectors of the drive. It contains the location of the Master File Table (MFT). The last 16 sectors contain a copy of the boot sector.</a:t>
            </a:r>
          </a:p>
          <a:p>
            <a:pPr marL="352169" lvl="4" indent="-285750">
              <a:buFont typeface="Arial" panose="020B0604020202020204" pitchFamily="34" charset="0"/>
              <a:buChar char="•"/>
            </a:pPr>
            <a:r>
              <a:rPr lang="en-US" sz="1600" b="1" dirty="0">
                <a:solidFill>
                  <a:srgbClr val="000000"/>
                </a:solidFill>
              </a:rPr>
              <a:t>Master File Table (MFT): </a:t>
            </a:r>
            <a:r>
              <a:rPr lang="en-US" sz="1600" dirty="0">
                <a:solidFill>
                  <a:srgbClr val="000000"/>
                </a:solidFill>
              </a:rPr>
              <a:t>This table contains the locations of all the files and directories on the partition, including file attributes such as security information and timestamps.</a:t>
            </a:r>
          </a:p>
          <a:p>
            <a:pPr marL="352169" lvl="4" indent="-285750">
              <a:buFont typeface="Arial" panose="020B0604020202020204" pitchFamily="34" charset="0"/>
              <a:buChar char="•"/>
            </a:pPr>
            <a:r>
              <a:rPr lang="en-US" sz="1600" b="1" dirty="0">
                <a:solidFill>
                  <a:srgbClr val="000000"/>
                </a:solidFill>
              </a:rPr>
              <a:t>System Files: </a:t>
            </a:r>
            <a:r>
              <a:rPr lang="en-US" sz="1600" dirty="0">
                <a:solidFill>
                  <a:srgbClr val="000000"/>
                </a:solidFill>
              </a:rPr>
              <a:t>These are hidden files that store information about other volumes and file attributes.</a:t>
            </a:r>
          </a:p>
          <a:p>
            <a:pPr marL="352169" lvl="4" indent="-285750">
              <a:buFont typeface="Arial" panose="020B0604020202020204" pitchFamily="34" charset="0"/>
              <a:buChar char="•"/>
            </a:pPr>
            <a:r>
              <a:rPr lang="en-US" sz="1600" b="1" dirty="0">
                <a:solidFill>
                  <a:srgbClr val="000000"/>
                </a:solidFill>
              </a:rPr>
              <a:t>File Area: </a:t>
            </a:r>
            <a:r>
              <a:rPr lang="en-US" sz="1600" dirty="0">
                <a:solidFill>
                  <a:srgbClr val="000000"/>
                </a:solidFill>
              </a:rPr>
              <a:t>The main area of the partition where files and directories are stored.  </a:t>
            </a:r>
          </a:p>
          <a:p>
            <a:pPr marL="0" indent="0">
              <a:buNone/>
            </a:pPr>
            <a:endParaRPr lang="en-US" sz="1600" dirty="0"/>
          </a:p>
        </p:txBody>
      </p:sp>
      <p:sp>
        <p:nvSpPr>
          <p:cNvPr id="2" name="Content Placeholder 3">
            <a:extLst>
              <a:ext uri="{FF2B5EF4-FFF2-40B4-BE49-F238E27FC236}">
                <a16:creationId xmlns:a16="http://schemas.microsoft.com/office/drawing/2014/main" id="{CF2C0DBF-C3F3-4676-93EE-FC4D5CC4A324}"/>
              </a:ext>
            </a:extLst>
          </p:cNvPr>
          <p:cNvSpPr/>
          <p:nvPr/>
        </p:nvSpPr>
        <p:spPr>
          <a:xfrm>
            <a:off x="144065" y="3594101"/>
            <a:ext cx="8853286" cy="1077218"/>
          </a:xfrm>
          <a:prstGeom prst="rect">
            <a:avLst/>
          </a:prstGeom>
        </p:spPr>
        <p:txBody>
          <a:bodyPr wrap="square">
            <a:spAutoFit/>
          </a:bodyPr>
          <a:lstStyle/>
          <a:p>
            <a:pPr>
              <a:buClrTx/>
              <a:buSzPct val="100000"/>
            </a:pPr>
            <a:r>
              <a:rPr lang="en-US" sz="1600" b="1" i="1" dirty="0">
                <a:solidFill>
                  <a:srgbClr val="000000"/>
                </a:solidFill>
              </a:rPr>
              <a:t>Note:</a:t>
            </a:r>
            <a:r>
              <a:rPr lang="en-US" sz="1600" i="1" dirty="0">
                <a:solidFill>
                  <a:srgbClr val="000000"/>
                </a:solidFill>
              </a:rPr>
              <a:t> When formatting a partition, the previous data may still be recoverable because not all the data is completely removed. It is recommended to perform a secure wipe on a drive that is being reused. The secure wipe will write data to the entire drive multiple times to ensure there is no remaining data.</a:t>
            </a: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Alternate Data Streams</a:t>
            </a:r>
          </a:p>
        </p:txBody>
      </p:sp>
      <p:sp>
        <p:nvSpPr>
          <p:cNvPr id="4" name="Content Placeholder 3"/>
          <p:cNvSpPr>
            <a:spLocks noGrp="1"/>
          </p:cNvSpPr>
          <p:nvPr>
            <p:ph idx="1"/>
          </p:nvPr>
        </p:nvSpPr>
        <p:spPr>
          <a:xfrm>
            <a:off x="146649" y="823328"/>
            <a:ext cx="4781503" cy="4320172"/>
          </a:xfrm>
        </p:spPr>
        <p:txBody>
          <a:bodyPr/>
          <a:lstStyle/>
          <a:p>
            <a:pPr>
              <a:spcBef>
                <a:spcPts val="300"/>
              </a:spcBef>
              <a:spcAft>
                <a:spcPts val="300"/>
              </a:spcAft>
              <a:buFont typeface="Arial" pitchFamily="34" charset="0"/>
              <a:buChar char="•"/>
            </a:pPr>
            <a:r>
              <a:rPr lang="en-US" sz="1600" dirty="0"/>
              <a:t>NTFS stores files as a series of attributes, such as the name of the file, or a timestamp.</a:t>
            </a:r>
          </a:p>
          <a:p>
            <a:pPr>
              <a:spcBef>
                <a:spcPts val="300"/>
              </a:spcBef>
              <a:spcAft>
                <a:spcPts val="300"/>
              </a:spcAft>
              <a:buFont typeface="Arial" pitchFamily="34" charset="0"/>
              <a:buChar char="•"/>
            </a:pPr>
            <a:r>
              <a:rPr lang="en-US" sz="1600" dirty="0"/>
              <a:t>The data which the file contains is stored in the attribute $DATA, and is known as a data stream. </a:t>
            </a:r>
          </a:p>
          <a:p>
            <a:pPr>
              <a:spcBef>
                <a:spcPts val="300"/>
              </a:spcBef>
              <a:spcAft>
                <a:spcPts val="300"/>
              </a:spcAft>
              <a:buFont typeface="Arial" pitchFamily="34" charset="0"/>
              <a:buChar char="•"/>
            </a:pPr>
            <a:r>
              <a:rPr lang="en-US" sz="1600" dirty="0"/>
              <a:t>By using NTFS, Alternate Data Streams (ADSs) can be connected to the file.</a:t>
            </a:r>
          </a:p>
          <a:p>
            <a:pPr>
              <a:spcBef>
                <a:spcPts val="300"/>
              </a:spcBef>
              <a:spcAft>
                <a:spcPts val="300"/>
              </a:spcAft>
              <a:buFont typeface="Arial" pitchFamily="34" charset="0"/>
              <a:buChar char="•"/>
            </a:pPr>
            <a:r>
              <a:rPr lang="en-US" sz="1600" dirty="0"/>
              <a:t>An attacker could store malicious code within an ADS that can then be called from a  different file.</a:t>
            </a:r>
          </a:p>
          <a:p>
            <a:pPr>
              <a:spcBef>
                <a:spcPts val="300"/>
              </a:spcBef>
              <a:spcAft>
                <a:spcPts val="300"/>
              </a:spcAft>
              <a:buFont typeface="Arial" pitchFamily="34" charset="0"/>
              <a:buChar char="•"/>
            </a:pPr>
            <a:r>
              <a:rPr lang="en-US" sz="1600" dirty="0"/>
              <a:t>In the NTFS file system, a file with an ADS is identified after the filename and a colon, for example, </a:t>
            </a:r>
            <a:r>
              <a:rPr lang="en-US" sz="1600" b="1" dirty="0"/>
              <a:t>Testfile.txt:ADS</a:t>
            </a:r>
            <a:r>
              <a:rPr lang="en-US" sz="1600" dirty="0"/>
              <a:t>. This filename indicates an ADS called ADS is associated with the file called </a:t>
            </a:r>
            <a:r>
              <a:rPr lang="en-US" sz="1600" b="1" dirty="0"/>
              <a:t>Testfile.txt</a:t>
            </a:r>
            <a:r>
              <a:rPr lang="en-US" sz="1600" dirty="0"/>
              <a:t>.</a:t>
            </a:r>
          </a:p>
        </p:txBody>
      </p:sp>
      <p:pic>
        <p:nvPicPr>
          <p:cNvPr id="3" name="Picture 2">
            <a:extLst>
              <a:ext uri="{FF2B5EF4-FFF2-40B4-BE49-F238E27FC236}">
                <a16:creationId xmlns:a16="http://schemas.microsoft.com/office/drawing/2014/main" id="{BB715D77-E46F-43A8-A389-3F397E58A7EE}"/>
              </a:ext>
            </a:extLst>
          </p:cNvPr>
          <p:cNvPicPr>
            <a:picLocks noChangeAspect="1"/>
          </p:cNvPicPr>
          <p:nvPr/>
        </p:nvPicPr>
        <p:blipFill>
          <a:blip r:embed="rId4"/>
          <a:stretch>
            <a:fillRect/>
          </a:stretch>
        </p:blipFill>
        <p:spPr>
          <a:xfrm>
            <a:off x="4825492" y="827596"/>
            <a:ext cx="4184051" cy="3951604"/>
          </a:xfrm>
          <a:prstGeom prst="rect">
            <a:avLst/>
          </a:prstGeom>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marL="88900"/>
            <a:r>
              <a:rPr lang="en-US" dirty="0"/>
              <a:t>What to Expect in this Module</a:t>
            </a:r>
          </a:p>
        </p:txBody>
      </p:sp>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marL="0" indent="0">
              <a:buNone/>
            </a:pPr>
            <a:r>
              <a:rPr lang="en-US" sz="1600" dirty="0"/>
              <a:t>To facilitate learning, the following features within the GUI may be included in this module:</a:t>
            </a:r>
          </a:p>
          <a:p>
            <a:endParaRPr lang="en-US" sz="1600" dirty="0"/>
          </a:p>
          <a:p>
            <a:endParaRPr lang="en-US" sz="1600" dirty="0"/>
          </a:p>
          <a:p>
            <a:pPr marL="0" indent="0">
              <a:buNone/>
            </a:pPr>
            <a:endParaRPr lang="en-US" sz="1600" dirty="0"/>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extLst>
              <p:ext uri="{D42A27DB-BD31-4B8C-83A1-F6EECF244321}">
                <p14:modId xmlns:p14="http://schemas.microsoft.com/office/powerpoint/2010/main" val="915454706"/>
              </p:ext>
            </p:extLst>
          </p:nvPr>
        </p:nvGraphicFramePr>
        <p:xfrm>
          <a:off x="291944" y="1262960"/>
          <a:ext cx="8557528" cy="2925185"/>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365934">
                <a:tc>
                  <a:txBody>
                    <a:bodyPr/>
                    <a:lstStyle/>
                    <a:p>
                      <a:pPr algn="ctr"/>
                      <a:r>
                        <a:rPr lang="en-US" dirty="0">
                          <a:solidFill>
                            <a:schemeClr val="bg1"/>
                          </a:solidFill>
                        </a:rPr>
                        <a:t>Feature</a:t>
                      </a:r>
                    </a:p>
                  </a:txBody>
                  <a:tcPr/>
                </a:tc>
                <a:tc>
                  <a:txBody>
                    <a:bodyPr/>
                    <a:lstStyle/>
                    <a:p>
                      <a:pPr algn="ctr"/>
                      <a:r>
                        <a:rPr lang="en-US" dirty="0">
                          <a:solidFill>
                            <a:schemeClr val="bg1"/>
                          </a:solidFill>
                        </a:rPr>
                        <a:t>Description</a:t>
                      </a:r>
                    </a:p>
                  </a:txBody>
                  <a:tcPr/>
                </a:tc>
                <a:extLst>
                  <a:ext uri="{0D108BD9-81ED-4DB2-BD59-A6C34878D82A}">
                    <a16:rowId xmlns:a16="http://schemas.microsoft.com/office/drawing/2014/main" val="367710602"/>
                  </a:ext>
                </a:extLst>
              </a:tr>
              <a:tr h="365934">
                <a:tc>
                  <a:txBody>
                    <a:bodyPr/>
                    <a:lstStyle/>
                    <a:p>
                      <a:pPr algn="l" fontAlgn="b"/>
                      <a:r>
                        <a:rPr lang="en-US" sz="1400" b="0" i="0" u="none" strike="noStrike" dirty="0">
                          <a:solidFill>
                            <a:srgbClr val="58585B"/>
                          </a:solidFill>
                          <a:effectLst/>
                          <a:latin typeface="+mn-lt"/>
                        </a:rPr>
                        <a:t>Hands-On Labs</a:t>
                      </a:r>
                    </a:p>
                  </a:txBody>
                  <a:tcPr marL="9525" marR="9525" marT="9525" marB="0" anchor="ctr"/>
                </a:tc>
                <a:tc>
                  <a:txBody>
                    <a:bodyPr/>
                    <a:lstStyle/>
                    <a:p>
                      <a:r>
                        <a:rPr lang="en-US" dirty="0">
                          <a:solidFill>
                            <a:srgbClr val="58585B"/>
                          </a:solidFill>
                        </a:rPr>
                        <a:t>Labs designed for working with physical equipment.</a:t>
                      </a:r>
                    </a:p>
                  </a:txBody>
                  <a:tcPr anchor="ctr"/>
                </a:tc>
                <a:extLst>
                  <a:ext uri="{0D108BD9-81ED-4DB2-BD59-A6C34878D82A}">
                    <a16:rowId xmlns:a16="http://schemas.microsoft.com/office/drawing/2014/main" val="10001"/>
                  </a:ext>
                </a:extLst>
              </a:tr>
              <a:tr h="622088">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i="0" u="none" strike="noStrike" dirty="0">
                          <a:solidFill>
                            <a:srgbClr val="58585B"/>
                          </a:solidFill>
                          <a:effectLst/>
                          <a:latin typeface="+mn-lt"/>
                        </a:rPr>
                        <a:t>Class Activities</a:t>
                      </a:r>
                    </a:p>
                  </a:txBody>
                  <a:tcPr marL="9525" marR="9525" marT="9525" marB="0" anchor="ctr"/>
                </a:tc>
                <a:tc>
                  <a:txBody>
                    <a:bodyPr/>
                    <a:lstStyle/>
                    <a:p>
                      <a:r>
                        <a:rPr lang="en-US" dirty="0">
                          <a:solidFill>
                            <a:srgbClr val="58585B"/>
                          </a:solidFill>
                        </a:rPr>
                        <a:t>These are found on the Instructor Resources page. Class Activities are designed to facilitate learning, class discussion, and collaboration.</a:t>
                      </a:r>
                    </a:p>
                  </a:txBody>
                  <a:tcPr anchor="ctr"/>
                </a:tc>
                <a:extLst>
                  <a:ext uri="{0D108BD9-81ED-4DB2-BD59-A6C34878D82A}">
                    <a16:rowId xmlns:a16="http://schemas.microsoft.com/office/drawing/2014/main" val="10002"/>
                  </a:ext>
                </a:extLst>
              </a:tr>
              <a:tr h="523743">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i="0" u="none" strike="noStrike" dirty="0">
                          <a:solidFill>
                            <a:srgbClr val="58585B"/>
                          </a:solidFill>
                          <a:effectLst/>
                          <a:latin typeface="+mn-lt"/>
                        </a:rPr>
                        <a:t>Check Your Understanding(CYU)</a:t>
                      </a:r>
                    </a:p>
                  </a:txBody>
                  <a:tcPr marL="9525" marR="9525" marT="9525" marB="0" anchor="ctr"/>
                </a:tc>
                <a:tc>
                  <a:txBody>
                    <a:bodyPr/>
                    <a:lstStyle/>
                    <a:p>
                      <a:r>
                        <a:rPr lang="en-US" dirty="0">
                          <a:solidFill>
                            <a:srgbClr val="58585B"/>
                          </a:solidFill>
                        </a:rPr>
                        <a:t>Per topic online quiz to help learners gauge content understanding. </a:t>
                      </a:r>
                    </a:p>
                  </a:txBody>
                  <a:tcPr anchor="ctr"/>
                </a:tc>
                <a:extLst>
                  <a:ext uri="{0D108BD9-81ED-4DB2-BD59-A6C34878D82A}">
                    <a16:rowId xmlns:a16="http://schemas.microsoft.com/office/drawing/2014/main" val="10003"/>
                  </a:ext>
                </a:extLst>
              </a:tr>
              <a:tr h="523743">
                <a:tc>
                  <a:txBody>
                    <a:bodyPr/>
                    <a:lstStyle/>
                    <a:p>
                      <a:pPr algn="l" fontAlgn="b"/>
                      <a:r>
                        <a:rPr lang="en-US" sz="1400" b="0" i="0" u="none" strike="noStrike" dirty="0">
                          <a:solidFill>
                            <a:srgbClr val="58585B"/>
                          </a:solidFill>
                          <a:effectLst/>
                          <a:latin typeface="+mn-lt"/>
                        </a:rPr>
                        <a:t>Module Quizzes</a:t>
                      </a:r>
                    </a:p>
                  </a:txBody>
                  <a:tcPr marL="9525" marR="9525" marT="9525" marB="0" anchor="ctr"/>
                </a:tc>
                <a:tc>
                  <a:txBody>
                    <a:bodyPr/>
                    <a:lstStyle/>
                    <a:p>
                      <a:r>
                        <a:rPr lang="en-US" dirty="0">
                          <a:solidFill>
                            <a:srgbClr val="58585B"/>
                          </a:solidFill>
                        </a:rPr>
                        <a:t>Self-assessments that integrate concepts and skills learned throughout the series of topics presented in the module.</a:t>
                      </a:r>
                    </a:p>
                  </a:txBody>
                  <a:tcPr anchor="ctr"/>
                </a:tc>
                <a:extLst>
                  <a:ext uri="{0D108BD9-81ED-4DB2-BD59-A6C34878D82A}">
                    <a16:rowId xmlns:a16="http://schemas.microsoft.com/office/drawing/2014/main" val="1511556589"/>
                  </a:ext>
                </a:extLst>
              </a:tr>
              <a:tr h="523743">
                <a:tc>
                  <a:txBody>
                    <a:bodyPr/>
                    <a:lstStyle/>
                    <a:p>
                      <a:pPr algn="l" fontAlgn="b"/>
                      <a:r>
                        <a:rPr lang="en-US" sz="1400" b="0" i="0" u="none" strike="noStrike" dirty="0">
                          <a:solidFill>
                            <a:srgbClr val="58585B"/>
                          </a:solidFill>
                          <a:effectLst/>
                          <a:latin typeface="+mn-lt"/>
                        </a:rPr>
                        <a:t>Module Summary</a:t>
                      </a:r>
                    </a:p>
                  </a:txBody>
                  <a:tcPr marL="9525" marR="9525" marT="9525" marB="0" anchor="ctr"/>
                </a:tc>
                <a:tc>
                  <a:txBody>
                    <a:bodyPr/>
                    <a:lstStyle/>
                    <a:p>
                      <a:r>
                        <a:rPr lang="en-US" dirty="0">
                          <a:solidFill>
                            <a:srgbClr val="58585B"/>
                          </a:solidFill>
                        </a:rPr>
                        <a:t>Briefly recaps module content.</a:t>
                      </a:r>
                    </a:p>
                  </a:txBody>
                  <a:tcPr anchor="ctr"/>
                </a:tc>
                <a:extLst>
                  <a:ext uri="{0D108BD9-81ED-4DB2-BD59-A6C34878D82A}">
                    <a16:rowId xmlns:a16="http://schemas.microsoft.com/office/drawing/2014/main" val="3607220954"/>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Windows Boot Process</a:t>
            </a:r>
          </a:p>
        </p:txBody>
      </p:sp>
      <p:sp>
        <p:nvSpPr>
          <p:cNvPr id="4" name="Content Placeholder 3"/>
          <p:cNvSpPr>
            <a:spLocks noGrp="1"/>
          </p:cNvSpPr>
          <p:nvPr>
            <p:ph idx="1"/>
          </p:nvPr>
        </p:nvSpPr>
        <p:spPr>
          <a:xfrm>
            <a:off x="0" y="798943"/>
            <a:ext cx="4432079" cy="4303163"/>
          </a:xfrm>
        </p:spPr>
        <p:txBody>
          <a:bodyPr/>
          <a:lstStyle/>
          <a:p>
            <a:pPr>
              <a:buClrTx/>
              <a:buSzPct val="100000"/>
              <a:buFont typeface="Arial" pitchFamily="34" charset="0"/>
              <a:buChar char="•"/>
            </a:pPr>
            <a:r>
              <a:rPr lang="en-US" dirty="0"/>
              <a:t>Many actions occur between the power button is pressed and Windows is fully loaded. This is the Windows Boot process. Two types of computer firmware exist:</a:t>
            </a:r>
          </a:p>
          <a:p>
            <a:pPr lvl="1">
              <a:buFont typeface="Arial" panose="020B0604020202020204" pitchFamily="34" charset="0"/>
              <a:buChar char="•"/>
            </a:pPr>
            <a:r>
              <a:rPr lang="en-US" sz="1500" b="1" dirty="0">
                <a:solidFill>
                  <a:srgbClr val="000000"/>
                </a:solidFill>
              </a:rPr>
              <a:t>Basic Input-Output System (BIOS): </a:t>
            </a:r>
            <a:r>
              <a:rPr lang="en-US" sz="1500" dirty="0">
                <a:solidFill>
                  <a:srgbClr val="000000"/>
                </a:solidFill>
              </a:rPr>
              <a:t>T</a:t>
            </a:r>
            <a:r>
              <a:rPr lang="en-US" sz="1500" dirty="0"/>
              <a:t>he process begins with the BIOS initialization phase in which the hardware devices are initialized and a POST is performed. When the system disk is discovered, the POST ends and looks for the master boot record (MBR).The BIOS executes the MBR code and the operating system starts to load.</a:t>
            </a:r>
          </a:p>
          <a:p>
            <a:pPr lvl="1">
              <a:buFont typeface="Arial" panose="020B0604020202020204" pitchFamily="34" charset="0"/>
              <a:buChar char="•"/>
            </a:pPr>
            <a:r>
              <a:rPr lang="en-US" sz="1500" b="1" dirty="0">
                <a:solidFill>
                  <a:srgbClr val="000000"/>
                </a:solidFill>
              </a:rPr>
              <a:t>Unified Extensible Firmware Interface (UEFI): </a:t>
            </a:r>
            <a:r>
              <a:rPr lang="en-US" sz="1500" dirty="0"/>
              <a:t>UEFI firmware boots by loading EFI program files (.</a:t>
            </a:r>
            <a:r>
              <a:rPr lang="en-US" sz="1500" dirty="0" err="1"/>
              <a:t>efi</a:t>
            </a:r>
            <a:r>
              <a:rPr lang="en-US" sz="1500" dirty="0"/>
              <a:t>) stored in a special disk partition, known as the EFI System Partition (ESP).</a:t>
            </a:r>
          </a:p>
          <a:p>
            <a:pPr>
              <a:buFont typeface="Arial" panose="020B0604020202020204" pitchFamily="34" charset="0"/>
              <a:buChar char="•"/>
            </a:pPr>
            <a:endParaRPr lang="en-US" dirty="0"/>
          </a:p>
        </p:txBody>
      </p:sp>
      <p:pic>
        <p:nvPicPr>
          <p:cNvPr id="5" name="Picture 4">
            <a:extLst>
              <a:ext uri="{FF2B5EF4-FFF2-40B4-BE49-F238E27FC236}">
                <a16:creationId xmlns:a16="http://schemas.microsoft.com/office/drawing/2014/main" id="{604F7DC4-461D-49A6-862E-E37CE7173F7E}"/>
              </a:ext>
            </a:extLst>
          </p:cNvPr>
          <p:cNvPicPr>
            <a:picLocks noChangeAspect="1"/>
          </p:cNvPicPr>
          <p:nvPr/>
        </p:nvPicPr>
        <p:blipFill>
          <a:blip r:embed="rId4"/>
          <a:stretch>
            <a:fillRect/>
          </a:stretch>
        </p:blipFill>
        <p:spPr>
          <a:xfrm>
            <a:off x="4432079" y="1055027"/>
            <a:ext cx="4589515" cy="324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Windows Architecture and Operations</a:t>
            </a:r>
            <a:r>
              <a:rPr lang="en-US" altLang="en-US" dirty="0"/>
              <a:t/>
            </a:r>
            <a:br>
              <a:rPr lang="en-US" altLang="en-US" dirty="0"/>
            </a:br>
            <a:r>
              <a:rPr lang="en-US" dirty="0"/>
              <a:t>Windows Boot Process (Contd.)</a:t>
            </a:r>
          </a:p>
        </p:txBody>
      </p:sp>
      <p:sp>
        <p:nvSpPr>
          <p:cNvPr id="4" name="Content Placeholder 3"/>
          <p:cNvSpPr>
            <a:spLocks noGrp="1"/>
          </p:cNvSpPr>
          <p:nvPr>
            <p:ph idx="1"/>
          </p:nvPr>
        </p:nvSpPr>
        <p:spPr>
          <a:xfrm>
            <a:off x="145357" y="790574"/>
            <a:ext cx="8998642" cy="3745760"/>
          </a:xfrm>
        </p:spPr>
        <p:txBody>
          <a:bodyPr/>
          <a:lstStyle/>
          <a:p>
            <a:pPr>
              <a:buClrTx/>
              <a:buSzPct val="100000"/>
              <a:buFont typeface="Arial" pitchFamily="34" charset="0"/>
              <a:buChar char="•"/>
            </a:pPr>
            <a:r>
              <a:rPr lang="en-US" sz="1600" dirty="0"/>
              <a:t>Whether the firmware is BIOS or UEFI, after a valid Windows installation is located, the </a:t>
            </a:r>
            <a:r>
              <a:rPr lang="en-US" sz="1600" b="1" dirty="0"/>
              <a:t>Bootmgr.exe</a:t>
            </a:r>
            <a:r>
              <a:rPr lang="en-US" sz="1600" dirty="0"/>
              <a:t> file is run. </a:t>
            </a:r>
          </a:p>
          <a:p>
            <a:pPr>
              <a:buClrTx/>
              <a:buSzPct val="100000"/>
              <a:buFont typeface="Arial" pitchFamily="34" charset="0"/>
              <a:buChar char="•"/>
            </a:pPr>
            <a:r>
              <a:rPr lang="en-US" sz="1600" b="1" dirty="0"/>
              <a:t>Bootmgr.exe</a:t>
            </a:r>
            <a:r>
              <a:rPr lang="en-US" sz="1600" dirty="0"/>
              <a:t> reads the Boot Configuration Database (BCD). </a:t>
            </a:r>
          </a:p>
          <a:p>
            <a:pPr>
              <a:buClrTx/>
              <a:buSzPct val="100000"/>
              <a:buFont typeface="Arial" pitchFamily="34" charset="0"/>
              <a:buChar char="•"/>
            </a:pPr>
            <a:r>
              <a:rPr lang="en-US" sz="1600" dirty="0"/>
              <a:t>If the computer is coming out of hibernation, the boot process continues with </a:t>
            </a:r>
            <a:r>
              <a:rPr lang="en-US" sz="1600" b="1" dirty="0"/>
              <a:t>Winresume.exe</a:t>
            </a:r>
            <a:r>
              <a:rPr lang="en-US" sz="1600" dirty="0"/>
              <a:t>. </a:t>
            </a:r>
          </a:p>
          <a:p>
            <a:pPr>
              <a:buClrTx/>
              <a:buSzPct val="100000"/>
              <a:buFont typeface="Arial" pitchFamily="34" charset="0"/>
              <a:buChar char="•"/>
            </a:pPr>
            <a:r>
              <a:rPr lang="en-US" sz="1600" dirty="0"/>
              <a:t>If the computer is being booted from a cold start, then the </a:t>
            </a:r>
            <a:r>
              <a:rPr lang="en-US" sz="1600" b="1" dirty="0"/>
              <a:t>Winload.exe</a:t>
            </a:r>
            <a:r>
              <a:rPr lang="en-US" sz="1600" dirty="0"/>
              <a:t> file is loaded.</a:t>
            </a:r>
          </a:p>
          <a:p>
            <a:pPr>
              <a:buClrTx/>
              <a:buSzPct val="100000"/>
              <a:buFont typeface="Arial" pitchFamily="34" charset="0"/>
              <a:buChar char="•"/>
            </a:pPr>
            <a:r>
              <a:rPr lang="en-US" sz="1600" b="1" dirty="0"/>
              <a:t>Winload.exe</a:t>
            </a:r>
            <a:r>
              <a:rPr lang="en-US" sz="1600" dirty="0"/>
              <a:t> also uses Kernel Mode Code Signing (KMCS) to make sure that all drivers are digitally signed.</a:t>
            </a:r>
          </a:p>
          <a:p>
            <a:pPr>
              <a:buClrTx/>
              <a:buSzPct val="100000"/>
              <a:buFont typeface="Arial" pitchFamily="34" charset="0"/>
              <a:buChar char="•"/>
            </a:pPr>
            <a:r>
              <a:rPr lang="en-US" sz="1600" dirty="0"/>
              <a:t>After the drivers have been examined, </a:t>
            </a:r>
            <a:r>
              <a:rPr lang="en-US" sz="1600" b="1" dirty="0"/>
              <a:t>Winload.exe</a:t>
            </a:r>
            <a:r>
              <a:rPr lang="en-US" sz="1600" dirty="0"/>
              <a:t> runs </a:t>
            </a:r>
            <a:r>
              <a:rPr lang="en-US" sz="1600" b="1" dirty="0"/>
              <a:t>Ntoskrnl.exe</a:t>
            </a:r>
            <a:r>
              <a:rPr lang="en-US" sz="1600" dirty="0"/>
              <a:t> that starts the Windows kernel and sets up the HAL.</a:t>
            </a:r>
          </a:p>
          <a:p>
            <a:pPr>
              <a:buClrTx/>
              <a:buSzPct val="100000"/>
              <a:buFont typeface="Arial" pitchFamily="34" charset="0"/>
              <a:buChar char="•"/>
            </a:pPr>
            <a:endParaRPr lang="en-US" sz="1600" dirty="0"/>
          </a:p>
          <a:p>
            <a:pPr>
              <a:buClrTx/>
              <a:buSzPct val="100000"/>
              <a:buFont typeface="Arial" pitchFamily="34" charset="0"/>
              <a:buChar char="•"/>
            </a:pPr>
            <a:endParaRPr lang="en-US" sz="1600" dirty="0"/>
          </a:p>
        </p:txBody>
      </p:sp>
      <p:sp>
        <p:nvSpPr>
          <p:cNvPr id="5" name="Content Placeholder 3">
            <a:extLst>
              <a:ext uri="{FF2B5EF4-FFF2-40B4-BE49-F238E27FC236}">
                <a16:creationId xmlns:a16="http://schemas.microsoft.com/office/drawing/2014/main" id="{BE1700FA-1E69-46DF-AE48-7CF0B1A80088}"/>
              </a:ext>
            </a:extLst>
          </p:cNvPr>
          <p:cNvSpPr/>
          <p:nvPr/>
        </p:nvSpPr>
        <p:spPr>
          <a:xfrm>
            <a:off x="290713" y="3951559"/>
            <a:ext cx="8853286" cy="584775"/>
          </a:xfrm>
          <a:prstGeom prst="rect">
            <a:avLst/>
          </a:prstGeom>
        </p:spPr>
        <p:txBody>
          <a:bodyPr wrap="square">
            <a:spAutoFit/>
          </a:bodyPr>
          <a:lstStyle/>
          <a:p>
            <a:pPr>
              <a:buClrTx/>
              <a:buSzPct val="100000"/>
            </a:pPr>
            <a:r>
              <a:rPr lang="en-US" sz="1600" b="1" i="1" dirty="0">
                <a:solidFill>
                  <a:srgbClr val="000000"/>
                </a:solidFill>
              </a:rPr>
              <a:t>Note:</a:t>
            </a:r>
            <a:r>
              <a:rPr lang="en-US" sz="1600" i="1" dirty="0">
                <a:solidFill>
                  <a:srgbClr val="000000"/>
                </a:solidFill>
              </a:rPr>
              <a:t> A computer that uses UEFI stores boot code in the firmware. This helps to increase the security of the computer at boot time because the computer goes directly into protected mode.</a:t>
            </a: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Windows Architecture and Operations</a:t>
            </a:r>
            <a:r>
              <a:rPr lang="en-US" altLang="en-US" dirty="0"/>
              <a:t/>
            </a:r>
            <a:br>
              <a:rPr lang="en-US" altLang="en-US" dirty="0"/>
            </a:br>
            <a:r>
              <a:rPr lang="en-US" dirty="0"/>
              <a:t>Windows Startup</a:t>
            </a:r>
          </a:p>
        </p:txBody>
      </p:sp>
      <p:sp>
        <p:nvSpPr>
          <p:cNvPr id="4" name="Content Placeholder 3"/>
          <p:cNvSpPr>
            <a:spLocks noGrp="1"/>
          </p:cNvSpPr>
          <p:nvPr>
            <p:ph idx="1"/>
          </p:nvPr>
        </p:nvSpPr>
        <p:spPr>
          <a:xfrm>
            <a:off x="144064" y="737984"/>
            <a:ext cx="8999935" cy="4248544"/>
          </a:xfrm>
        </p:spPr>
        <p:txBody>
          <a:bodyPr/>
          <a:lstStyle/>
          <a:p>
            <a:pPr>
              <a:buFont typeface="Arial" pitchFamily="34" charset="0"/>
              <a:buChar char="•"/>
            </a:pPr>
            <a:r>
              <a:rPr lang="en-US" sz="1600" dirty="0"/>
              <a:t>There are two important registry items that are used to automatically start applications and services:</a:t>
            </a:r>
          </a:p>
          <a:p>
            <a:pPr lvl="1"/>
            <a:r>
              <a:rPr lang="en-US" sz="1600" b="1" dirty="0"/>
              <a:t>HKEY_LOCAL_MACHINE - </a:t>
            </a:r>
            <a:r>
              <a:rPr lang="en-US" sz="1600" dirty="0"/>
              <a:t>Several aspects of Windows configuration are stored in this key, including information about services that start with each boot.</a:t>
            </a:r>
          </a:p>
          <a:p>
            <a:pPr lvl="1"/>
            <a:r>
              <a:rPr lang="en-US" sz="1600" b="1" dirty="0"/>
              <a:t>HKEY_CURRENT_USER</a:t>
            </a:r>
            <a:r>
              <a:rPr lang="en-US" sz="1600" dirty="0"/>
              <a:t> - Several aspects related to the logged in user are stored in this key, including information about services that start only when the user logs on to the computer.</a:t>
            </a:r>
            <a:endParaRPr lang="en-US" sz="1600" b="1" dirty="0"/>
          </a:p>
          <a:p>
            <a:pPr>
              <a:buFont typeface="Arial" pitchFamily="34" charset="0"/>
              <a:buChar char="•"/>
            </a:pPr>
            <a:r>
              <a:rPr lang="en-US" sz="1600" dirty="0"/>
              <a:t>Different entries in these registry locations define which services and applications will start, as indicated by their entry type.</a:t>
            </a:r>
          </a:p>
          <a:p>
            <a:pPr>
              <a:buFont typeface="Arial" pitchFamily="34" charset="0"/>
              <a:buChar char="•"/>
            </a:pPr>
            <a:r>
              <a:rPr lang="en-US" sz="1600" dirty="0"/>
              <a:t>These types include Run, </a:t>
            </a:r>
            <a:r>
              <a:rPr lang="en-US" sz="1600" dirty="0" err="1"/>
              <a:t>RunOnce</a:t>
            </a:r>
            <a:r>
              <a:rPr lang="en-US" sz="1600" dirty="0"/>
              <a:t>, </a:t>
            </a:r>
            <a:r>
              <a:rPr lang="en-US" sz="1600" dirty="0" err="1"/>
              <a:t>RunServices</a:t>
            </a:r>
            <a:r>
              <a:rPr lang="en-US" sz="1600" dirty="0"/>
              <a:t>, </a:t>
            </a:r>
            <a:r>
              <a:rPr lang="en-US" sz="1600" dirty="0" err="1"/>
              <a:t>RunServicesOnce</a:t>
            </a:r>
            <a:r>
              <a:rPr lang="en-US" sz="1600" dirty="0"/>
              <a:t>, and </a:t>
            </a:r>
            <a:r>
              <a:rPr lang="en-US" sz="1600" dirty="0" err="1"/>
              <a:t>Userinit</a:t>
            </a:r>
            <a:r>
              <a:rPr lang="en-US" sz="1600" dirty="0"/>
              <a:t>. These entries can be manually entered into the registry, but it is much safer to use the </a:t>
            </a:r>
            <a:r>
              <a:rPr lang="en-US" sz="1600" b="1" dirty="0"/>
              <a:t>Msconfig.exe</a:t>
            </a:r>
            <a:r>
              <a:rPr lang="en-US" sz="1600" dirty="0"/>
              <a:t> tool. </a:t>
            </a:r>
          </a:p>
          <a:p>
            <a:pPr>
              <a:buFont typeface="Arial" pitchFamily="34" charset="0"/>
              <a:buChar char="•"/>
            </a:pPr>
            <a:r>
              <a:rPr lang="en-US" sz="1600" dirty="0"/>
              <a:t>The </a:t>
            </a:r>
            <a:r>
              <a:rPr lang="en-US" sz="1600" dirty="0" err="1"/>
              <a:t>Msconfig</a:t>
            </a:r>
            <a:r>
              <a:rPr lang="en-US" sz="1600" dirty="0"/>
              <a:t> tool is used to view and change all of the start-up options for the computer. It opens the System Configuration window. </a:t>
            </a: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Windows Architecture and Operations</a:t>
            </a:r>
            <a:r>
              <a:rPr lang="en-US" altLang="en-US" dirty="0"/>
              <a:t/>
            </a:r>
            <a:br>
              <a:rPr lang="en-US" altLang="en-US" dirty="0"/>
            </a:br>
            <a:r>
              <a:rPr lang="en-US" dirty="0"/>
              <a:t>Windows Startup (Contd.)</a:t>
            </a:r>
          </a:p>
        </p:txBody>
      </p:sp>
      <p:sp>
        <p:nvSpPr>
          <p:cNvPr id="4" name="Content Placeholder 3"/>
          <p:cNvSpPr>
            <a:spLocks noGrp="1"/>
          </p:cNvSpPr>
          <p:nvPr>
            <p:ph idx="1"/>
          </p:nvPr>
        </p:nvSpPr>
        <p:spPr>
          <a:xfrm>
            <a:off x="0" y="768832"/>
            <a:ext cx="5939743" cy="387387"/>
          </a:xfrm>
        </p:spPr>
        <p:txBody>
          <a:bodyPr/>
          <a:lstStyle/>
          <a:p>
            <a:pPr>
              <a:buNone/>
            </a:pPr>
            <a:r>
              <a:rPr lang="en-US" sz="1600" dirty="0"/>
              <a:t>There are five tabs that contain the configuration options.</a:t>
            </a:r>
          </a:p>
          <a:p>
            <a:pPr marL="355600" lvl="2" indent="0">
              <a:buNone/>
            </a:pPr>
            <a:endParaRPr lang="en-US" sz="1600" b="1" dirty="0"/>
          </a:p>
        </p:txBody>
      </p:sp>
      <p:sp>
        <p:nvSpPr>
          <p:cNvPr id="3" name="Content Placeholder 3">
            <a:extLst>
              <a:ext uri="{FF2B5EF4-FFF2-40B4-BE49-F238E27FC236}">
                <a16:creationId xmlns:a16="http://schemas.microsoft.com/office/drawing/2014/main" id="{D564220C-99B4-4BB5-9CB3-FDEB648C7FD1}"/>
              </a:ext>
            </a:extLst>
          </p:cNvPr>
          <p:cNvSpPr/>
          <p:nvPr/>
        </p:nvSpPr>
        <p:spPr>
          <a:xfrm>
            <a:off x="107489" y="1186331"/>
            <a:ext cx="3436888" cy="2554545"/>
          </a:xfrm>
          <a:prstGeom prst="rect">
            <a:avLst/>
          </a:prstGeom>
        </p:spPr>
        <p:txBody>
          <a:bodyPr wrap="square">
            <a:spAutoFit/>
          </a:bodyPr>
          <a:lstStyle/>
          <a:p>
            <a:pPr>
              <a:buNone/>
            </a:pPr>
            <a:r>
              <a:rPr lang="en-US" sz="1600" b="1" dirty="0">
                <a:solidFill>
                  <a:srgbClr val="000000"/>
                </a:solidFill>
                <a:latin typeface="+mn-lt"/>
              </a:rPr>
              <a:t>General</a:t>
            </a:r>
          </a:p>
          <a:p>
            <a:pPr>
              <a:buNone/>
            </a:pPr>
            <a:endParaRPr lang="en-US" sz="1600" b="1" dirty="0">
              <a:solidFill>
                <a:srgbClr val="000000"/>
              </a:solidFill>
              <a:latin typeface="+mn-lt"/>
            </a:endParaRPr>
          </a:p>
          <a:p>
            <a:pPr>
              <a:buClrTx/>
              <a:buSzPct val="100000"/>
            </a:pPr>
            <a:r>
              <a:rPr lang="en-US" sz="1600" dirty="0">
                <a:solidFill>
                  <a:srgbClr val="000000"/>
                </a:solidFill>
                <a:latin typeface="+mn-lt"/>
              </a:rPr>
              <a:t>Three different startup types can be chosen here:</a:t>
            </a:r>
          </a:p>
          <a:p>
            <a:pPr marL="285750" indent="-285750">
              <a:buClrTx/>
              <a:buSzPct val="100000"/>
              <a:buFont typeface="Arial" panose="020B0604020202020204" pitchFamily="34" charset="0"/>
              <a:buChar char="•"/>
            </a:pPr>
            <a:r>
              <a:rPr lang="en-US" sz="1600" dirty="0">
                <a:solidFill>
                  <a:srgbClr val="000000"/>
                </a:solidFill>
                <a:latin typeface="+mn-lt"/>
              </a:rPr>
              <a:t>Normal loads all drivers and services. </a:t>
            </a:r>
          </a:p>
          <a:p>
            <a:pPr marL="285750" indent="-285750">
              <a:buClrTx/>
              <a:buSzPct val="100000"/>
              <a:buFont typeface="Arial" panose="020B0604020202020204" pitchFamily="34" charset="0"/>
              <a:buChar char="•"/>
            </a:pPr>
            <a:r>
              <a:rPr lang="en-US" sz="1600" dirty="0">
                <a:solidFill>
                  <a:srgbClr val="000000"/>
                </a:solidFill>
                <a:latin typeface="+mn-lt"/>
              </a:rPr>
              <a:t>Diagnostic loads only basic drivers and services.</a:t>
            </a:r>
          </a:p>
          <a:p>
            <a:pPr marL="285750" indent="-285750">
              <a:buClrTx/>
              <a:buSzPct val="100000"/>
              <a:buFont typeface="Arial" panose="020B0604020202020204" pitchFamily="34" charset="0"/>
              <a:buChar char="•"/>
            </a:pPr>
            <a:r>
              <a:rPr lang="en-US" sz="1600" dirty="0">
                <a:solidFill>
                  <a:srgbClr val="000000"/>
                </a:solidFill>
                <a:latin typeface="+mn-lt"/>
              </a:rPr>
              <a:t>Selective allows the user to choose what to load on startup.</a:t>
            </a:r>
            <a:r>
              <a:rPr lang="en-US" sz="1600" b="1" dirty="0">
                <a:solidFill>
                  <a:srgbClr val="000000"/>
                </a:solidFill>
                <a:latin typeface="+mn-lt"/>
              </a:rPr>
              <a:t> </a:t>
            </a:r>
          </a:p>
        </p:txBody>
      </p:sp>
      <p:pic>
        <p:nvPicPr>
          <p:cNvPr id="2" name="Picture 1">
            <a:extLst>
              <a:ext uri="{FF2B5EF4-FFF2-40B4-BE49-F238E27FC236}">
                <a16:creationId xmlns:a16="http://schemas.microsoft.com/office/drawing/2014/main" id="{AB10F29A-9591-4B00-9463-07ADA517B5AA}"/>
              </a:ext>
            </a:extLst>
          </p:cNvPr>
          <p:cNvPicPr>
            <a:picLocks noChangeAspect="1"/>
          </p:cNvPicPr>
          <p:nvPr/>
        </p:nvPicPr>
        <p:blipFill>
          <a:blip r:embed="rId4"/>
          <a:stretch>
            <a:fillRect/>
          </a:stretch>
        </p:blipFill>
        <p:spPr>
          <a:xfrm>
            <a:off x="3544377" y="1186331"/>
            <a:ext cx="5455558" cy="3600000"/>
          </a:xfrm>
          <a:prstGeom prst="rect">
            <a:avLst/>
          </a:prstGeom>
          <a:ln w="3175">
            <a:solidFill>
              <a:schemeClr val="tx1"/>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Windows Architecture and Operations</a:t>
            </a:r>
            <a:r>
              <a:rPr lang="en-US" altLang="en-US" dirty="0"/>
              <a:t/>
            </a:r>
            <a:br>
              <a:rPr lang="en-US" altLang="en-US" dirty="0"/>
            </a:br>
            <a:r>
              <a:rPr lang="en-US" dirty="0"/>
              <a:t>Windows Startup (Contd.)</a:t>
            </a:r>
          </a:p>
        </p:txBody>
      </p:sp>
      <p:sp>
        <p:nvSpPr>
          <p:cNvPr id="4" name="Content Placeholder 3"/>
          <p:cNvSpPr>
            <a:spLocks noGrp="1"/>
          </p:cNvSpPr>
          <p:nvPr>
            <p:ph idx="1"/>
          </p:nvPr>
        </p:nvSpPr>
        <p:spPr>
          <a:xfrm>
            <a:off x="144065" y="798944"/>
            <a:ext cx="3443314" cy="4155319"/>
          </a:xfrm>
        </p:spPr>
        <p:txBody>
          <a:bodyPr/>
          <a:lstStyle/>
          <a:p>
            <a:pPr marL="177800" indent="-177800">
              <a:buNone/>
            </a:pPr>
            <a:r>
              <a:rPr lang="en-US" sz="1600" b="1" dirty="0"/>
              <a:t>Boot</a:t>
            </a:r>
          </a:p>
          <a:p>
            <a:pPr marL="177800" indent="-177800">
              <a:buClrTx/>
              <a:buSzPct val="100000"/>
              <a:buFont typeface="Arial" panose="020B0604020202020204" pitchFamily="34" charset="0"/>
              <a:buChar char="•"/>
            </a:pPr>
            <a:r>
              <a:rPr lang="en-US" sz="1600" dirty="0"/>
              <a:t>Any installed operating system can be chosen here to start.                                   </a:t>
            </a:r>
          </a:p>
          <a:p>
            <a:pPr marL="177800" indent="-177800">
              <a:buClrTx/>
              <a:buSzPct val="100000"/>
              <a:buFont typeface="Arial" panose="020B0604020202020204" pitchFamily="34" charset="0"/>
              <a:buChar char="•"/>
            </a:pPr>
            <a:r>
              <a:rPr lang="en-US" sz="1600" dirty="0"/>
              <a:t>There are also options for Safe boot, which is used to troubleshoot startup.</a:t>
            </a:r>
            <a:endParaRPr lang="en-US" sz="1600" b="1" dirty="0"/>
          </a:p>
          <a:p>
            <a:pPr marL="531813" lvl="2" indent="-176213">
              <a:buFont typeface="Arial" pitchFamily="34" charset="0"/>
              <a:buChar char="•"/>
            </a:pPr>
            <a:endParaRPr lang="en-US" sz="1600" b="1" dirty="0"/>
          </a:p>
        </p:txBody>
      </p:sp>
      <p:pic>
        <p:nvPicPr>
          <p:cNvPr id="5" name="Picture 4">
            <a:extLst>
              <a:ext uri="{FF2B5EF4-FFF2-40B4-BE49-F238E27FC236}">
                <a16:creationId xmlns:a16="http://schemas.microsoft.com/office/drawing/2014/main" id="{DFAD8BFB-D67C-41B1-9FB7-9431D622C821}"/>
              </a:ext>
            </a:extLst>
          </p:cNvPr>
          <p:cNvPicPr>
            <a:picLocks noChangeAspect="1"/>
          </p:cNvPicPr>
          <p:nvPr/>
        </p:nvPicPr>
        <p:blipFill>
          <a:blip r:embed="rId4"/>
          <a:stretch>
            <a:fillRect/>
          </a:stretch>
        </p:blipFill>
        <p:spPr>
          <a:xfrm>
            <a:off x="3587379" y="1076603"/>
            <a:ext cx="5444308" cy="3600000"/>
          </a:xfrm>
          <a:prstGeom prst="rect">
            <a:avLst/>
          </a:prstGeom>
          <a:ln w="3175">
            <a:solidFill>
              <a:schemeClr val="tx1"/>
            </a:solidFill>
          </a:ln>
        </p:spPr>
      </p:pic>
    </p:spTree>
    <p:custDataLst>
      <p:tags r:id="rId1"/>
    </p:custDataLst>
    <p:extLst>
      <p:ext uri="{BB962C8B-B14F-4D97-AF65-F5344CB8AC3E}">
        <p14:creationId xmlns:p14="http://schemas.microsoft.com/office/powerpoint/2010/main" val="1357237520"/>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Windows Startup (Contd.)</a:t>
            </a:r>
          </a:p>
        </p:txBody>
      </p:sp>
      <p:sp>
        <p:nvSpPr>
          <p:cNvPr id="4" name="Content Placeholder 3"/>
          <p:cNvSpPr>
            <a:spLocks noGrp="1"/>
          </p:cNvSpPr>
          <p:nvPr>
            <p:ph idx="1"/>
          </p:nvPr>
        </p:nvSpPr>
        <p:spPr>
          <a:xfrm>
            <a:off x="144066" y="798944"/>
            <a:ext cx="3416478" cy="3854943"/>
          </a:xfrm>
        </p:spPr>
        <p:txBody>
          <a:bodyPr/>
          <a:lstStyle/>
          <a:p>
            <a:pPr>
              <a:buNone/>
            </a:pPr>
            <a:r>
              <a:rPr lang="en-US" sz="1600" b="1" dirty="0"/>
              <a:t>Services</a:t>
            </a:r>
          </a:p>
          <a:p>
            <a:pPr>
              <a:buFont typeface="Arial" pitchFamily="34" charset="0"/>
              <a:buChar char="•"/>
            </a:pPr>
            <a:r>
              <a:rPr lang="en-US" sz="1600" dirty="0"/>
              <a:t>All the installed services are listed here so that they can be chosen to start at startup.</a:t>
            </a:r>
            <a:endParaRPr lang="en-US" sz="1600" b="1" dirty="0"/>
          </a:p>
        </p:txBody>
      </p:sp>
      <p:pic>
        <p:nvPicPr>
          <p:cNvPr id="2" name="Picture 1">
            <a:extLst>
              <a:ext uri="{FF2B5EF4-FFF2-40B4-BE49-F238E27FC236}">
                <a16:creationId xmlns:a16="http://schemas.microsoft.com/office/drawing/2014/main" id="{BE1D77CB-9EE1-4BC5-8799-1C70F1126283}"/>
              </a:ext>
            </a:extLst>
          </p:cNvPr>
          <p:cNvPicPr>
            <a:picLocks noChangeAspect="1"/>
          </p:cNvPicPr>
          <p:nvPr/>
        </p:nvPicPr>
        <p:blipFill>
          <a:blip r:embed="rId4"/>
          <a:stretch>
            <a:fillRect/>
          </a:stretch>
        </p:blipFill>
        <p:spPr>
          <a:xfrm>
            <a:off x="3560543" y="1145032"/>
            <a:ext cx="5424961" cy="3600000"/>
          </a:xfrm>
          <a:prstGeom prst="rect">
            <a:avLst/>
          </a:prstGeom>
          <a:ln w="3175">
            <a:solidFill>
              <a:schemeClr val="tx1"/>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Windows Startup (Contd.)</a:t>
            </a:r>
          </a:p>
        </p:txBody>
      </p:sp>
      <p:sp>
        <p:nvSpPr>
          <p:cNvPr id="4" name="Content Placeholder 3"/>
          <p:cNvSpPr>
            <a:spLocks noGrp="1"/>
          </p:cNvSpPr>
          <p:nvPr>
            <p:ph idx="1"/>
          </p:nvPr>
        </p:nvSpPr>
        <p:spPr>
          <a:xfrm>
            <a:off x="144065" y="798944"/>
            <a:ext cx="3501343" cy="4155319"/>
          </a:xfrm>
        </p:spPr>
        <p:txBody>
          <a:bodyPr/>
          <a:lstStyle/>
          <a:p>
            <a:pPr>
              <a:buNone/>
            </a:pPr>
            <a:r>
              <a:rPr lang="en-US" sz="1600" b="1" dirty="0"/>
              <a:t>Startup</a:t>
            </a:r>
          </a:p>
          <a:p>
            <a:pPr>
              <a:buFont typeface="Arial" pitchFamily="34" charset="0"/>
              <a:buChar char="•"/>
            </a:pPr>
            <a:r>
              <a:rPr lang="en-US" sz="1600" dirty="0"/>
              <a:t>All the applications and services </a:t>
            </a:r>
            <a:br>
              <a:rPr lang="en-US" sz="1600" dirty="0"/>
            </a:br>
            <a:r>
              <a:rPr lang="en-US" sz="1600" dirty="0"/>
              <a:t>that are configured to automatically begin at startup can be enabled or disabled by opening the task manager from this tab.</a:t>
            </a:r>
            <a:endParaRPr lang="en-US" sz="1600" b="1" dirty="0"/>
          </a:p>
        </p:txBody>
      </p:sp>
      <p:pic>
        <p:nvPicPr>
          <p:cNvPr id="2" name="Picture 1">
            <a:extLst>
              <a:ext uri="{FF2B5EF4-FFF2-40B4-BE49-F238E27FC236}">
                <a16:creationId xmlns:a16="http://schemas.microsoft.com/office/drawing/2014/main" id="{78A5EF8E-9587-4691-9153-910C07EA67B8}"/>
              </a:ext>
            </a:extLst>
          </p:cNvPr>
          <p:cNvPicPr>
            <a:picLocks noChangeAspect="1"/>
          </p:cNvPicPr>
          <p:nvPr/>
        </p:nvPicPr>
        <p:blipFill>
          <a:blip r:embed="rId4"/>
          <a:stretch>
            <a:fillRect/>
          </a:stretch>
        </p:blipFill>
        <p:spPr>
          <a:xfrm>
            <a:off x="3623121" y="1117601"/>
            <a:ext cx="5402783" cy="3600000"/>
          </a:xfrm>
          <a:prstGeom prst="rect">
            <a:avLst/>
          </a:prstGeom>
          <a:ln w="3175">
            <a:solidFill>
              <a:schemeClr val="tx1"/>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Windows Startup (Contd.)</a:t>
            </a:r>
          </a:p>
        </p:txBody>
      </p:sp>
      <p:sp>
        <p:nvSpPr>
          <p:cNvPr id="4" name="Content Placeholder 3"/>
          <p:cNvSpPr>
            <a:spLocks noGrp="1"/>
          </p:cNvSpPr>
          <p:nvPr>
            <p:ph idx="1"/>
          </p:nvPr>
        </p:nvSpPr>
        <p:spPr>
          <a:xfrm>
            <a:off x="144065" y="798944"/>
            <a:ext cx="3422842" cy="4155319"/>
          </a:xfrm>
        </p:spPr>
        <p:txBody>
          <a:bodyPr/>
          <a:lstStyle/>
          <a:p>
            <a:pPr>
              <a:buNone/>
            </a:pPr>
            <a:r>
              <a:rPr lang="en-US" sz="1600" b="1" dirty="0"/>
              <a:t>Tools</a:t>
            </a:r>
          </a:p>
          <a:p>
            <a:pPr>
              <a:buFont typeface="Arial" pitchFamily="34" charset="0"/>
              <a:buChar char="•"/>
            </a:pPr>
            <a:r>
              <a:rPr lang="en-US" sz="1600" dirty="0"/>
              <a:t>Many common operating system tools can be launched directly from this tab.</a:t>
            </a:r>
            <a:endParaRPr lang="en-US" sz="1600" b="1" dirty="0"/>
          </a:p>
        </p:txBody>
      </p:sp>
      <p:pic>
        <p:nvPicPr>
          <p:cNvPr id="2" name="Picture 1">
            <a:extLst>
              <a:ext uri="{FF2B5EF4-FFF2-40B4-BE49-F238E27FC236}">
                <a16:creationId xmlns:a16="http://schemas.microsoft.com/office/drawing/2014/main" id="{7914C9FB-BCC5-42F3-858A-13CB95AD9CE6}"/>
              </a:ext>
            </a:extLst>
          </p:cNvPr>
          <p:cNvPicPr>
            <a:picLocks noChangeAspect="1"/>
          </p:cNvPicPr>
          <p:nvPr/>
        </p:nvPicPr>
        <p:blipFill>
          <a:blip r:embed="rId4"/>
          <a:stretch>
            <a:fillRect/>
          </a:stretch>
        </p:blipFill>
        <p:spPr>
          <a:xfrm>
            <a:off x="3566907" y="1124609"/>
            <a:ext cx="5433028" cy="3600000"/>
          </a:xfrm>
          <a:prstGeom prst="rect">
            <a:avLst/>
          </a:prstGeom>
          <a:ln w="3175">
            <a:solidFill>
              <a:schemeClr val="tx1"/>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Windows Shutdown</a:t>
            </a:r>
          </a:p>
        </p:txBody>
      </p:sp>
      <p:sp>
        <p:nvSpPr>
          <p:cNvPr id="4" name="Content Placeholder 3"/>
          <p:cNvSpPr>
            <a:spLocks noGrp="1"/>
          </p:cNvSpPr>
          <p:nvPr>
            <p:ph idx="1"/>
          </p:nvPr>
        </p:nvSpPr>
        <p:spPr/>
        <p:txBody>
          <a:bodyPr/>
          <a:lstStyle/>
          <a:p>
            <a:pPr>
              <a:buFont typeface="Arial" pitchFamily="34" charset="0"/>
              <a:buChar char="•"/>
            </a:pPr>
            <a:r>
              <a:rPr lang="en-US" sz="1600" dirty="0"/>
              <a:t>It is always best to perform a proper shutdown to turn off the computer. The computer needs time to close each application, shut down each service, and record any configuration changes before power is lost.</a:t>
            </a:r>
          </a:p>
          <a:p>
            <a:pPr>
              <a:buFont typeface="Arial" pitchFamily="34" charset="0"/>
              <a:buChar char="•"/>
            </a:pPr>
            <a:r>
              <a:rPr lang="en-US" sz="1600" dirty="0"/>
              <a:t>During shutdown, the computer will close user mode applications first, followed by kernel mode processes. </a:t>
            </a:r>
          </a:p>
          <a:p>
            <a:pPr>
              <a:buFont typeface="Arial" pitchFamily="34" charset="0"/>
              <a:buChar char="•"/>
            </a:pPr>
            <a:r>
              <a:rPr lang="en-US" sz="1600" dirty="0"/>
              <a:t>There are several ways to shut down a Windows computer: Start menu power options, the command line command </a:t>
            </a:r>
            <a:r>
              <a:rPr lang="en-US" sz="1600" b="1" dirty="0"/>
              <a:t>shutdown</a:t>
            </a:r>
            <a:r>
              <a:rPr lang="en-US" sz="1600" dirty="0"/>
              <a:t>, and using </a:t>
            </a:r>
            <a:r>
              <a:rPr lang="en-US" sz="1600" b="1" dirty="0"/>
              <a:t>Ctrl+Alt+Delete</a:t>
            </a:r>
            <a:r>
              <a:rPr lang="en-US" sz="1600" dirty="0"/>
              <a:t> and clicking the power icon. </a:t>
            </a:r>
          </a:p>
          <a:p>
            <a:pPr>
              <a:buFont typeface="Arial" pitchFamily="34" charset="0"/>
              <a:buChar char="•"/>
            </a:pPr>
            <a:r>
              <a:rPr lang="en-US" sz="1600" dirty="0"/>
              <a:t>There are three different options from which to choose when shutting down the computer:</a:t>
            </a:r>
          </a:p>
          <a:p>
            <a:pPr marL="531813" lvl="3" indent="-176213">
              <a:buFont typeface="Arial" pitchFamily="34" charset="0"/>
              <a:buChar char="•"/>
            </a:pPr>
            <a:r>
              <a:rPr lang="en-US" sz="1600" b="1" dirty="0"/>
              <a:t>Shutdown:</a:t>
            </a:r>
            <a:r>
              <a:rPr lang="en-US" sz="1600" dirty="0"/>
              <a:t> Turns the computer off (power off).</a:t>
            </a:r>
          </a:p>
          <a:p>
            <a:pPr marL="531813" lvl="3" indent="-176213">
              <a:buFont typeface="Arial" pitchFamily="34" charset="0"/>
              <a:buChar char="•"/>
            </a:pPr>
            <a:r>
              <a:rPr lang="en-US" sz="1600" b="1" dirty="0"/>
              <a:t>Restart:</a:t>
            </a:r>
            <a:r>
              <a:rPr lang="en-US" sz="1600" dirty="0"/>
              <a:t> Re-boots the computer (power off and power on).</a:t>
            </a:r>
          </a:p>
          <a:p>
            <a:pPr marL="531813" lvl="3" indent="-176213">
              <a:buFont typeface="Arial" pitchFamily="34" charset="0"/>
              <a:buChar char="•"/>
            </a:pPr>
            <a:r>
              <a:rPr lang="en-US" sz="1600" b="1" dirty="0"/>
              <a:t>Hibernate:</a:t>
            </a:r>
            <a:r>
              <a:rPr lang="en-US" sz="1600" dirty="0"/>
              <a:t> Records the current state of the computer and user environment and stores it in a file. Hibernation allows the user to pick up right where they left off very quickly with all their files and programs still open.</a:t>
            </a:r>
          </a:p>
          <a:p>
            <a:pPr>
              <a:buFont typeface="Arial" pitchFamily="34" charset="0"/>
              <a:buChar char="•"/>
            </a:pPr>
            <a:endParaRPr lang="en-US" sz="1600" b="1" dirty="0"/>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Processes, Threads, and Services</a:t>
            </a:r>
          </a:p>
        </p:txBody>
      </p:sp>
      <p:sp>
        <p:nvSpPr>
          <p:cNvPr id="4" name="Content Placeholder 3"/>
          <p:cNvSpPr>
            <a:spLocks noGrp="1"/>
          </p:cNvSpPr>
          <p:nvPr>
            <p:ph idx="1"/>
          </p:nvPr>
        </p:nvSpPr>
        <p:spPr>
          <a:xfrm>
            <a:off x="144064" y="798945"/>
            <a:ext cx="4866848" cy="4151008"/>
          </a:xfrm>
        </p:spPr>
        <p:txBody>
          <a:bodyPr/>
          <a:lstStyle/>
          <a:p>
            <a:pPr>
              <a:buFont typeface="Arial" pitchFamily="34" charset="0"/>
              <a:buChar char="•"/>
            </a:pPr>
            <a:r>
              <a:rPr lang="en-US" sz="1600" dirty="0"/>
              <a:t>A Windows application is made up of processes. A process is any program that is currently executing.</a:t>
            </a:r>
          </a:p>
          <a:p>
            <a:pPr>
              <a:buFont typeface="Arial" pitchFamily="34" charset="0"/>
              <a:buChar char="•"/>
            </a:pPr>
            <a:r>
              <a:rPr lang="en-US" sz="1600" dirty="0"/>
              <a:t>Each process that runs is made up of at least one thread. A thread is a part of the process that can be executed.</a:t>
            </a:r>
          </a:p>
          <a:p>
            <a:pPr>
              <a:buFont typeface="Arial" pitchFamily="34" charset="0"/>
              <a:buChar char="•"/>
            </a:pPr>
            <a:r>
              <a:rPr lang="en-US" sz="1600" dirty="0"/>
              <a:t>To configure Windows processes, search for Task Manager. The Processes tab of the Task  Manager is shown in the figure.</a:t>
            </a:r>
          </a:p>
          <a:p>
            <a:pPr>
              <a:buFont typeface="Arial" pitchFamily="34" charset="0"/>
              <a:buChar char="•"/>
            </a:pPr>
            <a:r>
              <a:rPr lang="en-US" sz="1600" dirty="0"/>
              <a:t>All of the threads dedicated to a process are contained within the same address space which means that these threads may not access the address space of any other process. This prevents corruption of other processes.</a:t>
            </a:r>
          </a:p>
          <a:p>
            <a:pPr>
              <a:buNone/>
            </a:pPr>
            <a:r>
              <a:rPr lang="en-US" sz="1600" dirty="0"/>
              <a:t/>
            </a:r>
            <a:br>
              <a:rPr lang="en-US" sz="1600" dirty="0"/>
            </a:br>
            <a:endParaRPr lang="en-US" sz="1600" b="1" dirty="0"/>
          </a:p>
        </p:txBody>
      </p:sp>
      <p:pic>
        <p:nvPicPr>
          <p:cNvPr id="2" name="Picture 1">
            <a:extLst>
              <a:ext uri="{FF2B5EF4-FFF2-40B4-BE49-F238E27FC236}">
                <a16:creationId xmlns:a16="http://schemas.microsoft.com/office/drawing/2014/main" id="{BF16CB4C-5736-4B42-B9F3-430E832C444B}"/>
              </a:ext>
            </a:extLst>
          </p:cNvPr>
          <p:cNvPicPr>
            <a:picLocks noChangeAspect="1"/>
          </p:cNvPicPr>
          <p:nvPr/>
        </p:nvPicPr>
        <p:blipFill>
          <a:blip r:embed="rId4"/>
          <a:stretch>
            <a:fillRect/>
          </a:stretch>
        </p:blipFill>
        <p:spPr>
          <a:xfrm>
            <a:off x="4852416" y="1074449"/>
            <a:ext cx="4130061" cy="3600000"/>
          </a:xfrm>
          <a:prstGeom prst="rect">
            <a:avLst/>
          </a:prstGeom>
          <a:ln w="3175">
            <a:solidFill>
              <a:schemeClr val="tx1"/>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Title 3"/>
          <p:cNvSpPr>
            <a:spLocks noGrp="1" noChangeArrowheads="1"/>
          </p:cNvSpPr>
          <p:nvPr>
            <p:ph type="title"/>
          </p:nvPr>
        </p:nvSpPr>
        <p:spPr/>
        <p:txBody>
          <a:bodyPr/>
          <a:lstStyle/>
          <a:p>
            <a:pPr eaLnBrk="1" hangingPunct="1"/>
            <a:r>
              <a:rPr lang="en-US" dirty="0"/>
              <a:t>Check Your Understanding</a:t>
            </a:r>
          </a:p>
        </p:txBody>
      </p:sp>
      <p:sp>
        <p:nvSpPr>
          <p:cNvPr id="7171" name="Content Placeholder 3"/>
          <p:cNvSpPr>
            <a:spLocks noGrp="1" noChangeArrowheads="1"/>
          </p:cNvSpPr>
          <p:nvPr>
            <p:ph idx="1"/>
          </p:nvPr>
        </p:nvSpPr>
        <p:spPr>
          <a:xfrm>
            <a:off x="145357" y="751446"/>
            <a:ext cx="8878570" cy="3643747"/>
          </a:xfrm>
        </p:spPr>
        <p:txBody>
          <a:bodyPr/>
          <a:lstStyle/>
          <a:p>
            <a:pPr>
              <a:spcBef>
                <a:spcPct val="30000"/>
              </a:spcBef>
              <a:buFont typeface="Arial" panose="020B0604020202020204" pitchFamily="34" charset="0"/>
              <a:buChar char="•"/>
            </a:pPr>
            <a:r>
              <a:rPr lang="en-US" dirty="0"/>
              <a:t>Check Your Understanding activities are designed to let students quickly determine if they understand the content and can proceed, or if they need to review. </a:t>
            </a:r>
          </a:p>
          <a:p>
            <a:pPr>
              <a:spcBef>
                <a:spcPct val="30000"/>
              </a:spcBef>
              <a:buFont typeface="Arial" panose="020B0604020202020204" pitchFamily="34" charset="0"/>
              <a:buChar char="•"/>
            </a:pPr>
            <a:r>
              <a:rPr lang="en-US" dirty="0"/>
              <a:t>Check Your Understanding activities </a:t>
            </a:r>
            <a:r>
              <a:rPr lang="en-US" b="1" i="1" dirty="0"/>
              <a:t>do not </a:t>
            </a:r>
            <a:r>
              <a:rPr lang="en-US" dirty="0"/>
              <a:t>affect student grades.</a:t>
            </a:r>
          </a:p>
          <a:p>
            <a:pPr>
              <a:spcBef>
                <a:spcPct val="30000"/>
              </a:spcBef>
              <a:buFont typeface="Arial" panose="020B0604020202020204" pitchFamily="34" charset="0"/>
              <a:buChar char="•"/>
            </a:pPr>
            <a:r>
              <a:rPr lang="en-US" dirty="0"/>
              <a:t>There are no separate slides for these activities in the PPT. They are listed in the notes area of the slide that appears before these activities.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1533357529"/>
      </p:ext>
    </p:ext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Processes, Threads, and Services (Contd.)</a:t>
            </a:r>
          </a:p>
        </p:txBody>
      </p:sp>
      <p:sp>
        <p:nvSpPr>
          <p:cNvPr id="4" name="Content Placeholder 3"/>
          <p:cNvSpPr>
            <a:spLocks noGrp="1"/>
          </p:cNvSpPr>
          <p:nvPr>
            <p:ph idx="1"/>
          </p:nvPr>
        </p:nvSpPr>
        <p:spPr>
          <a:xfrm>
            <a:off x="144064" y="798945"/>
            <a:ext cx="4208480" cy="4303162"/>
          </a:xfrm>
        </p:spPr>
        <p:txBody>
          <a:bodyPr/>
          <a:lstStyle/>
          <a:p>
            <a:pPr>
              <a:buFont typeface="Arial" pitchFamily="34" charset="0"/>
              <a:buChar char="•"/>
            </a:pPr>
            <a:r>
              <a:rPr lang="en-US" sz="1600" dirty="0"/>
              <a:t>Some of the processes that Windows runs are services. These are programs that run in the background to support the operating system and applications.</a:t>
            </a:r>
          </a:p>
          <a:p>
            <a:pPr>
              <a:buFont typeface="Arial" pitchFamily="34" charset="0"/>
              <a:buChar char="•"/>
            </a:pPr>
            <a:r>
              <a:rPr lang="en-US" sz="1600" dirty="0"/>
              <a:t>Services provide long-running functionality, such as wireless or access to an FTP server.</a:t>
            </a:r>
          </a:p>
          <a:p>
            <a:pPr>
              <a:buFont typeface="Arial" pitchFamily="34" charset="0"/>
              <a:buChar char="•"/>
            </a:pPr>
            <a:r>
              <a:rPr lang="en-US" sz="1600" dirty="0"/>
              <a:t>To configure Windows Services, search for services. The Windows Services control panel applet is shown in the figure.</a:t>
            </a:r>
          </a:p>
          <a:p>
            <a:pPr>
              <a:buFont typeface="Arial" pitchFamily="34" charset="0"/>
              <a:buChar char="•"/>
            </a:pPr>
            <a:r>
              <a:rPr lang="en-US" sz="1600" dirty="0"/>
              <a:t>Be very careful when manipulating the settings of these services. Shutting down a service may adversely affect applications or other services.</a:t>
            </a:r>
          </a:p>
          <a:p>
            <a:pPr>
              <a:buFont typeface="Arial" pitchFamily="34" charset="0"/>
              <a:buChar char="•"/>
            </a:pPr>
            <a:endParaRPr lang="en-US" sz="1600" b="1" dirty="0"/>
          </a:p>
        </p:txBody>
      </p:sp>
      <p:pic>
        <p:nvPicPr>
          <p:cNvPr id="2" name="Picture 1">
            <a:extLst>
              <a:ext uri="{FF2B5EF4-FFF2-40B4-BE49-F238E27FC236}">
                <a16:creationId xmlns:a16="http://schemas.microsoft.com/office/drawing/2014/main" id="{F06A8DD7-DFD7-449A-BB92-07510415BEE1}"/>
              </a:ext>
            </a:extLst>
          </p:cNvPr>
          <p:cNvPicPr>
            <a:picLocks noChangeAspect="1"/>
          </p:cNvPicPr>
          <p:nvPr/>
        </p:nvPicPr>
        <p:blipFill rotWithShape="1">
          <a:blip r:embed="rId4"/>
          <a:srcRect l="730" t="761" r="913" b="1443"/>
          <a:stretch/>
        </p:blipFill>
        <p:spPr>
          <a:xfrm>
            <a:off x="4151086" y="1393371"/>
            <a:ext cx="4912482" cy="2988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Memory Allocation and Handles</a:t>
            </a:r>
          </a:p>
        </p:txBody>
      </p:sp>
      <p:sp>
        <p:nvSpPr>
          <p:cNvPr id="4" name="Content Placeholder 3"/>
          <p:cNvSpPr>
            <a:spLocks noGrp="1"/>
          </p:cNvSpPr>
          <p:nvPr>
            <p:ph idx="1"/>
          </p:nvPr>
        </p:nvSpPr>
        <p:spPr>
          <a:xfrm>
            <a:off x="144065" y="737984"/>
            <a:ext cx="8999934" cy="4155319"/>
          </a:xfrm>
        </p:spPr>
        <p:txBody>
          <a:bodyPr/>
          <a:lstStyle/>
          <a:p>
            <a:pPr>
              <a:buFont typeface="Arial" pitchFamily="34" charset="0"/>
              <a:buChar char="•"/>
            </a:pPr>
            <a:r>
              <a:rPr lang="en-US" sz="1600" dirty="0"/>
              <a:t>The virtual address space for a process is the set of virtual addresses that the process</a:t>
            </a:r>
            <a:br>
              <a:rPr lang="en-US" sz="1600" dirty="0"/>
            </a:br>
            <a:r>
              <a:rPr lang="en-US" sz="1600" dirty="0"/>
              <a:t>can use. </a:t>
            </a:r>
          </a:p>
          <a:p>
            <a:pPr>
              <a:buFont typeface="Arial" pitchFamily="34" charset="0"/>
              <a:buChar char="•"/>
            </a:pPr>
            <a:r>
              <a:rPr lang="en-US" sz="1600" dirty="0"/>
              <a:t>The virtual address is not the actual physical location in memory, but an entry in a page table that is used to translate the virtual address into the physical address.</a:t>
            </a:r>
          </a:p>
          <a:p>
            <a:pPr>
              <a:buFont typeface="Arial" pitchFamily="34" charset="0"/>
              <a:buChar char="•"/>
            </a:pPr>
            <a:r>
              <a:rPr lang="en-US" sz="1600" dirty="0"/>
              <a:t>Each process in a 32-bit Windows computer supports a virtual address space that enables addressing up to 4 gigabytes.</a:t>
            </a:r>
          </a:p>
          <a:p>
            <a:pPr>
              <a:buFont typeface="Arial" pitchFamily="34" charset="0"/>
              <a:buChar char="•"/>
            </a:pPr>
            <a:r>
              <a:rPr lang="en-US" sz="1600" dirty="0"/>
              <a:t>Each process in a 64-bit Windows computer supports a virtual address space of 8 terabytes.</a:t>
            </a:r>
          </a:p>
          <a:p>
            <a:pPr>
              <a:buFont typeface="Arial" pitchFamily="34" charset="0"/>
              <a:buChar char="•"/>
            </a:pPr>
            <a:r>
              <a:rPr lang="en-US" sz="1600" dirty="0"/>
              <a:t>Each user space process runs in a private address space, separate from other user space processes.</a:t>
            </a:r>
          </a:p>
          <a:p>
            <a:pPr>
              <a:buFont typeface="Arial" pitchFamily="34" charset="0"/>
              <a:buChar char="•"/>
            </a:pPr>
            <a:r>
              <a:rPr lang="en-US" sz="1600" dirty="0"/>
              <a:t>When the user space process needs to access kernel resources, it must use a process handle. </a:t>
            </a:r>
          </a:p>
          <a:p>
            <a:pPr>
              <a:buFont typeface="Arial" pitchFamily="34" charset="0"/>
              <a:buChar char="•"/>
            </a:pPr>
            <a:r>
              <a:rPr lang="en-US" sz="1600" dirty="0"/>
              <a:t>As the user space process is not allowed to directly access these kernel resources, the process handle provides the access needed by the user space process without a direct connection to it.</a:t>
            </a:r>
          </a:p>
          <a:p>
            <a:pPr>
              <a:buFont typeface="Arial" pitchFamily="34" charset="0"/>
              <a:buChar char="•"/>
            </a:pPr>
            <a:endParaRPr lang="en-US" sz="1600" b="1" dirty="0"/>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r>
              <a:rPr lang="en-US" altLang="en-US" dirty="0"/>
              <a:t/>
            </a:r>
            <a:br>
              <a:rPr lang="en-US" altLang="en-US" dirty="0"/>
            </a:br>
            <a:r>
              <a:rPr lang="en-US" dirty="0"/>
              <a:t>Memory Allocation and Handles (Contd.)</a:t>
            </a:r>
          </a:p>
        </p:txBody>
      </p:sp>
      <p:sp>
        <p:nvSpPr>
          <p:cNvPr id="4" name="Content Placeholder 3"/>
          <p:cNvSpPr>
            <a:spLocks noGrp="1"/>
          </p:cNvSpPr>
          <p:nvPr>
            <p:ph idx="1"/>
          </p:nvPr>
        </p:nvSpPr>
        <p:spPr>
          <a:xfrm>
            <a:off x="144066" y="774560"/>
            <a:ext cx="3281886" cy="4155319"/>
          </a:xfrm>
        </p:spPr>
        <p:txBody>
          <a:bodyPr/>
          <a:lstStyle/>
          <a:p>
            <a:pPr>
              <a:buFont typeface="Arial" panose="020B0604020202020204" pitchFamily="34" charset="0"/>
              <a:buChar char="•"/>
            </a:pPr>
            <a:r>
              <a:rPr lang="en-US" sz="1600" dirty="0"/>
              <a:t>A  powerful tool for viewing memory allocation is </a:t>
            </a:r>
            <a:r>
              <a:rPr lang="en-US" sz="1600" dirty="0" err="1"/>
              <a:t>RAMMap</a:t>
            </a:r>
            <a:r>
              <a:rPr lang="en-US" sz="1600" dirty="0"/>
              <a:t>, which is shown in the figure.</a:t>
            </a:r>
          </a:p>
          <a:p>
            <a:pPr>
              <a:buFont typeface="Arial" panose="020B0604020202020204" pitchFamily="34" charset="0"/>
              <a:buChar char="•"/>
            </a:pPr>
            <a:r>
              <a:rPr lang="en-US" sz="1600" dirty="0" err="1"/>
              <a:t>RAMMap</a:t>
            </a:r>
            <a:r>
              <a:rPr lang="en-US" sz="1600" dirty="0"/>
              <a:t> is part of the Windows </a:t>
            </a:r>
            <a:r>
              <a:rPr lang="en-US" sz="1600" dirty="0" err="1"/>
              <a:t>Sysinternals</a:t>
            </a:r>
            <a:r>
              <a:rPr lang="en-US" sz="1600" dirty="0"/>
              <a:t> Suite of tools. It can be downloaded from Microsoft. </a:t>
            </a:r>
          </a:p>
          <a:p>
            <a:pPr>
              <a:buFont typeface="Arial" panose="020B0604020202020204" pitchFamily="34" charset="0"/>
              <a:buChar char="•"/>
            </a:pPr>
            <a:r>
              <a:rPr lang="en-US" sz="1600" dirty="0" err="1"/>
              <a:t>RAMMap</a:t>
            </a:r>
            <a:r>
              <a:rPr lang="en-US" sz="1600" dirty="0"/>
              <a:t> provides information regarding how Windows has allocated system memory to the kernel, processes, drivers, and applications. </a:t>
            </a:r>
            <a:endParaRPr lang="en-US" altLang="ja-JP" sz="1600" dirty="0"/>
          </a:p>
          <a:p>
            <a:pPr>
              <a:buFont typeface="Arial" panose="020B0604020202020204" pitchFamily="34" charset="0"/>
              <a:buChar char="•"/>
            </a:pPr>
            <a:endParaRPr lang="en-US" sz="1600" b="1" dirty="0"/>
          </a:p>
        </p:txBody>
      </p:sp>
      <p:pic>
        <p:nvPicPr>
          <p:cNvPr id="3" name="Picture 2">
            <a:extLst>
              <a:ext uri="{FF2B5EF4-FFF2-40B4-BE49-F238E27FC236}">
                <a16:creationId xmlns:a16="http://schemas.microsoft.com/office/drawing/2014/main" id="{00065001-5562-4BBF-82B5-C46C97840A7B}"/>
              </a:ext>
            </a:extLst>
          </p:cNvPr>
          <p:cNvPicPr>
            <a:picLocks noChangeAspect="1"/>
          </p:cNvPicPr>
          <p:nvPr/>
        </p:nvPicPr>
        <p:blipFill>
          <a:blip r:embed="rId4"/>
          <a:stretch>
            <a:fillRect/>
          </a:stretch>
        </p:blipFill>
        <p:spPr>
          <a:xfrm>
            <a:off x="3328520" y="969750"/>
            <a:ext cx="5732374" cy="3204000"/>
          </a:xfrm>
          <a:prstGeom prst="rect">
            <a:avLst/>
          </a:prstGeom>
        </p:spPr>
      </p:pic>
    </p:spTree>
    <p:custDataLst>
      <p:tags r:id="rId1"/>
    </p:custDataLst>
    <p:extLst>
      <p:ext uri="{BB962C8B-B14F-4D97-AF65-F5344CB8AC3E}">
        <p14:creationId xmlns:p14="http://schemas.microsoft.com/office/powerpoint/2010/main" val="2766650519"/>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48769"/>
            <a:ext cx="9144000" cy="627320"/>
          </a:xfrm>
        </p:spPr>
        <p:txBody>
          <a:bodyPr/>
          <a:lstStyle/>
          <a:p>
            <a:pPr marL="95250"/>
            <a:r>
              <a:rPr lang="en-US" sz="1600" dirty="0"/>
              <a:t>Windows Architecture and Operations</a:t>
            </a:r>
            <a:r>
              <a:rPr lang="en-US" altLang="en-US" dirty="0"/>
              <a:t/>
            </a:r>
            <a:br>
              <a:rPr lang="en-US" altLang="en-US" dirty="0"/>
            </a:br>
            <a:r>
              <a:rPr lang="en-US" dirty="0"/>
              <a:t>The Windows Registry</a:t>
            </a:r>
          </a:p>
        </p:txBody>
      </p:sp>
      <p:sp>
        <p:nvSpPr>
          <p:cNvPr id="4" name="Content Placeholder 3"/>
          <p:cNvSpPr>
            <a:spLocks noGrp="1"/>
          </p:cNvSpPr>
          <p:nvPr>
            <p:ph idx="1"/>
          </p:nvPr>
        </p:nvSpPr>
        <p:spPr>
          <a:xfrm>
            <a:off x="157549" y="676088"/>
            <a:ext cx="8853286" cy="1757109"/>
          </a:xfrm>
        </p:spPr>
        <p:txBody>
          <a:bodyPr/>
          <a:lstStyle/>
          <a:p>
            <a:pPr>
              <a:spcBef>
                <a:spcPts val="0"/>
              </a:spcBef>
              <a:spcAft>
                <a:spcPts val="0"/>
              </a:spcAft>
              <a:buFont typeface="Arial" pitchFamily="34" charset="0"/>
              <a:buChar char="•"/>
            </a:pPr>
            <a:r>
              <a:rPr lang="en-US" sz="1600" dirty="0"/>
              <a:t>Windows stores all of the information about hardware, applications, users, and system settings in a large database known as the registry.</a:t>
            </a:r>
          </a:p>
          <a:p>
            <a:pPr>
              <a:spcBef>
                <a:spcPts val="0"/>
              </a:spcBef>
              <a:spcAft>
                <a:spcPts val="0"/>
              </a:spcAft>
              <a:buFont typeface="Arial" pitchFamily="34" charset="0"/>
              <a:buChar char="•"/>
            </a:pPr>
            <a:r>
              <a:rPr lang="en-US" sz="1600" dirty="0"/>
              <a:t>The registry is a hierarchical database where the highest level is known as a hive, below that there are keys, followed by subkeys.</a:t>
            </a:r>
          </a:p>
          <a:p>
            <a:pPr>
              <a:spcBef>
                <a:spcPts val="0"/>
              </a:spcBef>
              <a:spcAft>
                <a:spcPts val="0"/>
              </a:spcAft>
              <a:buFont typeface="Arial" pitchFamily="34" charset="0"/>
              <a:buChar char="•"/>
            </a:pPr>
            <a:r>
              <a:rPr lang="en-US" sz="1600" dirty="0"/>
              <a:t>Values store data and are stored in the keys and subkeys. A registry key can be up to 512 levels deep.</a:t>
            </a:r>
          </a:p>
          <a:p>
            <a:pPr>
              <a:spcBef>
                <a:spcPts val="0"/>
              </a:spcBef>
              <a:spcAft>
                <a:spcPts val="0"/>
              </a:spcAft>
              <a:buFont typeface="Arial" pitchFamily="34" charset="0"/>
              <a:buChar char="•"/>
            </a:pPr>
            <a:r>
              <a:rPr lang="en-US" sz="1600" dirty="0"/>
              <a:t>The following table lists the five hives of the Windows registry:</a:t>
            </a:r>
          </a:p>
          <a:p>
            <a:pPr>
              <a:spcBef>
                <a:spcPts val="0"/>
              </a:spcBef>
              <a:spcAft>
                <a:spcPts val="0"/>
              </a:spcAft>
              <a:buNone/>
            </a:pPr>
            <a:endParaRPr lang="en-US" sz="1600" b="1" dirty="0"/>
          </a:p>
        </p:txBody>
      </p:sp>
      <p:graphicFrame>
        <p:nvGraphicFramePr>
          <p:cNvPr id="5" name="Table 4"/>
          <p:cNvGraphicFramePr>
            <a:graphicFrameLocks noGrp="1"/>
          </p:cNvGraphicFramePr>
          <p:nvPr>
            <p:extLst>
              <p:ext uri="{D42A27DB-BD31-4B8C-83A1-F6EECF244321}">
                <p14:modId xmlns:p14="http://schemas.microsoft.com/office/powerpoint/2010/main" val="2412585080"/>
              </p:ext>
            </p:extLst>
          </p:nvPr>
        </p:nvGraphicFramePr>
        <p:xfrm>
          <a:off x="304801" y="2486406"/>
          <a:ext cx="8706034" cy="2278380"/>
        </p:xfrm>
        <a:graphic>
          <a:graphicData uri="http://schemas.openxmlformats.org/drawingml/2006/table">
            <a:tbl>
              <a:tblPr firstRow="1" bandRow="1">
                <a:tableStyleId>{5C22544A-7EE6-4342-B048-85BDC9FD1C3A}</a:tableStyleId>
              </a:tblPr>
              <a:tblGrid>
                <a:gridCol w="3067020">
                  <a:extLst>
                    <a:ext uri="{9D8B030D-6E8A-4147-A177-3AD203B41FA5}">
                      <a16:colId xmlns:a16="http://schemas.microsoft.com/office/drawing/2014/main" val="20000"/>
                    </a:ext>
                  </a:extLst>
                </a:gridCol>
                <a:gridCol w="5639014">
                  <a:extLst>
                    <a:ext uri="{9D8B030D-6E8A-4147-A177-3AD203B41FA5}">
                      <a16:colId xmlns:a16="http://schemas.microsoft.com/office/drawing/2014/main" val="20001"/>
                    </a:ext>
                  </a:extLst>
                </a:gridCol>
              </a:tblGrid>
              <a:tr h="297869">
                <a:tc>
                  <a:txBody>
                    <a:bodyPr/>
                    <a:lstStyle/>
                    <a:p>
                      <a:pPr algn="ctr" fontAlgn="ctr"/>
                      <a:r>
                        <a:rPr lang="en-US" b="1" dirty="0"/>
                        <a:t>Registry Hive</a:t>
                      </a:r>
                    </a:p>
                  </a:txBody>
                  <a:tcPr marL="47625" marR="47625" marT="47625" marB="47625" anchor="ctr"/>
                </a:tc>
                <a:tc>
                  <a:txBody>
                    <a:bodyPr/>
                    <a:lstStyle/>
                    <a:p>
                      <a:pPr algn="ctr" fontAlgn="ctr"/>
                      <a:r>
                        <a:rPr lang="en-US" b="1" dirty="0"/>
                        <a:t>Description</a:t>
                      </a:r>
                    </a:p>
                  </a:txBody>
                  <a:tcPr marL="47625" marR="47625" marT="47625" marB="47625" anchor="ctr"/>
                </a:tc>
                <a:extLst>
                  <a:ext uri="{0D108BD9-81ED-4DB2-BD59-A6C34878D82A}">
                    <a16:rowId xmlns:a16="http://schemas.microsoft.com/office/drawing/2014/main" val="10000"/>
                  </a:ext>
                </a:extLst>
              </a:tr>
              <a:tr h="297869">
                <a:tc>
                  <a:txBody>
                    <a:bodyPr/>
                    <a:lstStyle/>
                    <a:p>
                      <a:pPr algn="l" fontAlgn="ctr"/>
                      <a:r>
                        <a:rPr lang="en-US" b="1" dirty="0"/>
                        <a:t>HKEY_CURRENT_USER (HKCU)</a:t>
                      </a:r>
                    </a:p>
                  </a:txBody>
                  <a:tcPr marL="47625" marR="47625" marT="47625" marB="47625" anchor="ctr"/>
                </a:tc>
                <a:tc>
                  <a:txBody>
                    <a:bodyPr/>
                    <a:lstStyle/>
                    <a:p>
                      <a:pPr algn="l" fontAlgn="ctr"/>
                      <a:r>
                        <a:rPr lang="en-US" b="0" dirty="0"/>
                        <a:t>Holds information concerning the currently logged in user.</a:t>
                      </a:r>
                    </a:p>
                  </a:txBody>
                  <a:tcPr marL="47625" marR="47625" marT="47625" marB="47625" anchor="ctr"/>
                </a:tc>
                <a:extLst>
                  <a:ext uri="{0D108BD9-81ED-4DB2-BD59-A6C34878D82A}">
                    <a16:rowId xmlns:a16="http://schemas.microsoft.com/office/drawing/2014/main" val="10001"/>
                  </a:ext>
                </a:extLst>
              </a:tr>
              <a:tr h="297869">
                <a:tc>
                  <a:txBody>
                    <a:bodyPr/>
                    <a:lstStyle/>
                    <a:p>
                      <a:pPr fontAlgn="ctr"/>
                      <a:r>
                        <a:rPr lang="en-US" b="1" dirty="0"/>
                        <a:t>HKEY_USERS (HKU)</a:t>
                      </a:r>
                    </a:p>
                  </a:txBody>
                  <a:tcPr marL="47625" marR="47625" marT="47625" marB="47625" anchor="ctr"/>
                </a:tc>
                <a:tc>
                  <a:txBody>
                    <a:bodyPr/>
                    <a:lstStyle/>
                    <a:p>
                      <a:pPr fontAlgn="ctr"/>
                      <a:r>
                        <a:rPr lang="en-US" b="0" dirty="0"/>
                        <a:t>Holds information concerning all the user accounts on the host.</a:t>
                      </a:r>
                    </a:p>
                  </a:txBody>
                  <a:tcPr marL="47625" marR="47625" marT="47625" marB="47625" anchor="ctr"/>
                </a:tc>
                <a:extLst>
                  <a:ext uri="{0D108BD9-81ED-4DB2-BD59-A6C34878D82A}">
                    <a16:rowId xmlns:a16="http://schemas.microsoft.com/office/drawing/2014/main" val="10002"/>
                  </a:ext>
                </a:extLst>
              </a:tr>
              <a:tr h="710416">
                <a:tc>
                  <a:txBody>
                    <a:bodyPr/>
                    <a:lstStyle/>
                    <a:p>
                      <a:pPr fontAlgn="ctr"/>
                      <a:r>
                        <a:rPr lang="en-US" b="1" dirty="0"/>
                        <a:t>HKEY_CLASSES_ROOT (HKCR)</a:t>
                      </a:r>
                    </a:p>
                  </a:txBody>
                  <a:tcPr marL="47625" marR="47625" marT="47625" marB="47625" anchor="ctr"/>
                </a:tc>
                <a:tc>
                  <a:txBody>
                    <a:bodyPr/>
                    <a:lstStyle/>
                    <a:p>
                      <a:pPr fontAlgn="ctr"/>
                      <a:r>
                        <a:rPr lang="en-US" b="0" dirty="0"/>
                        <a:t>Holds information about object linking and embedding (OLE) registrations. It allows users to embed objects from other applications into a single document.</a:t>
                      </a:r>
                    </a:p>
                  </a:txBody>
                  <a:tcPr marL="47625" marR="47625" marT="47625" marB="47625" anchor="ctr"/>
                </a:tc>
                <a:extLst>
                  <a:ext uri="{0D108BD9-81ED-4DB2-BD59-A6C34878D82A}">
                    <a16:rowId xmlns:a16="http://schemas.microsoft.com/office/drawing/2014/main" val="10003"/>
                  </a:ext>
                </a:extLst>
              </a:tr>
              <a:tr h="297869">
                <a:tc>
                  <a:txBody>
                    <a:bodyPr/>
                    <a:lstStyle/>
                    <a:p>
                      <a:pPr fontAlgn="ctr"/>
                      <a:r>
                        <a:rPr lang="en-US" b="1" dirty="0"/>
                        <a:t>HKEY_LOCAL_MACHINE (HKLM)</a:t>
                      </a:r>
                    </a:p>
                  </a:txBody>
                  <a:tcPr marL="47625" marR="47625" marT="47625" marB="47625" anchor="ctr"/>
                </a:tc>
                <a:tc>
                  <a:txBody>
                    <a:bodyPr/>
                    <a:lstStyle/>
                    <a:p>
                      <a:pPr fontAlgn="ctr"/>
                      <a:r>
                        <a:rPr lang="en-US" b="0" dirty="0"/>
                        <a:t>Holds system-related information.</a:t>
                      </a:r>
                    </a:p>
                  </a:txBody>
                  <a:tcPr marL="47625" marR="47625" marT="47625" marB="47625" anchor="ctr"/>
                </a:tc>
                <a:extLst>
                  <a:ext uri="{0D108BD9-81ED-4DB2-BD59-A6C34878D82A}">
                    <a16:rowId xmlns:a16="http://schemas.microsoft.com/office/drawing/2014/main" val="10004"/>
                  </a:ext>
                </a:extLst>
              </a:tr>
              <a:tr h="297869">
                <a:tc>
                  <a:txBody>
                    <a:bodyPr/>
                    <a:lstStyle/>
                    <a:p>
                      <a:pPr fontAlgn="ctr"/>
                      <a:r>
                        <a:rPr lang="en-US" b="1" dirty="0"/>
                        <a:t>HKEY_CURRENT_CONFIG (HKCC)</a:t>
                      </a:r>
                    </a:p>
                  </a:txBody>
                  <a:tcPr marL="47625" marR="47625" marT="47625" marB="47625" anchor="ctr"/>
                </a:tc>
                <a:tc>
                  <a:txBody>
                    <a:bodyPr/>
                    <a:lstStyle/>
                    <a:p>
                      <a:pPr fontAlgn="ctr"/>
                      <a:r>
                        <a:rPr lang="en-US" b="0" dirty="0"/>
                        <a:t>Holds information about the current hardware profile.</a:t>
                      </a:r>
                    </a:p>
                  </a:txBody>
                  <a:tcPr marL="47625" marR="47625" marT="47625" marB="47625" anchor="ctr"/>
                </a:tc>
                <a:extLst>
                  <a:ext uri="{0D108BD9-81ED-4DB2-BD59-A6C34878D82A}">
                    <a16:rowId xmlns:a16="http://schemas.microsoft.com/office/drawing/2014/main" val="10005"/>
                  </a:ext>
                </a:extLst>
              </a:tr>
            </a:tbl>
          </a:graphicData>
        </a:graphic>
      </p:graphicFrame>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2758FE38-EB2E-4665-8EDA-56DABCB05904}"/>
              </a:ext>
            </a:extLst>
          </p:cNvPr>
          <p:cNvSpPr>
            <a:spLocks noGrp="1"/>
          </p:cNvSpPr>
          <p:nvPr>
            <p:ph type="title"/>
          </p:nvPr>
        </p:nvSpPr>
        <p:spPr>
          <a:xfrm>
            <a:off x="0" y="0"/>
            <a:ext cx="9144000" cy="757238"/>
          </a:xfrm>
        </p:spPr>
        <p:txBody>
          <a:bodyPr/>
          <a:lstStyle/>
          <a:p>
            <a:pPr marL="95250"/>
            <a:r>
              <a:rPr lang="en-US" sz="1600" dirty="0"/>
              <a:t>Windows Architecture and Operations</a:t>
            </a:r>
            <a:r>
              <a:rPr lang="en-US" altLang="en-US" dirty="0"/>
              <a:t/>
            </a:r>
            <a:br>
              <a:rPr lang="en-US" altLang="en-US" dirty="0"/>
            </a:br>
            <a:r>
              <a:rPr lang="en-US" dirty="0"/>
              <a:t>The Windows Registry (Contd.)</a:t>
            </a:r>
          </a:p>
        </p:txBody>
      </p:sp>
      <p:sp>
        <p:nvSpPr>
          <p:cNvPr id="9" name="Content Placeholder 3">
            <a:extLst>
              <a:ext uri="{FF2B5EF4-FFF2-40B4-BE49-F238E27FC236}">
                <a16:creationId xmlns:a16="http://schemas.microsoft.com/office/drawing/2014/main" id="{799D9EC0-60E3-4069-B04A-9A78D29533EF}"/>
              </a:ext>
            </a:extLst>
          </p:cNvPr>
          <p:cNvSpPr>
            <a:spLocks noGrp="1"/>
          </p:cNvSpPr>
          <p:nvPr>
            <p:ph idx="1"/>
          </p:nvPr>
        </p:nvSpPr>
        <p:spPr>
          <a:xfrm>
            <a:off x="35628" y="773624"/>
            <a:ext cx="3817043" cy="3960000"/>
          </a:xfrm>
        </p:spPr>
        <p:txBody>
          <a:bodyPr/>
          <a:lstStyle/>
          <a:p>
            <a:pPr>
              <a:spcBef>
                <a:spcPts val="0"/>
              </a:spcBef>
              <a:spcAft>
                <a:spcPts val="0"/>
              </a:spcAft>
              <a:buFont typeface="Arial" panose="020B0604020202020204" pitchFamily="34" charset="0"/>
              <a:buChar char="•"/>
            </a:pPr>
            <a:r>
              <a:rPr lang="en-US" sz="1600" dirty="0"/>
              <a:t>New hives cannot be created. The registry keys and values in the hives can be created, modified, or deleted by an account with administrative privileges. </a:t>
            </a:r>
          </a:p>
          <a:p>
            <a:pPr>
              <a:spcBef>
                <a:spcPts val="0"/>
              </a:spcBef>
              <a:spcAft>
                <a:spcPts val="0"/>
              </a:spcAft>
              <a:buFont typeface="Arial" panose="020B0604020202020204" pitchFamily="34" charset="0"/>
              <a:buChar char="•"/>
            </a:pPr>
            <a:r>
              <a:rPr lang="en-US" sz="1600" dirty="0"/>
              <a:t>As shown in the figure, the tool </a:t>
            </a:r>
            <a:r>
              <a:rPr lang="en-US" sz="1600" b="1" dirty="0"/>
              <a:t>regedit.exe</a:t>
            </a:r>
            <a:r>
              <a:rPr lang="en-US" sz="1600" dirty="0"/>
              <a:t> is used to modify the registry. </a:t>
            </a:r>
          </a:p>
          <a:p>
            <a:pPr>
              <a:spcBef>
                <a:spcPts val="0"/>
              </a:spcBef>
              <a:spcAft>
                <a:spcPts val="0"/>
              </a:spcAft>
              <a:buFont typeface="Arial" panose="020B0604020202020204" pitchFamily="34" charset="0"/>
              <a:buChar char="•"/>
            </a:pPr>
            <a:r>
              <a:rPr lang="en-US" sz="1600" dirty="0"/>
              <a:t>Be very careful when using this tool. Minor changes to the registry can have massive or even catastrophic effects.</a:t>
            </a:r>
          </a:p>
          <a:p>
            <a:pPr>
              <a:spcBef>
                <a:spcPts val="0"/>
              </a:spcBef>
              <a:spcAft>
                <a:spcPts val="0"/>
              </a:spcAft>
              <a:buFont typeface="Arial" panose="020B0604020202020204" pitchFamily="34" charset="0"/>
              <a:buChar char="•"/>
            </a:pPr>
            <a:endParaRPr lang="en-US" sz="1600" b="1" dirty="0"/>
          </a:p>
        </p:txBody>
      </p:sp>
      <p:pic>
        <p:nvPicPr>
          <p:cNvPr id="2" name="Picture 1">
            <a:extLst>
              <a:ext uri="{FF2B5EF4-FFF2-40B4-BE49-F238E27FC236}">
                <a16:creationId xmlns:a16="http://schemas.microsoft.com/office/drawing/2014/main" id="{FD8EFED1-D52A-46DF-B766-562025E9F7CE}"/>
              </a:ext>
            </a:extLst>
          </p:cNvPr>
          <p:cNvPicPr>
            <a:picLocks noChangeAspect="1"/>
          </p:cNvPicPr>
          <p:nvPr/>
        </p:nvPicPr>
        <p:blipFill>
          <a:blip r:embed="rId4"/>
          <a:stretch>
            <a:fillRect/>
          </a:stretch>
        </p:blipFill>
        <p:spPr>
          <a:xfrm>
            <a:off x="3706369" y="810200"/>
            <a:ext cx="5315085" cy="378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2758FE38-EB2E-4665-8EDA-56DABCB05904}"/>
              </a:ext>
            </a:extLst>
          </p:cNvPr>
          <p:cNvSpPr>
            <a:spLocks noGrp="1"/>
          </p:cNvSpPr>
          <p:nvPr>
            <p:ph type="title"/>
          </p:nvPr>
        </p:nvSpPr>
        <p:spPr>
          <a:xfrm>
            <a:off x="0" y="0"/>
            <a:ext cx="9144000" cy="757238"/>
          </a:xfrm>
        </p:spPr>
        <p:txBody>
          <a:bodyPr/>
          <a:lstStyle/>
          <a:p>
            <a:pPr marL="95250"/>
            <a:r>
              <a:rPr lang="en-US" sz="1600" dirty="0"/>
              <a:t>Windows Architecture and Operations</a:t>
            </a:r>
            <a:r>
              <a:rPr lang="en-US" altLang="en-US" dirty="0"/>
              <a:t/>
            </a:r>
            <a:br>
              <a:rPr lang="en-US" altLang="en-US" dirty="0"/>
            </a:br>
            <a:r>
              <a:rPr lang="en-US" dirty="0"/>
              <a:t>The Windows Registry (Contd.)</a:t>
            </a:r>
          </a:p>
        </p:txBody>
      </p:sp>
      <p:sp>
        <p:nvSpPr>
          <p:cNvPr id="4" name="Content Placeholder 3"/>
          <p:cNvSpPr>
            <a:spLocks noGrp="1"/>
          </p:cNvSpPr>
          <p:nvPr>
            <p:ph idx="1"/>
          </p:nvPr>
        </p:nvSpPr>
        <p:spPr>
          <a:xfrm>
            <a:off x="111685" y="692572"/>
            <a:ext cx="8974259" cy="3957850"/>
          </a:xfrm>
        </p:spPr>
        <p:txBody>
          <a:bodyPr/>
          <a:lstStyle/>
          <a:p>
            <a:pPr>
              <a:buClrTx/>
              <a:buSzPct val="100000"/>
              <a:buFont typeface="Arial" panose="020B0604020202020204" pitchFamily="34" charset="0"/>
              <a:buChar char="•"/>
            </a:pPr>
            <a:r>
              <a:rPr lang="en-US" sz="1600" dirty="0"/>
              <a:t>Navigation in the registry is very similar to Windows file explorer. </a:t>
            </a:r>
          </a:p>
          <a:p>
            <a:pPr>
              <a:buClrTx/>
              <a:buSzPct val="100000"/>
              <a:buFont typeface="Arial" panose="020B0604020202020204" pitchFamily="34" charset="0"/>
              <a:buChar char="•"/>
            </a:pPr>
            <a:r>
              <a:rPr lang="en-US" sz="1600" dirty="0"/>
              <a:t>Use the left panel to navigate the hives and the structure below it and use the right panel to see the contents of the highlighted item in the left panel. </a:t>
            </a:r>
          </a:p>
          <a:p>
            <a:pPr>
              <a:buClrTx/>
              <a:buSzPct val="100000"/>
              <a:buFont typeface="Arial" panose="020B0604020202020204" pitchFamily="34" charset="0"/>
              <a:buChar char="•"/>
            </a:pPr>
            <a:r>
              <a:rPr lang="en-US" sz="1600" dirty="0"/>
              <a:t>The path is displayed at the bottom of the window for reference. </a:t>
            </a:r>
          </a:p>
          <a:p>
            <a:pPr>
              <a:buClrTx/>
              <a:buSzPct val="100000"/>
              <a:buFont typeface="Arial" panose="020B0604020202020204" pitchFamily="34" charset="0"/>
              <a:buChar char="•"/>
            </a:pPr>
            <a:r>
              <a:rPr lang="en-US" sz="1600" dirty="0"/>
              <a:t>Registry keys can contain either a subkey or a value. The different values that keys can contain are as follows:</a:t>
            </a:r>
          </a:p>
          <a:p>
            <a:pPr lvl="1">
              <a:buClrTx/>
              <a:buSzPct val="100000"/>
              <a:buFont typeface="Arial" panose="020B0604020202020204" pitchFamily="34" charset="0"/>
              <a:buChar char="•"/>
            </a:pPr>
            <a:r>
              <a:rPr lang="en-US" sz="1600" b="1" dirty="0"/>
              <a:t>REG_BINARY:</a:t>
            </a:r>
            <a:r>
              <a:rPr lang="en-US" sz="1600" dirty="0"/>
              <a:t> Numbers or Boolean values</a:t>
            </a:r>
          </a:p>
          <a:p>
            <a:pPr lvl="1">
              <a:buClrTx/>
              <a:buSzPct val="100000"/>
              <a:buFont typeface="Arial" panose="020B0604020202020204" pitchFamily="34" charset="0"/>
              <a:buChar char="•"/>
            </a:pPr>
            <a:r>
              <a:rPr lang="en-US" sz="1600" b="1" dirty="0"/>
              <a:t>REG_DWORD:</a:t>
            </a:r>
            <a:r>
              <a:rPr lang="en-US" sz="1600" dirty="0"/>
              <a:t> Numbers greater than 32 bits or raw data</a:t>
            </a:r>
          </a:p>
          <a:p>
            <a:pPr lvl="1">
              <a:buClrTx/>
              <a:buSzPct val="100000"/>
              <a:buFont typeface="Arial" panose="020B0604020202020204" pitchFamily="34" charset="0"/>
              <a:buChar char="•"/>
            </a:pPr>
            <a:r>
              <a:rPr lang="en-US" sz="1600" b="1" dirty="0"/>
              <a:t>REG_SZ:</a:t>
            </a:r>
            <a:r>
              <a:rPr lang="en-US" sz="1600" dirty="0"/>
              <a:t> String values</a:t>
            </a:r>
          </a:p>
          <a:p>
            <a:pPr>
              <a:buClrTx/>
              <a:buSzPct val="100000"/>
              <a:buFont typeface="Arial" panose="020B0604020202020204" pitchFamily="34" charset="0"/>
              <a:buChar char="•"/>
            </a:pPr>
            <a:r>
              <a:rPr lang="en-US" sz="1600" dirty="0"/>
              <a:t>The registry also contains the activity that a user performs during normal day-to-day computer use. </a:t>
            </a:r>
          </a:p>
          <a:p>
            <a:pPr>
              <a:buClrTx/>
              <a:buSzPct val="100000"/>
              <a:buFont typeface="Arial" panose="020B0604020202020204" pitchFamily="34" charset="0"/>
              <a:buChar char="•"/>
            </a:pPr>
            <a:r>
              <a:rPr lang="en-US" sz="1600" dirty="0"/>
              <a:t>This includes the history of hardware devices, including all devices that have been connected to the computer including the name, manufacturer and serial number.</a:t>
            </a:r>
          </a:p>
          <a:p>
            <a:pPr>
              <a:spcBef>
                <a:spcPts val="0"/>
              </a:spcBef>
              <a:spcAft>
                <a:spcPts val="0"/>
              </a:spcAft>
              <a:buFont typeface="Arial" panose="020B0604020202020204" pitchFamily="34" charset="0"/>
              <a:buChar char="•"/>
            </a:pPr>
            <a:endParaRPr lang="en-US" sz="1600" b="1" dirty="0"/>
          </a:p>
        </p:txBody>
      </p:sp>
    </p:spTree>
    <p:custDataLst>
      <p:tags r:id="rId1"/>
    </p:custDataLst>
    <p:extLst>
      <p:ext uri="{BB962C8B-B14F-4D97-AF65-F5344CB8AC3E}">
        <p14:creationId xmlns:p14="http://schemas.microsoft.com/office/powerpoint/2010/main" val="2913780603"/>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1187355"/>
          </a:xfrm>
        </p:spPr>
        <p:txBody>
          <a:bodyPr/>
          <a:lstStyle/>
          <a:p>
            <a:pPr marL="95250"/>
            <a:r>
              <a:rPr lang="en-US" sz="1600" dirty="0"/>
              <a:t>Windows Architecture and Operations</a:t>
            </a:r>
            <a:r>
              <a:rPr lang="en-US" altLang="en-US" dirty="0"/>
              <a:t/>
            </a:r>
            <a:br>
              <a:rPr lang="en-US" altLang="en-US" dirty="0"/>
            </a:br>
            <a:r>
              <a:rPr lang="en-US" dirty="0"/>
              <a:t>Lab - Exploring Processes, Threads, Handles, and Windows Registry</a:t>
            </a:r>
          </a:p>
        </p:txBody>
      </p:sp>
      <p:sp>
        <p:nvSpPr>
          <p:cNvPr id="4" name="Content Placeholder 3"/>
          <p:cNvSpPr>
            <a:spLocks noGrp="1"/>
          </p:cNvSpPr>
          <p:nvPr>
            <p:ph idx="1"/>
          </p:nvPr>
        </p:nvSpPr>
        <p:spPr>
          <a:xfrm>
            <a:off x="195072" y="1167883"/>
            <a:ext cx="8790432" cy="3601739"/>
          </a:xfrm>
        </p:spPr>
        <p:txBody>
          <a:bodyPr/>
          <a:lstStyle/>
          <a:p>
            <a:pPr marL="0" indent="0">
              <a:spcBef>
                <a:spcPts val="0"/>
              </a:spcBef>
              <a:spcAft>
                <a:spcPts val="0"/>
              </a:spcAft>
              <a:buNone/>
            </a:pPr>
            <a:r>
              <a:rPr lang="en-US" sz="1800" dirty="0"/>
              <a:t>In this lab, you will complete the following objectives:</a:t>
            </a:r>
          </a:p>
          <a:p>
            <a:pPr>
              <a:spcBef>
                <a:spcPts val="0"/>
              </a:spcBef>
              <a:spcAft>
                <a:spcPts val="0"/>
              </a:spcAft>
              <a:buFont typeface="Arial" panose="020B0604020202020204" pitchFamily="34" charset="0"/>
              <a:buChar char="•"/>
            </a:pPr>
            <a:r>
              <a:rPr lang="en-US" sz="1800" dirty="0"/>
              <a:t>Explore the processes, threads, and handles using Process Explorer in Sysinternals Suite. </a:t>
            </a:r>
          </a:p>
          <a:p>
            <a:pPr>
              <a:spcBef>
                <a:spcPts val="0"/>
              </a:spcBef>
              <a:spcAft>
                <a:spcPts val="0"/>
              </a:spcAft>
              <a:buFont typeface="Arial" panose="020B0604020202020204" pitchFamily="34" charset="0"/>
              <a:buChar char="•"/>
            </a:pPr>
            <a:r>
              <a:rPr lang="en-US" sz="1800" dirty="0"/>
              <a:t>Use the Windows Registry to change a setting.</a:t>
            </a:r>
            <a:endParaRPr lang="en-US" sz="1800" b="1" dirty="0"/>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9281" y="1348543"/>
            <a:ext cx="8345438" cy="1802391"/>
          </a:xfrm>
        </p:spPr>
        <p:txBody>
          <a:bodyPr/>
          <a:lstStyle/>
          <a:p>
            <a:r>
              <a:rPr lang="en-US" dirty="0">
                <a:solidFill>
                  <a:schemeClr val="accent5">
                    <a:lumMod val="40000"/>
                    <a:lumOff val="60000"/>
                  </a:schemeClr>
                </a:solidFill>
              </a:rPr>
              <a:t>3.3 Windows Configuration and Monitoring</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Run as Administrator</a:t>
            </a:r>
          </a:p>
        </p:txBody>
      </p:sp>
      <p:sp>
        <p:nvSpPr>
          <p:cNvPr id="4" name="Content Placeholder 3"/>
          <p:cNvSpPr>
            <a:spLocks noGrp="1"/>
          </p:cNvSpPr>
          <p:nvPr>
            <p:ph idx="1"/>
          </p:nvPr>
        </p:nvSpPr>
        <p:spPr>
          <a:xfrm>
            <a:off x="145357" y="785622"/>
            <a:ext cx="8853286" cy="3833750"/>
          </a:xfrm>
        </p:spPr>
        <p:txBody>
          <a:bodyPr/>
          <a:lstStyle/>
          <a:p>
            <a:pPr>
              <a:buFont typeface="Arial" pitchFamily="34" charset="0"/>
              <a:buChar char="•"/>
            </a:pPr>
            <a:r>
              <a:rPr lang="en-US" sz="1600" dirty="0"/>
              <a:t>As a security best practice, it is not advisable to log on to Windows using the Administrator account or an account with administrative privileges. </a:t>
            </a:r>
          </a:p>
          <a:p>
            <a:pPr>
              <a:buFont typeface="Arial" pitchFamily="34" charset="0"/>
              <a:buChar char="•"/>
            </a:pPr>
            <a:r>
              <a:rPr lang="en-US" sz="1600" dirty="0"/>
              <a:t>There are two different ways to run or install </a:t>
            </a:r>
            <a:br>
              <a:rPr lang="en-US" sz="1600" dirty="0"/>
            </a:br>
            <a:r>
              <a:rPr lang="en-US" sz="1600" dirty="0"/>
              <a:t>a software that requires the privileges of the </a:t>
            </a:r>
            <a:br>
              <a:rPr lang="en-US" sz="1600" dirty="0"/>
            </a:br>
            <a:r>
              <a:rPr lang="en-US" sz="1600" dirty="0"/>
              <a:t>Administrator.</a:t>
            </a:r>
          </a:p>
          <a:p>
            <a:pPr>
              <a:buNone/>
            </a:pPr>
            <a:r>
              <a:rPr lang="en-US" sz="1600" b="1" dirty="0"/>
              <a:t>Administrator</a:t>
            </a:r>
          </a:p>
          <a:p>
            <a:pPr>
              <a:buFont typeface="Arial" pitchFamily="34" charset="0"/>
              <a:buChar char="•"/>
            </a:pPr>
            <a:r>
              <a:rPr lang="en-US" sz="1600" dirty="0"/>
              <a:t>Right-click the command in the Windows File</a:t>
            </a:r>
            <a:br>
              <a:rPr lang="en-US" sz="1600" dirty="0"/>
            </a:br>
            <a:r>
              <a:rPr lang="en-US" sz="1600" dirty="0"/>
              <a:t>Explorer and choose Run as Administrator </a:t>
            </a:r>
            <a:br>
              <a:rPr lang="en-US" sz="1600" dirty="0"/>
            </a:br>
            <a:r>
              <a:rPr lang="en-US" sz="1600" dirty="0"/>
              <a:t>from the Context Menu.</a:t>
            </a:r>
            <a:endParaRPr lang="en-US" sz="1600" b="1" dirty="0"/>
          </a:p>
        </p:txBody>
      </p:sp>
      <p:pic>
        <p:nvPicPr>
          <p:cNvPr id="2" name="Picture 1">
            <a:extLst>
              <a:ext uri="{FF2B5EF4-FFF2-40B4-BE49-F238E27FC236}">
                <a16:creationId xmlns:a16="http://schemas.microsoft.com/office/drawing/2014/main" id="{EF1EC8F3-B164-4927-8560-EB9D54AFA029}"/>
              </a:ext>
            </a:extLst>
          </p:cNvPr>
          <p:cNvPicPr>
            <a:picLocks noChangeAspect="1"/>
          </p:cNvPicPr>
          <p:nvPr/>
        </p:nvPicPr>
        <p:blipFill>
          <a:blip r:embed="rId4"/>
          <a:stretch>
            <a:fillRect/>
          </a:stretch>
        </p:blipFill>
        <p:spPr>
          <a:xfrm>
            <a:off x="4600329" y="1387367"/>
            <a:ext cx="4293578" cy="360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Run as Administrator (Contd.)</a:t>
            </a:r>
          </a:p>
        </p:txBody>
      </p:sp>
      <p:sp>
        <p:nvSpPr>
          <p:cNvPr id="4" name="Content Placeholder 3"/>
          <p:cNvSpPr>
            <a:spLocks noGrp="1"/>
          </p:cNvSpPr>
          <p:nvPr>
            <p:ph idx="1"/>
          </p:nvPr>
        </p:nvSpPr>
        <p:spPr>
          <a:xfrm>
            <a:off x="144065" y="887105"/>
            <a:ext cx="4697566" cy="3833750"/>
          </a:xfrm>
        </p:spPr>
        <p:txBody>
          <a:bodyPr/>
          <a:lstStyle/>
          <a:p>
            <a:pPr>
              <a:buNone/>
            </a:pPr>
            <a:r>
              <a:rPr lang="en-US" sz="1600" b="1" dirty="0"/>
              <a:t>Administrator Command Prompt</a:t>
            </a:r>
          </a:p>
          <a:p>
            <a:pPr>
              <a:buFont typeface="Arial" pitchFamily="34" charset="0"/>
              <a:buChar char="•"/>
            </a:pPr>
            <a:r>
              <a:rPr lang="en-US" sz="1600" dirty="0"/>
              <a:t>Search for </a:t>
            </a:r>
            <a:r>
              <a:rPr lang="en-US" sz="1600" b="1" dirty="0"/>
              <a:t>command</a:t>
            </a:r>
            <a:r>
              <a:rPr lang="en-US" sz="1600" dirty="0"/>
              <a:t>, right-click the</a:t>
            </a:r>
            <a:br>
              <a:rPr lang="en-US" sz="1600" dirty="0"/>
            </a:br>
            <a:r>
              <a:rPr lang="en-US" sz="1600" dirty="0"/>
              <a:t>executable file, and choose Run as Administrator from the Context Menu.</a:t>
            </a:r>
          </a:p>
          <a:p>
            <a:pPr>
              <a:buFont typeface="Arial" pitchFamily="34" charset="0"/>
              <a:buChar char="•"/>
            </a:pPr>
            <a:r>
              <a:rPr lang="en-US" sz="1600" dirty="0"/>
              <a:t>Every command that is executed from this command line will be carried out with the Administrator privileges, including installation of software.</a:t>
            </a:r>
            <a:endParaRPr lang="en-US" sz="1600" b="1" dirty="0"/>
          </a:p>
        </p:txBody>
      </p:sp>
      <p:pic>
        <p:nvPicPr>
          <p:cNvPr id="3" name="Picture 2">
            <a:extLst>
              <a:ext uri="{FF2B5EF4-FFF2-40B4-BE49-F238E27FC236}">
                <a16:creationId xmlns:a16="http://schemas.microsoft.com/office/drawing/2014/main" id="{A3083123-CA12-4799-A7D1-057B96987AB6}"/>
              </a:ext>
            </a:extLst>
          </p:cNvPr>
          <p:cNvPicPr>
            <a:picLocks noChangeAspect="1"/>
          </p:cNvPicPr>
          <p:nvPr/>
        </p:nvPicPr>
        <p:blipFill>
          <a:blip r:embed="rId4"/>
          <a:stretch>
            <a:fillRect/>
          </a:stretch>
        </p:blipFill>
        <p:spPr>
          <a:xfrm>
            <a:off x="5205048" y="803119"/>
            <a:ext cx="3013699" cy="396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Title 3"/>
          <p:cNvSpPr>
            <a:spLocks noGrp="1" noChangeArrowheads="1"/>
          </p:cNvSpPr>
          <p:nvPr>
            <p:ph type="title"/>
          </p:nvPr>
        </p:nvSpPr>
        <p:spPr>
          <a:xfrm>
            <a:off x="1" y="41393"/>
            <a:ext cx="9144000" cy="568207"/>
          </a:xfrm>
        </p:spPr>
        <p:txBody>
          <a:bodyPr/>
          <a:lstStyle/>
          <a:p>
            <a:pPr marL="88900" eaLnBrk="1" hangingPunct="1"/>
            <a:r>
              <a:rPr lang="en-US" dirty="0"/>
              <a:t>Module 3: Activities</a:t>
            </a:r>
          </a:p>
        </p:txBody>
      </p:sp>
      <p:sp>
        <p:nvSpPr>
          <p:cNvPr id="6147" name="Content Placeholder 3"/>
          <p:cNvSpPr>
            <a:spLocks noGrp="1" noChangeArrowheads="1"/>
          </p:cNvSpPr>
          <p:nvPr>
            <p:ph idx="1"/>
          </p:nvPr>
        </p:nvSpPr>
        <p:spPr>
          <a:xfrm>
            <a:off x="136631" y="609600"/>
            <a:ext cx="8695135" cy="348414"/>
          </a:xfrm>
        </p:spPr>
        <p:txBody>
          <a:bodyPr/>
          <a:lstStyle/>
          <a:p>
            <a:pPr marL="0" indent="0">
              <a:spcBef>
                <a:spcPct val="30000"/>
              </a:spcBef>
              <a:buNone/>
            </a:pPr>
            <a:r>
              <a:rPr lang="en-US" sz="1600" dirty="0"/>
              <a:t>What activities are associated with this module?</a:t>
            </a:r>
            <a:endParaRPr lang="en-US" sz="1600" dirty="0">
              <a:solidFill>
                <a:srgbClr val="00B0F0"/>
              </a:solidFill>
            </a:endParaRPr>
          </a:p>
          <a:p>
            <a:pPr marL="0" indent="0">
              <a:spcBef>
                <a:spcPct val="30000"/>
              </a:spcBef>
              <a:buNone/>
            </a:pPr>
            <a:endParaRPr lang="en-US" sz="1600" dirty="0"/>
          </a:p>
          <a:p>
            <a:pPr marL="89297" indent="0">
              <a:spcBef>
                <a:spcPct val="30000"/>
              </a:spcBef>
              <a:buNone/>
            </a:pPr>
            <a:endParaRPr lang="en-US" sz="1600" dirty="0"/>
          </a:p>
          <a:p>
            <a:pPr marL="89297" indent="0">
              <a:spcBef>
                <a:spcPct val="30000"/>
              </a:spcBef>
              <a:buNone/>
            </a:pPr>
            <a:endParaRPr lang="en-US" sz="1600" dirty="0"/>
          </a:p>
        </p:txBody>
      </p:sp>
      <p:graphicFrame>
        <p:nvGraphicFramePr>
          <p:cNvPr id="7" name="Table 2"/>
          <p:cNvGraphicFramePr>
            <a:graphicFrameLocks/>
          </p:cNvGraphicFramePr>
          <p:nvPr>
            <p:extLst>
              <p:ext uri="{D42A27DB-BD31-4B8C-83A1-F6EECF244321}">
                <p14:modId xmlns:p14="http://schemas.microsoft.com/office/powerpoint/2010/main" val="1974249882"/>
              </p:ext>
            </p:extLst>
          </p:nvPr>
        </p:nvGraphicFramePr>
        <p:xfrm>
          <a:off x="185738" y="1104702"/>
          <a:ext cx="8695135" cy="2620725"/>
        </p:xfrm>
        <a:graphic>
          <a:graphicData uri="http://schemas.openxmlformats.org/drawingml/2006/table">
            <a:tbl>
              <a:tblPr firstRow="1" bandRow="1">
                <a:tableStyleId>{5C22544A-7EE6-4342-B048-85BDC9FD1C3A}</a:tableStyleId>
              </a:tblPr>
              <a:tblGrid>
                <a:gridCol w="878010">
                  <a:extLst>
                    <a:ext uri="{9D8B030D-6E8A-4147-A177-3AD203B41FA5}">
                      <a16:colId xmlns:a16="http://schemas.microsoft.com/office/drawing/2014/main" val="20001"/>
                    </a:ext>
                  </a:extLst>
                </a:gridCol>
                <a:gridCol w="1835863">
                  <a:extLst>
                    <a:ext uri="{9D8B030D-6E8A-4147-A177-3AD203B41FA5}">
                      <a16:colId xmlns:a16="http://schemas.microsoft.com/office/drawing/2014/main" val="3156509146"/>
                    </a:ext>
                  </a:extLst>
                </a:gridCol>
                <a:gridCol w="4042631">
                  <a:extLst>
                    <a:ext uri="{9D8B030D-6E8A-4147-A177-3AD203B41FA5}">
                      <a16:colId xmlns:a16="http://schemas.microsoft.com/office/drawing/2014/main" val="20002"/>
                    </a:ext>
                  </a:extLst>
                </a:gridCol>
                <a:gridCol w="1938631">
                  <a:extLst>
                    <a:ext uri="{9D8B030D-6E8A-4147-A177-3AD203B41FA5}">
                      <a16:colId xmlns:a16="http://schemas.microsoft.com/office/drawing/2014/main" val="20003"/>
                    </a:ext>
                  </a:extLst>
                </a:gridCol>
              </a:tblGrid>
              <a:tr h="301382">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100" dirty="0"/>
                        <a:t>Page #</a:t>
                      </a:r>
                    </a:p>
                  </a:txBody>
                  <a:tcPr marL="68580" marR="68580" marT="34290" marB="34290" anchor="ctr"/>
                </a:tc>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100" dirty="0"/>
                        <a:t>Activity Type</a:t>
                      </a:r>
                    </a:p>
                  </a:txBody>
                  <a:tcPr marL="68580" marR="68580" marT="34290" marB="34290" anchor="ctr"/>
                </a:tc>
                <a:tc>
                  <a:txBody>
                    <a:bodyPr/>
                    <a:lstStyle/>
                    <a:p>
                      <a:pPr algn="ctr"/>
                      <a:r>
                        <a:rPr lang="en-US" sz="1100" dirty="0"/>
                        <a:t>Activity Name</a:t>
                      </a:r>
                    </a:p>
                  </a:txBody>
                  <a:tcPr marL="68580" marR="68580" marT="34290" marB="34290" anchor="ctr"/>
                </a:tc>
                <a:tc>
                  <a:txBody>
                    <a:bodyPr/>
                    <a:lstStyle/>
                    <a:p>
                      <a:pPr algn="ctr"/>
                      <a:r>
                        <a:rPr lang="en-US" sz="1100" dirty="0"/>
                        <a:t>Optional?</a:t>
                      </a:r>
                    </a:p>
                  </a:txBody>
                  <a:tcPr marL="68580" marR="68580" marT="34290" marB="34290" anchor="ctr"/>
                </a:tc>
                <a:extLst>
                  <a:ext uri="{0D108BD9-81ED-4DB2-BD59-A6C34878D82A}">
                    <a16:rowId xmlns:a16="http://schemas.microsoft.com/office/drawing/2014/main" val="10000"/>
                  </a:ext>
                </a:extLst>
              </a:tr>
              <a:tr h="342267">
                <a:tc>
                  <a:txBody>
                    <a:bodyPr/>
                    <a:lstStyle/>
                    <a:p>
                      <a:pPr algn="l"/>
                      <a:r>
                        <a:rPr lang="en-US" sz="1100" dirty="0">
                          <a:solidFill>
                            <a:srgbClr val="58585B"/>
                          </a:solidFill>
                        </a:rPr>
                        <a:t>3.0.3</a:t>
                      </a:r>
                      <a:r>
                        <a:rPr lang="en-US" sz="1100" baseline="0" dirty="0"/>
                        <a:t> </a:t>
                      </a:r>
                      <a:endParaRPr lang="en-US" sz="1100" dirty="0"/>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dk1"/>
                          </a:solidFill>
                          <a:latin typeface="+mn-lt"/>
                          <a:ea typeface="+mn-ea"/>
                          <a:cs typeface="+mn-cs"/>
                        </a:rPr>
                        <a:t>Class Activity </a:t>
                      </a:r>
                      <a:endParaRPr lang="en-US" sz="1100" dirty="0">
                        <a:solidFill>
                          <a:srgbClr val="FF0000"/>
                        </a:solidFill>
                      </a:endParaRPr>
                    </a:p>
                  </a:txBody>
                  <a:tcPr marL="68580" marR="68580" marT="34290" marB="34290" anchor="ctr"/>
                </a:tc>
                <a:tc>
                  <a:txBody>
                    <a:bodyPr/>
                    <a:lstStyle/>
                    <a:p>
                      <a:pPr algn="l"/>
                      <a:r>
                        <a:rPr lang="en-US" sz="1100" b="0" i="0" kern="1200" dirty="0">
                          <a:solidFill>
                            <a:schemeClr val="dk1"/>
                          </a:solidFill>
                          <a:latin typeface="+mn-lt"/>
                          <a:ea typeface="+mn-ea"/>
                          <a:cs typeface="+mn-cs"/>
                        </a:rPr>
                        <a:t>Identify Running Processes</a:t>
                      </a:r>
                    </a:p>
                  </a:txBody>
                  <a:tcPr marL="68580" marR="68580" marT="34290" marB="34290" anchor="ctr"/>
                </a:tc>
                <a:tc>
                  <a:txBody>
                    <a:bodyPr/>
                    <a:lstStyle/>
                    <a:p>
                      <a:pPr algn="l"/>
                      <a:r>
                        <a:rPr lang="en-US" sz="1100" dirty="0"/>
                        <a:t>Recommended</a:t>
                      </a:r>
                    </a:p>
                  </a:txBody>
                  <a:tcPr marL="68580" marR="68580" marT="34290" marB="34290" anchor="ctr"/>
                </a:tc>
                <a:extLst>
                  <a:ext uri="{0D108BD9-81ED-4DB2-BD59-A6C34878D82A}">
                    <a16:rowId xmlns:a16="http://schemas.microsoft.com/office/drawing/2014/main" val="10001"/>
                  </a:ext>
                </a:extLst>
              </a:tr>
              <a:tr h="342267">
                <a:tc>
                  <a:txBody>
                    <a:bodyPr/>
                    <a:lstStyle/>
                    <a:p>
                      <a:pPr algn="l"/>
                      <a:r>
                        <a:rPr lang="en-US" sz="1100" dirty="0"/>
                        <a:t>3.2.11</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58585B"/>
                          </a:solidFill>
                        </a:rPr>
                        <a:t>Lab</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rPr>
                        <a:t>Exploring Processes, Threads, Handles, and Windows Registry</a:t>
                      </a:r>
                      <a:endParaRPr lang="en-US" sz="1100" b="0" i="0" kern="1200" dirty="0">
                        <a:solidFill>
                          <a:schemeClr val="dk1"/>
                        </a:solidFill>
                        <a:latin typeface="+mn-lt"/>
                        <a:ea typeface="+mn-ea"/>
                        <a:cs typeface="+mn-cs"/>
                      </a:endParaRPr>
                    </a:p>
                  </a:txBody>
                  <a:tcPr marL="68580" marR="68580" marT="34290" marB="34290" anchor="ctr"/>
                </a:tc>
                <a:tc>
                  <a:txBody>
                    <a:bodyPr/>
                    <a:lstStyle/>
                    <a:p>
                      <a:pPr algn="l"/>
                      <a:r>
                        <a:rPr lang="en-US" sz="1100" dirty="0"/>
                        <a:t>Recommended</a:t>
                      </a:r>
                    </a:p>
                  </a:txBody>
                  <a:tcPr marL="68580" marR="68580" marT="34290" marB="34290" anchor="ctr"/>
                </a:tc>
                <a:extLst>
                  <a:ext uri="{0D108BD9-81ED-4DB2-BD59-A6C34878D82A}">
                    <a16:rowId xmlns:a16="http://schemas.microsoft.com/office/drawing/2014/main" val="1365286696"/>
                  </a:ext>
                </a:extLst>
              </a:tr>
              <a:tr h="342267">
                <a:tc>
                  <a:txBody>
                    <a:bodyPr/>
                    <a:lstStyle/>
                    <a:p>
                      <a:pPr algn="l"/>
                      <a:r>
                        <a:rPr lang="en-US" sz="1100" dirty="0"/>
                        <a:t>3.2.12</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dk1"/>
                          </a:solidFill>
                          <a:latin typeface="+mn-lt"/>
                          <a:ea typeface="+mn-ea"/>
                          <a:cs typeface="+mn-cs"/>
                        </a:rPr>
                        <a:t>Check Your Understanding</a:t>
                      </a:r>
                    </a:p>
                  </a:txBody>
                  <a:tcPr marL="68580" marR="68580" marT="34290" marB="34290" anchor="ctr"/>
                </a:tc>
                <a:tc>
                  <a:txBody>
                    <a:bodyPr/>
                    <a:lstStyle/>
                    <a:p>
                      <a:pPr marL="0" marR="0" indent="0" algn="l" defTabSz="685777" rtl="0" eaLnBrk="1" fontAlgn="auto" latinLnBrk="0" hangingPunct="1">
                        <a:lnSpc>
                          <a:spcPct val="100000"/>
                        </a:lnSpc>
                        <a:spcBef>
                          <a:spcPts val="0"/>
                        </a:spcBef>
                        <a:spcAft>
                          <a:spcPts val="0"/>
                        </a:spcAft>
                        <a:buClrTx/>
                        <a:buSzTx/>
                        <a:buFontTx/>
                        <a:buNone/>
                        <a:tabLst/>
                        <a:defRPr/>
                      </a:pPr>
                      <a:r>
                        <a:rPr lang="en-US" sz="1100" b="0" i="0" kern="1200" dirty="0">
                          <a:solidFill>
                            <a:schemeClr val="dk1"/>
                          </a:solidFill>
                          <a:latin typeface="+mn-lt"/>
                          <a:ea typeface="+mn-ea"/>
                          <a:cs typeface="+mn-cs"/>
                        </a:rPr>
                        <a:t>Identify the Windows Registry Hive</a:t>
                      </a:r>
                    </a:p>
                  </a:txBody>
                  <a:tcPr marL="68580" marR="68580" marT="34290" marB="34290" anchor="ctr"/>
                </a:tc>
                <a:tc>
                  <a:txBody>
                    <a:bodyPr/>
                    <a:lstStyle/>
                    <a:p>
                      <a:pPr marL="0" marR="0" indent="0" algn="l" defTabSz="685777" rtl="0" eaLnBrk="1" fontAlgn="auto" latinLnBrk="0" hangingPunct="1">
                        <a:lnSpc>
                          <a:spcPct val="100000"/>
                        </a:lnSpc>
                        <a:spcBef>
                          <a:spcPts val="0"/>
                        </a:spcBef>
                        <a:spcAft>
                          <a:spcPts val="0"/>
                        </a:spcAft>
                        <a:buClrTx/>
                        <a:buSzTx/>
                        <a:buFontTx/>
                        <a:buNone/>
                        <a:tabLst/>
                        <a:defRPr/>
                      </a:pPr>
                      <a:r>
                        <a:rPr lang="en-US" sz="1100" dirty="0"/>
                        <a:t>Recommended</a:t>
                      </a:r>
                    </a:p>
                  </a:txBody>
                  <a:tcPr marL="68580" marR="68580" marT="34290" marB="34290" anchor="ctr"/>
                </a:tc>
                <a:extLst>
                  <a:ext uri="{0D108BD9-81ED-4DB2-BD59-A6C34878D82A}">
                    <a16:rowId xmlns:a16="http://schemas.microsoft.com/office/drawing/2014/main" val="10002"/>
                  </a:ext>
                </a:extLst>
              </a:tr>
              <a:tr h="286069">
                <a:tc>
                  <a:txBody>
                    <a:bodyPr/>
                    <a:lstStyle/>
                    <a:p>
                      <a:pPr algn="l"/>
                      <a:r>
                        <a:rPr lang="en-US" sz="1100" dirty="0">
                          <a:solidFill>
                            <a:srgbClr val="58585B"/>
                          </a:solidFill>
                        </a:rPr>
                        <a:t>3.3.10</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58585B"/>
                          </a:solidFill>
                        </a:rPr>
                        <a:t>Lab</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100" b="0" i="0" kern="1200" dirty="0">
                          <a:solidFill>
                            <a:schemeClr val="dk1"/>
                          </a:solidFill>
                          <a:latin typeface="+mn-lt"/>
                          <a:ea typeface="+mn-ea"/>
                          <a:cs typeface="+mn-cs"/>
                        </a:rPr>
                        <a:t>Create User Accounts</a:t>
                      </a:r>
                    </a:p>
                  </a:txBody>
                  <a:tcPr marL="68580" marR="68580" marT="34290" marB="34290" anchor="ctr"/>
                </a:tc>
                <a:tc>
                  <a:txBody>
                    <a:bodyPr/>
                    <a:lstStyle/>
                    <a:p>
                      <a:pPr algn="l"/>
                      <a:r>
                        <a:rPr lang="en-US" sz="1100" dirty="0"/>
                        <a:t>Recommended</a:t>
                      </a:r>
                    </a:p>
                  </a:txBody>
                  <a:tcPr marL="68580" marR="68580" marT="34290" marB="34290" anchor="ctr"/>
                </a:tc>
                <a:extLst>
                  <a:ext uri="{0D108BD9-81ED-4DB2-BD59-A6C34878D82A}">
                    <a16:rowId xmlns:a16="http://schemas.microsoft.com/office/drawing/2014/main" val="3039725069"/>
                  </a:ext>
                </a:extLst>
              </a:tr>
              <a:tr h="236179">
                <a:tc>
                  <a:txBody>
                    <a:bodyPr/>
                    <a:lstStyle/>
                    <a:p>
                      <a:pPr algn="l"/>
                      <a:r>
                        <a:rPr lang="en-US" sz="1100" dirty="0"/>
                        <a:t>3.3.11</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Lab</a:t>
                      </a:r>
                    </a:p>
                  </a:txBody>
                  <a:tcPr marL="68580" marR="68580" marT="34290" marB="34290" anchor="ctr"/>
                </a:tc>
                <a:tc>
                  <a:txBody>
                    <a:bodyPr/>
                    <a:lstStyle/>
                    <a:p>
                      <a:pPr algn="l"/>
                      <a:r>
                        <a:rPr lang="en-US" sz="1100" b="0" i="0" kern="1200" dirty="0">
                          <a:solidFill>
                            <a:schemeClr val="dk1"/>
                          </a:solidFill>
                          <a:latin typeface="+mn-lt"/>
                          <a:ea typeface="+mn-ea"/>
                          <a:cs typeface="+mn-cs"/>
                        </a:rPr>
                        <a:t>Using Windows PowerShell</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100" noProof="0" dirty="0"/>
                        <a:t>Recommended</a:t>
                      </a:r>
                    </a:p>
                  </a:txBody>
                  <a:tcPr marL="68580" marR="68580" marT="34290" marB="34290" anchor="ctr"/>
                </a:tc>
                <a:extLst>
                  <a:ext uri="{0D108BD9-81ED-4DB2-BD59-A6C34878D82A}">
                    <a16:rowId xmlns:a16="http://schemas.microsoft.com/office/drawing/2014/main" val="1814984366"/>
                  </a:ext>
                </a:extLst>
              </a:tr>
              <a:tr h="236179">
                <a:tc>
                  <a:txBody>
                    <a:bodyPr/>
                    <a:lstStyle/>
                    <a:p>
                      <a:pPr algn="l"/>
                      <a:r>
                        <a:rPr lang="en-US" sz="1100" dirty="0"/>
                        <a:t>3.3.12</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100" dirty="0"/>
                        <a:t>Lab</a:t>
                      </a:r>
                    </a:p>
                  </a:txBody>
                  <a:tcPr marL="68580" marR="68580" marT="34290" marB="34290" anchor="ctr"/>
                </a:tc>
                <a:tc>
                  <a:txBody>
                    <a:bodyPr/>
                    <a:lstStyle/>
                    <a:p>
                      <a:pPr algn="l"/>
                      <a:r>
                        <a:rPr lang="en-US" sz="1100" b="0" i="0" kern="1200" dirty="0">
                          <a:solidFill>
                            <a:schemeClr val="dk1"/>
                          </a:solidFill>
                          <a:latin typeface="+mn-lt"/>
                          <a:ea typeface="+mn-ea"/>
                          <a:cs typeface="+mn-cs"/>
                        </a:rPr>
                        <a:t>Windows Task Manager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100" noProof="0" dirty="0"/>
                        <a:t>Recommended</a:t>
                      </a:r>
                    </a:p>
                  </a:txBody>
                  <a:tcPr marL="68580" marR="68580" marT="34290" marB="34290" anchor="ctr"/>
                </a:tc>
                <a:extLst>
                  <a:ext uri="{0D108BD9-81ED-4DB2-BD59-A6C34878D82A}">
                    <a16:rowId xmlns:a16="http://schemas.microsoft.com/office/drawing/2014/main" val="1074708435"/>
                  </a:ext>
                </a:extLst>
              </a:tr>
              <a:tr h="236179">
                <a:tc>
                  <a:txBody>
                    <a:bodyPr/>
                    <a:lstStyle/>
                    <a:p>
                      <a:pPr algn="l"/>
                      <a:r>
                        <a:rPr lang="en-US" sz="1100" dirty="0"/>
                        <a:t>3.3.13</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100" dirty="0"/>
                        <a:t>Lab</a:t>
                      </a:r>
                    </a:p>
                  </a:txBody>
                  <a:tcPr marL="68580" marR="68580" marT="34290" marB="34290" anchor="ctr"/>
                </a:tc>
                <a:tc>
                  <a:txBody>
                    <a:bodyPr/>
                    <a:lstStyle/>
                    <a:p>
                      <a:pPr marL="0" marR="0" indent="0" algn="l" defTabSz="685777" rtl="0" eaLnBrk="1" fontAlgn="auto" latinLnBrk="0" hangingPunct="1">
                        <a:lnSpc>
                          <a:spcPct val="100000"/>
                        </a:lnSpc>
                        <a:spcBef>
                          <a:spcPts val="0"/>
                        </a:spcBef>
                        <a:spcAft>
                          <a:spcPts val="0"/>
                        </a:spcAft>
                        <a:buClrTx/>
                        <a:buSzTx/>
                        <a:buFontTx/>
                        <a:buNone/>
                        <a:tabLst/>
                        <a:defRPr/>
                      </a:pPr>
                      <a:r>
                        <a:rPr lang="en-US" sz="1100" b="0" i="0" kern="1200" dirty="0">
                          <a:solidFill>
                            <a:schemeClr val="dk1"/>
                          </a:solidFill>
                          <a:latin typeface="+mn-lt"/>
                          <a:ea typeface="+mn-ea"/>
                          <a:cs typeface="+mn-cs"/>
                        </a:rPr>
                        <a:t>Monitor and Manage System Resources in Windows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100" noProof="0" dirty="0"/>
                        <a:t>Recommended</a:t>
                      </a:r>
                    </a:p>
                  </a:txBody>
                  <a:tcPr marL="68580" marR="68580" marT="34290" marB="34290" anchor="ctr"/>
                </a:tc>
                <a:extLst>
                  <a:ext uri="{0D108BD9-81ED-4DB2-BD59-A6C34878D82A}">
                    <a16:rowId xmlns:a16="http://schemas.microsoft.com/office/drawing/2014/main" val="10006"/>
                  </a:ext>
                </a:extLst>
              </a:tr>
              <a:tr h="236179">
                <a:tc>
                  <a:txBody>
                    <a:bodyPr/>
                    <a:lstStyle/>
                    <a:p>
                      <a:pPr algn="l"/>
                      <a:r>
                        <a:rPr lang="en-US" sz="1100" dirty="0"/>
                        <a:t>3.4.7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100" dirty="0"/>
                        <a:t>Check Your Understanding</a:t>
                      </a:r>
                    </a:p>
                  </a:txBody>
                  <a:tcPr marL="68580" marR="68580" marT="34290" marB="34290" anchor="ctr"/>
                </a:tc>
                <a:tc>
                  <a:txBody>
                    <a:bodyPr/>
                    <a:lstStyle/>
                    <a:p>
                      <a:pPr marL="0" marR="0" indent="0" algn="l" defTabSz="685777" rtl="0" eaLnBrk="1" fontAlgn="auto" latinLnBrk="0" hangingPunct="1">
                        <a:lnSpc>
                          <a:spcPct val="100000"/>
                        </a:lnSpc>
                        <a:spcBef>
                          <a:spcPts val="0"/>
                        </a:spcBef>
                        <a:spcAft>
                          <a:spcPts val="0"/>
                        </a:spcAft>
                        <a:buClrTx/>
                        <a:buSzTx/>
                        <a:buFontTx/>
                        <a:buNone/>
                        <a:tabLst/>
                        <a:defRPr/>
                      </a:pPr>
                      <a:r>
                        <a:rPr lang="en-US" sz="1100" b="0" i="0" kern="1200" dirty="0">
                          <a:solidFill>
                            <a:schemeClr val="dk1"/>
                          </a:solidFill>
                          <a:latin typeface="+mn-lt"/>
                          <a:ea typeface="+mn-ea"/>
                          <a:cs typeface="+mn-cs"/>
                        </a:rPr>
                        <a:t>Identify the Windows Tool</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100" noProof="0" dirty="0"/>
                        <a:t>Recommended</a:t>
                      </a:r>
                    </a:p>
                  </a:txBody>
                  <a:tcPr marL="68580" marR="68580" marT="34290" marB="34290" anchor="ctr"/>
                </a:tc>
                <a:extLst>
                  <a:ext uri="{0D108BD9-81ED-4DB2-BD59-A6C34878D82A}">
                    <a16:rowId xmlns:a16="http://schemas.microsoft.com/office/drawing/2014/main" val="10007"/>
                  </a:ext>
                </a:extLst>
              </a:tr>
            </a:tbl>
          </a:graphicData>
        </a:graphic>
      </p:graphicFrame>
    </p:spTree>
    <p:custDataLst>
      <p:tags r:id="rId1"/>
    </p:custDataLst>
    <p:extLst>
      <p:ext uri="{BB962C8B-B14F-4D97-AF65-F5344CB8AC3E}">
        <p14:creationId xmlns:p14="http://schemas.microsoft.com/office/powerpoint/2010/main" val="794653849"/>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Local Users and Domains</a:t>
            </a:r>
          </a:p>
        </p:txBody>
      </p:sp>
      <p:sp>
        <p:nvSpPr>
          <p:cNvPr id="4" name="Content Placeholder 3"/>
          <p:cNvSpPr>
            <a:spLocks noGrp="1"/>
          </p:cNvSpPr>
          <p:nvPr>
            <p:ph idx="1"/>
          </p:nvPr>
        </p:nvSpPr>
        <p:spPr>
          <a:xfrm>
            <a:off x="144065" y="887105"/>
            <a:ext cx="8777197" cy="3833750"/>
          </a:xfrm>
        </p:spPr>
        <p:txBody>
          <a:bodyPr/>
          <a:lstStyle/>
          <a:p>
            <a:pPr>
              <a:buFont typeface="Arial" pitchFamily="34" charset="0"/>
              <a:buChar char="•"/>
            </a:pPr>
            <a:r>
              <a:rPr lang="en-US" sz="1600" dirty="0"/>
              <a:t>When a new computer is started for the first time, or Windows is installed, there will be a prompt to create a user account. This is known as a local user. </a:t>
            </a:r>
          </a:p>
          <a:p>
            <a:pPr>
              <a:buFont typeface="Arial" pitchFamily="34" charset="0"/>
              <a:buChar char="•"/>
            </a:pPr>
            <a:r>
              <a:rPr lang="en-US" sz="1600" dirty="0"/>
              <a:t>This account contains all the customization settings, access permissions, file locations, and many other user-specific data. </a:t>
            </a:r>
          </a:p>
          <a:p>
            <a:pPr>
              <a:buFont typeface="Arial" pitchFamily="34" charset="0"/>
              <a:buChar char="•"/>
            </a:pPr>
            <a:r>
              <a:rPr lang="en-US" sz="1600" dirty="0"/>
              <a:t>To make administration of users easier, Windows uses groups. A group will have a name and a specific set of permissions associated with it. </a:t>
            </a:r>
          </a:p>
          <a:p>
            <a:pPr>
              <a:buFont typeface="Arial" pitchFamily="34" charset="0"/>
              <a:buChar char="•"/>
            </a:pPr>
            <a:r>
              <a:rPr lang="en-US" sz="1600" dirty="0"/>
              <a:t>When a user is placed into a group, the permissions of that group are given to that user. </a:t>
            </a:r>
          </a:p>
          <a:p>
            <a:pPr>
              <a:buFont typeface="Arial" pitchFamily="34" charset="0"/>
              <a:buChar char="•"/>
            </a:pPr>
            <a:r>
              <a:rPr lang="en-US" sz="1600" dirty="0"/>
              <a:t>A user can be placed into multiple groups to be provided with many different permissions. When the permissions overlap, certain permissions, like “explicitly deny” will override the permission provided by a different group. </a:t>
            </a:r>
          </a:p>
          <a:p>
            <a:pPr>
              <a:buFont typeface="Arial" pitchFamily="34" charset="0"/>
              <a:buChar char="•"/>
            </a:pPr>
            <a:r>
              <a:rPr lang="en-US" sz="1600" dirty="0"/>
              <a:t>There are many different user groups built into Windows that are used for specific tasks. </a:t>
            </a: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Local Users and Domains (Contd.)</a:t>
            </a:r>
          </a:p>
        </p:txBody>
      </p:sp>
      <p:sp>
        <p:nvSpPr>
          <p:cNvPr id="4" name="Content Placeholder 3"/>
          <p:cNvSpPr>
            <a:spLocks noGrp="1"/>
          </p:cNvSpPr>
          <p:nvPr>
            <p:ph idx="1"/>
          </p:nvPr>
        </p:nvSpPr>
        <p:spPr>
          <a:xfrm>
            <a:off x="144065" y="887105"/>
            <a:ext cx="3361135" cy="3833750"/>
          </a:xfrm>
        </p:spPr>
        <p:txBody>
          <a:bodyPr/>
          <a:lstStyle/>
          <a:p>
            <a:pPr>
              <a:buFont typeface="Arial" pitchFamily="34" charset="0"/>
              <a:buChar char="•"/>
            </a:pPr>
            <a:r>
              <a:rPr lang="en-US" sz="1600" dirty="0"/>
              <a:t>Local users and groups are managed with the </a:t>
            </a:r>
            <a:r>
              <a:rPr lang="en-US" sz="1600" b="1" dirty="0" err="1"/>
              <a:t>lusrmgr.msc</a:t>
            </a:r>
            <a:r>
              <a:rPr lang="en-US" sz="1600" dirty="0"/>
              <a:t> control panel applet, as shown in the figure.</a:t>
            </a:r>
          </a:p>
          <a:p>
            <a:pPr>
              <a:buFont typeface="Arial" pitchFamily="34" charset="0"/>
              <a:buChar char="•"/>
            </a:pPr>
            <a:r>
              <a:rPr lang="en-US" sz="1600" dirty="0"/>
              <a:t>Windows also use domains to set permissions. A domain is a type of network service where all of the users, groups, computers, peripherals, and security settings are stored on and controlled by a database.</a:t>
            </a:r>
            <a:endParaRPr lang="en-US" sz="1600" b="1" dirty="0"/>
          </a:p>
        </p:txBody>
      </p:sp>
      <p:pic>
        <p:nvPicPr>
          <p:cNvPr id="2" name="Picture 1">
            <a:extLst>
              <a:ext uri="{FF2B5EF4-FFF2-40B4-BE49-F238E27FC236}">
                <a16:creationId xmlns:a16="http://schemas.microsoft.com/office/drawing/2014/main" id="{0A16D12F-F39B-42BF-95A3-AEF1E39EE2ED}"/>
              </a:ext>
            </a:extLst>
          </p:cNvPr>
          <p:cNvPicPr>
            <a:picLocks noChangeAspect="1"/>
          </p:cNvPicPr>
          <p:nvPr/>
        </p:nvPicPr>
        <p:blipFill rotWithShape="1">
          <a:blip r:embed="rId4"/>
          <a:srcRect l="652" t="986" b="634"/>
          <a:stretch/>
        </p:blipFill>
        <p:spPr>
          <a:xfrm>
            <a:off x="3665935" y="840213"/>
            <a:ext cx="5334000" cy="389591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74991875"/>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CLI and PowerShell</a:t>
            </a:r>
          </a:p>
        </p:txBody>
      </p:sp>
      <p:sp>
        <p:nvSpPr>
          <p:cNvPr id="4" name="Content Placeholder 3"/>
          <p:cNvSpPr>
            <a:spLocks noGrp="1"/>
          </p:cNvSpPr>
          <p:nvPr>
            <p:ph idx="1"/>
          </p:nvPr>
        </p:nvSpPr>
        <p:spPr>
          <a:xfrm>
            <a:off x="28126" y="791396"/>
            <a:ext cx="9144000" cy="3833750"/>
          </a:xfrm>
        </p:spPr>
        <p:txBody>
          <a:bodyPr/>
          <a:lstStyle/>
          <a:p>
            <a:pPr>
              <a:buFont typeface="Arial" pitchFamily="34" charset="0"/>
              <a:buChar char="•"/>
            </a:pPr>
            <a:r>
              <a:rPr lang="en-US" sz="1600" dirty="0"/>
              <a:t>The Windows command line interface (CLI) can be used to run programs, navigate the file system, and manage files and folders.</a:t>
            </a:r>
          </a:p>
          <a:p>
            <a:pPr>
              <a:buFont typeface="Arial" pitchFamily="34" charset="0"/>
              <a:buChar char="•"/>
            </a:pPr>
            <a:r>
              <a:rPr lang="en-US" sz="1600" dirty="0"/>
              <a:t>To open the Windows CLI, search for </a:t>
            </a:r>
            <a:r>
              <a:rPr lang="en-US" sz="1600" b="1" dirty="0"/>
              <a:t>cmd.exe</a:t>
            </a:r>
            <a:r>
              <a:rPr lang="en-US" sz="1600" dirty="0"/>
              <a:t> and click the program. These are a few things to remember when using the CLI:</a:t>
            </a:r>
          </a:p>
          <a:p>
            <a:pPr lvl="1"/>
            <a:r>
              <a:rPr lang="en-US" sz="1600" dirty="0"/>
              <a:t>The file names and paths are not case-sensitive, by default.</a:t>
            </a:r>
          </a:p>
          <a:p>
            <a:pPr lvl="1"/>
            <a:r>
              <a:rPr lang="en-US" sz="1600" dirty="0"/>
              <a:t>Storage devices are assigned a letter for reference. This followed by a colon and backslash (\). </a:t>
            </a:r>
          </a:p>
          <a:p>
            <a:pPr lvl="1"/>
            <a:r>
              <a:rPr lang="en-US" sz="1600" dirty="0"/>
              <a:t>Commands that have optional switches use the forward slash (/) to delineate between the command and the switch option.</a:t>
            </a:r>
          </a:p>
          <a:p>
            <a:pPr lvl="1"/>
            <a:r>
              <a:rPr lang="en-US" sz="1600" dirty="0"/>
              <a:t>You can use the </a:t>
            </a:r>
            <a:r>
              <a:rPr lang="en-US" sz="1600" b="1" dirty="0"/>
              <a:t>Tab</a:t>
            </a:r>
            <a:r>
              <a:rPr lang="en-US" sz="1600" dirty="0"/>
              <a:t> key to auto-complete commands when directories or files are referenced.</a:t>
            </a:r>
          </a:p>
          <a:p>
            <a:pPr lvl="1"/>
            <a:r>
              <a:rPr lang="en-US" sz="1600" dirty="0"/>
              <a:t>Windows keeps a history of the commands that were entered during a CLI session. Access previously entered commands by using the up and down arrow keys.</a:t>
            </a:r>
          </a:p>
          <a:p>
            <a:pPr lvl="1"/>
            <a:r>
              <a:rPr lang="en-US" sz="1600" dirty="0"/>
              <a:t>To switch between storage devices, type the letter of the device, followed by a colon, and then press </a:t>
            </a:r>
            <a:r>
              <a:rPr lang="en-US" sz="1600" b="1" dirty="0"/>
              <a:t>Enter</a:t>
            </a:r>
            <a:r>
              <a:rPr lang="en-US" sz="1600" dirty="0"/>
              <a:t>.</a:t>
            </a:r>
          </a:p>
          <a:p>
            <a:pPr>
              <a:buFont typeface="Arial" pitchFamily="34" charset="0"/>
              <a:buChar char="•"/>
            </a:pPr>
            <a:endParaRPr lang="en-US" sz="1600" b="1" dirty="0"/>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r>
              <a:rPr lang="en-US" sz="1600" dirty="0"/>
              <a:t>Windows Configuration and Monitoring</a:t>
            </a:r>
            <a:r>
              <a:rPr lang="en-US" altLang="en-US" dirty="0"/>
              <a:t/>
            </a:r>
            <a:br>
              <a:rPr lang="en-US" altLang="en-US" dirty="0"/>
            </a:br>
            <a:r>
              <a:rPr lang="en-US" dirty="0"/>
              <a:t>CLI and PowerShell (Contd.)</a:t>
            </a:r>
          </a:p>
        </p:txBody>
      </p:sp>
      <p:sp>
        <p:nvSpPr>
          <p:cNvPr id="4" name="Content Placeholder 3"/>
          <p:cNvSpPr>
            <a:spLocks noGrp="1"/>
          </p:cNvSpPr>
          <p:nvPr>
            <p:ph idx="1"/>
          </p:nvPr>
        </p:nvSpPr>
        <p:spPr>
          <a:xfrm>
            <a:off x="144065" y="887105"/>
            <a:ext cx="8853286" cy="3833750"/>
          </a:xfrm>
        </p:spPr>
        <p:txBody>
          <a:bodyPr/>
          <a:lstStyle/>
          <a:p>
            <a:pPr>
              <a:buFont typeface="Arial" panose="020B0604020202020204" pitchFamily="34" charset="0"/>
              <a:buChar char="•"/>
            </a:pPr>
            <a:r>
              <a:rPr lang="en-US" sz="1600" dirty="0"/>
              <a:t>Another environment, called the Windows PowerShell, can be used to create scripts to automate tasks that the regular CLI is unable to create. </a:t>
            </a:r>
          </a:p>
          <a:p>
            <a:pPr>
              <a:buFont typeface="Arial" panose="020B0604020202020204" pitchFamily="34" charset="0"/>
              <a:buChar char="•"/>
            </a:pPr>
            <a:r>
              <a:rPr lang="en-US" sz="1600" dirty="0"/>
              <a:t>PowerShell also provides a CLI for initiating commands. </a:t>
            </a:r>
          </a:p>
          <a:p>
            <a:pPr>
              <a:buFont typeface="Arial" panose="020B0604020202020204" pitchFamily="34" charset="0"/>
              <a:buChar char="•"/>
            </a:pPr>
            <a:r>
              <a:rPr lang="en-US" sz="1600" dirty="0"/>
              <a:t>PowerShell is an integrated program within Windows. </a:t>
            </a:r>
          </a:p>
          <a:p>
            <a:pPr>
              <a:buFont typeface="Arial" panose="020B0604020202020204" pitchFamily="34" charset="0"/>
              <a:buChar char="•"/>
            </a:pPr>
            <a:r>
              <a:rPr lang="en-US" sz="1600" dirty="0"/>
              <a:t>Like the CLI, PowerShell can also be run with administrative privileges.</a:t>
            </a:r>
          </a:p>
          <a:p>
            <a:pPr>
              <a:buFont typeface="Arial" panose="020B0604020202020204" pitchFamily="34" charset="0"/>
              <a:buChar char="•"/>
            </a:pPr>
            <a:r>
              <a:rPr lang="en-US" sz="1600" dirty="0"/>
              <a:t>These are the types of commands that PowerShell can execute:</a:t>
            </a:r>
          </a:p>
          <a:p>
            <a:pPr lvl="1">
              <a:buFont typeface="Arial" panose="020B0604020202020204" pitchFamily="34" charset="0"/>
              <a:buChar char="•"/>
            </a:pPr>
            <a:r>
              <a:rPr lang="en-US" sz="1600" b="1" dirty="0"/>
              <a:t>cmdlets</a:t>
            </a:r>
            <a:r>
              <a:rPr lang="en-US" sz="1600" dirty="0"/>
              <a:t> - These commands perform an action and return an output or object to the next command that will be executed.</a:t>
            </a:r>
          </a:p>
          <a:p>
            <a:pPr lvl="1">
              <a:buFont typeface="Arial" panose="020B0604020202020204" pitchFamily="34" charset="0"/>
              <a:buChar char="•"/>
            </a:pPr>
            <a:r>
              <a:rPr lang="en-US" sz="1600" b="1" dirty="0"/>
              <a:t>PowerShell scripts</a:t>
            </a:r>
            <a:r>
              <a:rPr lang="en-US" sz="1600" dirty="0"/>
              <a:t> - These are files with a </a:t>
            </a:r>
            <a:r>
              <a:rPr lang="en-US" sz="1600" b="1" dirty="0"/>
              <a:t>.ps1</a:t>
            </a:r>
            <a:r>
              <a:rPr lang="en-US" sz="1600" dirty="0"/>
              <a:t> extension that contain PowerShell commands that are executed.</a:t>
            </a:r>
          </a:p>
          <a:p>
            <a:pPr lvl="1">
              <a:buFont typeface="Arial" panose="020B0604020202020204" pitchFamily="34" charset="0"/>
              <a:buChar char="•"/>
            </a:pPr>
            <a:r>
              <a:rPr lang="en-US" sz="1600" b="1" dirty="0"/>
              <a:t>PowerShell functions</a:t>
            </a:r>
            <a:r>
              <a:rPr lang="en-US" sz="1600" dirty="0"/>
              <a:t> - These are pieces of code that can be referenced in a script.</a:t>
            </a:r>
          </a:p>
        </p:txBody>
      </p:sp>
    </p:spTree>
    <p:custDataLst>
      <p:tags r:id="rId1"/>
    </p:custDataLst>
    <p:extLst>
      <p:ext uri="{BB962C8B-B14F-4D97-AF65-F5344CB8AC3E}">
        <p14:creationId xmlns:p14="http://schemas.microsoft.com/office/powerpoint/2010/main" val="4155383858"/>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r>
              <a:rPr lang="en-US" sz="1600" dirty="0"/>
              <a:t>Windows Configuration and Monitoring</a:t>
            </a:r>
            <a:r>
              <a:rPr lang="en-US" altLang="en-US" dirty="0"/>
              <a:t/>
            </a:r>
            <a:br>
              <a:rPr lang="en-US" altLang="en-US" dirty="0"/>
            </a:br>
            <a:r>
              <a:rPr lang="en-US" dirty="0"/>
              <a:t>CLI and PowerShell (Contd.)</a:t>
            </a:r>
          </a:p>
        </p:txBody>
      </p:sp>
      <p:sp>
        <p:nvSpPr>
          <p:cNvPr id="4" name="Content Placeholder 3"/>
          <p:cNvSpPr>
            <a:spLocks noGrp="1"/>
          </p:cNvSpPr>
          <p:nvPr>
            <p:ph idx="1"/>
          </p:nvPr>
        </p:nvSpPr>
        <p:spPr>
          <a:xfrm>
            <a:off x="113552" y="769874"/>
            <a:ext cx="4709289" cy="4229275"/>
          </a:xfrm>
        </p:spPr>
        <p:txBody>
          <a:bodyPr/>
          <a:lstStyle/>
          <a:p>
            <a:pPr>
              <a:buFont typeface="Arial" pitchFamily="34" charset="0"/>
              <a:buChar char="•"/>
            </a:pPr>
            <a:r>
              <a:rPr lang="en-US" sz="1600" dirty="0"/>
              <a:t>To see more information about PowerShell and get started using it, type </a:t>
            </a:r>
            <a:r>
              <a:rPr lang="en-US" sz="1600" b="1" dirty="0"/>
              <a:t>help</a:t>
            </a:r>
            <a:r>
              <a:rPr lang="en-US" sz="1600" dirty="0"/>
              <a:t>, as shown in the command output.</a:t>
            </a:r>
          </a:p>
          <a:p>
            <a:pPr>
              <a:buFont typeface="Arial" pitchFamily="34" charset="0"/>
              <a:buChar char="•"/>
            </a:pPr>
            <a:r>
              <a:rPr lang="en-US" sz="1600" dirty="0"/>
              <a:t>There are four levels of help in Windows PowerShell:</a:t>
            </a:r>
          </a:p>
          <a:p>
            <a:pPr lvl="1"/>
            <a:r>
              <a:rPr lang="en-US" sz="1600" b="1" dirty="0"/>
              <a:t>get-help</a:t>
            </a:r>
            <a:r>
              <a:rPr lang="en-US" sz="1600" dirty="0"/>
              <a:t> </a:t>
            </a:r>
            <a:r>
              <a:rPr lang="en-US" sz="1600" i="1" dirty="0"/>
              <a:t>PS command</a:t>
            </a:r>
            <a:r>
              <a:rPr lang="en-US" sz="1600" dirty="0"/>
              <a:t> - Displays basic help for a command</a:t>
            </a:r>
          </a:p>
          <a:p>
            <a:pPr lvl="1"/>
            <a:r>
              <a:rPr lang="en-US" sz="1600" b="1" dirty="0"/>
              <a:t>get-help</a:t>
            </a:r>
            <a:r>
              <a:rPr lang="en-US" sz="1600" dirty="0"/>
              <a:t> </a:t>
            </a:r>
            <a:r>
              <a:rPr lang="en-US" sz="1600" i="1" dirty="0"/>
              <a:t>PS command</a:t>
            </a:r>
            <a:r>
              <a:rPr lang="en-US" sz="1600" dirty="0"/>
              <a:t> [</a:t>
            </a:r>
            <a:r>
              <a:rPr lang="en-US" sz="1600" i="1" dirty="0"/>
              <a:t>-examples</a:t>
            </a:r>
            <a:r>
              <a:rPr lang="en-US" sz="1600" dirty="0"/>
              <a:t>] - Displays basic help for a command with examples</a:t>
            </a:r>
          </a:p>
          <a:p>
            <a:pPr lvl="1"/>
            <a:r>
              <a:rPr lang="en-US" sz="1600" b="1" dirty="0"/>
              <a:t>get-help</a:t>
            </a:r>
            <a:r>
              <a:rPr lang="en-US" sz="1600" dirty="0"/>
              <a:t> </a:t>
            </a:r>
            <a:r>
              <a:rPr lang="en-US" sz="1600" i="1" dirty="0"/>
              <a:t>PS command</a:t>
            </a:r>
            <a:r>
              <a:rPr lang="en-US" sz="1600" dirty="0"/>
              <a:t> [</a:t>
            </a:r>
            <a:r>
              <a:rPr lang="en-US" sz="1600" i="1" dirty="0"/>
              <a:t>-detailed</a:t>
            </a:r>
            <a:r>
              <a:rPr lang="en-US" sz="1600" dirty="0"/>
              <a:t>] - Displays detailed help for a command with examples</a:t>
            </a:r>
          </a:p>
          <a:p>
            <a:pPr lvl="1"/>
            <a:r>
              <a:rPr lang="en-US" sz="1600" b="1" dirty="0"/>
              <a:t>get-help</a:t>
            </a:r>
            <a:r>
              <a:rPr lang="en-US" sz="1600" dirty="0"/>
              <a:t> </a:t>
            </a:r>
            <a:r>
              <a:rPr lang="en-US" sz="1600" i="1" dirty="0"/>
              <a:t>PS command</a:t>
            </a:r>
            <a:r>
              <a:rPr lang="en-US" sz="1600" dirty="0"/>
              <a:t> [</a:t>
            </a:r>
            <a:r>
              <a:rPr lang="en-US" sz="1600" i="1" dirty="0"/>
              <a:t>-full</a:t>
            </a:r>
            <a:r>
              <a:rPr lang="en-US" sz="1600" dirty="0"/>
              <a:t>] - Displays all help information for a command with examples in greater depth</a:t>
            </a:r>
          </a:p>
          <a:p>
            <a:pPr>
              <a:buFont typeface="Arial" pitchFamily="34" charset="0"/>
              <a:buChar char="•"/>
            </a:pPr>
            <a:endParaRPr lang="en-US" sz="1600" b="1" dirty="0"/>
          </a:p>
        </p:txBody>
      </p:sp>
      <p:pic>
        <p:nvPicPr>
          <p:cNvPr id="2" name="Picture 1">
            <a:extLst>
              <a:ext uri="{FF2B5EF4-FFF2-40B4-BE49-F238E27FC236}">
                <a16:creationId xmlns:a16="http://schemas.microsoft.com/office/drawing/2014/main" id="{A7FAB80F-9738-4663-9286-396DEC9384EB}"/>
              </a:ext>
            </a:extLst>
          </p:cNvPr>
          <p:cNvPicPr>
            <a:picLocks noChangeAspect="1"/>
          </p:cNvPicPr>
          <p:nvPr/>
        </p:nvPicPr>
        <p:blipFill>
          <a:blip r:embed="rId4"/>
          <a:stretch>
            <a:fillRect/>
          </a:stretch>
        </p:blipFill>
        <p:spPr>
          <a:xfrm>
            <a:off x="4936392" y="679149"/>
            <a:ext cx="3925679" cy="4320000"/>
          </a:xfrm>
          <a:prstGeom prst="rect">
            <a:avLst/>
          </a:prstGeom>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Windows Management Instrumentation</a:t>
            </a:r>
          </a:p>
        </p:txBody>
      </p:sp>
      <p:sp>
        <p:nvSpPr>
          <p:cNvPr id="4" name="Content Placeholder 3"/>
          <p:cNvSpPr>
            <a:spLocks noGrp="1"/>
          </p:cNvSpPr>
          <p:nvPr>
            <p:ph idx="1"/>
          </p:nvPr>
        </p:nvSpPr>
        <p:spPr>
          <a:xfrm>
            <a:off x="144065" y="785622"/>
            <a:ext cx="8853286" cy="3833750"/>
          </a:xfrm>
        </p:spPr>
        <p:txBody>
          <a:bodyPr/>
          <a:lstStyle/>
          <a:p>
            <a:pPr>
              <a:buFont typeface="Arial" pitchFamily="34" charset="0"/>
              <a:buChar char="•"/>
            </a:pPr>
            <a:r>
              <a:rPr lang="en-US" sz="1600" dirty="0"/>
              <a:t>Windows Management Instrumentation (WMI) is used to manage remote computers.</a:t>
            </a:r>
          </a:p>
          <a:p>
            <a:pPr>
              <a:buFont typeface="Arial" pitchFamily="34" charset="0"/>
              <a:buChar char="•"/>
            </a:pPr>
            <a:r>
              <a:rPr lang="en-US" sz="1600" dirty="0"/>
              <a:t>It can retrieve information about computer components, hardware and software statistics, and monitor the health of remote computers.</a:t>
            </a:r>
          </a:p>
          <a:p>
            <a:pPr>
              <a:buFont typeface="Arial" pitchFamily="34" charset="0"/>
              <a:buChar char="•"/>
            </a:pPr>
            <a:r>
              <a:rPr lang="en-US" sz="1600" dirty="0"/>
              <a:t>To open the WMI control from the Control Panel, double-click </a:t>
            </a:r>
            <a:r>
              <a:rPr lang="en-US" sz="1600" b="1" dirty="0"/>
              <a:t>Administrative Tools &gt; Computer Management</a:t>
            </a:r>
            <a:r>
              <a:rPr lang="en-US" sz="1600" dirty="0"/>
              <a:t> to open the Computer Management window, expand the </a:t>
            </a:r>
            <a:r>
              <a:rPr lang="en-US" sz="1600" b="1" dirty="0"/>
              <a:t>Services and Applications</a:t>
            </a:r>
            <a:r>
              <a:rPr lang="en-US" sz="1600" dirty="0"/>
              <a:t> tree and right-click the </a:t>
            </a:r>
            <a:r>
              <a:rPr lang="en-US" sz="1600" b="1" dirty="0"/>
              <a:t>WMI Control icon</a:t>
            </a:r>
            <a:r>
              <a:rPr lang="en-US" sz="1600" dirty="0"/>
              <a:t> </a:t>
            </a:r>
            <a:r>
              <a:rPr lang="en-US" sz="1600" b="1" dirty="0"/>
              <a:t>&gt;</a:t>
            </a:r>
            <a:r>
              <a:rPr lang="en-US" sz="1600" dirty="0"/>
              <a:t> </a:t>
            </a:r>
            <a:r>
              <a:rPr lang="en-US" sz="1600" b="1" dirty="0"/>
              <a:t>Properties</a:t>
            </a:r>
            <a:r>
              <a:rPr lang="en-US" sz="1600" dirty="0"/>
              <a:t>.</a:t>
            </a:r>
          </a:p>
          <a:p>
            <a:pPr>
              <a:buFont typeface="Arial" pitchFamily="34" charset="0"/>
              <a:buChar char="•"/>
            </a:pPr>
            <a:endParaRPr lang="en-US" sz="1600" dirty="0"/>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Windows Management Instrumentation (Contd.)</a:t>
            </a:r>
          </a:p>
        </p:txBody>
      </p:sp>
      <p:sp>
        <p:nvSpPr>
          <p:cNvPr id="4" name="Content Placeholder 3"/>
          <p:cNvSpPr>
            <a:spLocks noGrp="1"/>
          </p:cNvSpPr>
          <p:nvPr>
            <p:ph idx="1"/>
          </p:nvPr>
        </p:nvSpPr>
        <p:spPr>
          <a:xfrm>
            <a:off x="146649" y="873457"/>
            <a:ext cx="3794889" cy="3833750"/>
          </a:xfrm>
        </p:spPr>
        <p:txBody>
          <a:bodyPr/>
          <a:lstStyle/>
          <a:p>
            <a:pPr>
              <a:buFont typeface="Arial" pitchFamily="34" charset="0"/>
              <a:buChar char="•"/>
            </a:pPr>
            <a:r>
              <a:rPr lang="en-US" sz="1600" dirty="0"/>
              <a:t>The WMI Control Properties window is shown in the figure. Four tabs in the WMI Control Properties window are:</a:t>
            </a:r>
          </a:p>
          <a:p>
            <a:pPr lvl="1"/>
            <a:r>
              <a:rPr lang="en-US" sz="1600" b="1" dirty="0"/>
              <a:t>General</a:t>
            </a:r>
            <a:r>
              <a:rPr lang="en-US" sz="1600" dirty="0"/>
              <a:t> - Summary information about the local computer and WMI</a:t>
            </a:r>
          </a:p>
          <a:p>
            <a:pPr lvl="1"/>
            <a:r>
              <a:rPr lang="en-US" sz="1600" b="1" dirty="0"/>
              <a:t>Backup/Restore</a:t>
            </a:r>
            <a:r>
              <a:rPr lang="en-US" sz="1600" dirty="0"/>
              <a:t> - Allows manual backup of statistics gathered by WMI</a:t>
            </a:r>
          </a:p>
          <a:p>
            <a:pPr lvl="1"/>
            <a:r>
              <a:rPr lang="en-US" sz="1600" b="1" dirty="0"/>
              <a:t>Security</a:t>
            </a:r>
            <a:r>
              <a:rPr lang="en-US" sz="1600" dirty="0"/>
              <a:t> - Settings to configure who has access to different WMI statistics</a:t>
            </a:r>
          </a:p>
          <a:p>
            <a:pPr lvl="1"/>
            <a:r>
              <a:rPr lang="en-US" sz="1600" b="1" dirty="0"/>
              <a:t>Advanced</a:t>
            </a:r>
            <a:r>
              <a:rPr lang="en-US" sz="1600" dirty="0"/>
              <a:t> - Settings to configure the default namespace for WMI</a:t>
            </a:r>
          </a:p>
          <a:p>
            <a:pPr>
              <a:buFont typeface="Arial" pitchFamily="34" charset="0"/>
              <a:buChar char="•"/>
            </a:pPr>
            <a:endParaRPr lang="en-US" sz="1600" dirty="0"/>
          </a:p>
        </p:txBody>
      </p:sp>
      <p:pic>
        <p:nvPicPr>
          <p:cNvPr id="2" name="Picture 1">
            <a:extLst>
              <a:ext uri="{FF2B5EF4-FFF2-40B4-BE49-F238E27FC236}">
                <a16:creationId xmlns:a16="http://schemas.microsoft.com/office/drawing/2014/main" id="{F394046E-38B9-4A6D-9451-9C28706C24AD}"/>
              </a:ext>
            </a:extLst>
          </p:cNvPr>
          <p:cNvPicPr>
            <a:picLocks noChangeAspect="1"/>
          </p:cNvPicPr>
          <p:nvPr/>
        </p:nvPicPr>
        <p:blipFill rotWithShape="1">
          <a:blip r:embed="rId4"/>
          <a:srcRect l="865" t="1914" r="1064" b="1274"/>
          <a:stretch/>
        </p:blipFill>
        <p:spPr>
          <a:xfrm>
            <a:off x="3941538" y="990332"/>
            <a:ext cx="5074827" cy="360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058193823"/>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The net Command</a:t>
            </a:r>
          </a:p>
        </p:txBody>
      </p:sp>
      <p:sp>
        <p:nvSpPr>
          <p:cNvPr id="4" name="Content Placeholder 3"/>
          <p:cNvSpPr>
            <a:spLocks noGrp="1"/>
          </p:cNvSpPr>
          <p:nvPr>
            <p:ph idx="1"/>
          </p:nvPr>
        </p:nvSpPr>
        <p:spPr>
          <a:xfrm>
            <a:off x="144064" y="887105"/>
            <a:ext cx="4298982" cy="4256395"/>
          </a:xfrm>
        </p:spPr>
        <p:txBody>
          <a:bodyPr/>
          <a:lstStyle/>
          <a:p>
            <a:pPr>
              <a:buFont typeface="Arial" pitchFamily="34" charset="0"/>
              <a:buChar char="•"/>
            </a:pPr>
            <a:r>
              <a:rPr lang="en-US" sz="1600" dirty="0"/>
              <a:t>The </a:t>
            </a:r>
            <a:r>
              <a:rPr lang="en-US" sz="1600" b="1" dirty="0"/>
              <a:t>net</a:t>
            </a:r>
            <a:r>
              <a:rPr lang="en-US" sz="1600" dirty="0"/>
              <a:t> command is used in the administration and maintenance of the OS.</a:t>
            </a:r>
          </a:p>
          <a:p>
            <a:pPr>
              <a:buFont typeface="Arial" pitchFamily="34" charset="0"/>
              <a:buChar char="•"/>
            </a:pPr>
            <a:r>
              <a:rPr lang="en-US" sz="1600" dirty="0"/>
              <a:t>The </a:t>
            </a:r>
            <a:r>
              <a:rPr lang="en-US" sz="1600" b="1" dirty="0"/>
              <a:t>net</a:t>
            </a:r>
            <a:r>
              <a:rPr lang="en-US" sz="1600" dirty="0"/>
              <a:t> command supports many subcommands that follow it and can be combined with switches to focus on specific output.</a:t>
            </a:r>
          </a:p>
          <a:p>
            <a:pPr>
              <a:buFont typeface="Arial" pitchFamily="34" charset="0"/>
              <a:buChar char="•"/>
            </a:pPr>
            <a:r>
              <a:rPr lang="en-US" sz="1600" dirty="0"/>
              <a:t>To see a list of the many </a:t>
            </a:r>
            <a:r>
              <a:rPr lang="en-US" sz="1600" b="1" dirty="0"/>
              <a:t>net</a:t>
            </a:r>
            <a:r>
              <a:rPr lang="en-US" sz="1600" dirty="0"/>
              <a:t> commands, type </a:t>
            </a:r>
            <a:r>
              <a:rPr lang="en-US" sz="1600" b="1" dirty="0"/>
              <a:t>net help</a:t>
            </a:r>
            <a:r>
              <a:rPr lang="en-US" sz="1600" dirty="0"/>
              <a:t> at the command prompt.</a:t>
            </a:r>
          </a:p>
          <a:p>
            <a:pPr>
              <a:buFont typeface="Arial" pitchFamily="34" charset="0"/>
              <a:buChar char="•"/>
            </a:pPr>
            <a:r>
              <a:rPr lang="en-US" sz="1600" dirty="0"/>
              <a:t>The command output shows the commands that the </a:t>
            </a:r>
            <a:r>
              <a:rPr lang="en-US" sz="1600" b="1" dirty="0"/>
              <a:t>net</a:t>
            </a:r>
            <a:r>
              <a:rPr lang="en-US" sz="1600" dirty="0"/>
              <a:t> command can use.</a:t>
            </a:r>
          </a:p>
          <a:p>
            <a:pPr>
              <a:buFont typeface="Arial" pitchFamily="34" charset="0"/>
              <a:buChar char="•"/>
            </a:pPr>
            <a:r>
              <a:rPr lang="en-US" sz="1600" dirty="0"/>
              <a:t>To see verbose help about any of the net commands, type C:\&gt; </a:t>
            </a:r>
            <a:r>
              <a:rPr lang="en-US" sz="1600" b="1" dirty="0"/>
              <a:t>net help.</a:t>
            </a:r>
            <a:endParaRPr lang="en-US" sz="1600" dirty="0"/>
          </a:p>
        </p:txBody>
      </p:sp>
      <p:pic>
        <p:nvPicPr>
          <p:cNvPr id="2" name="Picture 1">
            <a:extLst>
              <a:ext uri="{FF2B5EF4-FFF2-40B4-BE49-F238E27FC236}">
                <a16:creationId xmlns:a16="http://schemas.microsoft.com/office/drawing/2014/main" id="{173E93FF-34FE-497E-83F1-BA3AE0720536}"/>
              </a:ext>
            </a:extLst>
          </p:cNvPr>
          <p:cNvPicPr>
            <a:picLocks noChangeAspect="1"/>
          </p:cNvPicPr>
          <p:nvPr/>
        </p:nvPicPr>
        <p:blipFill>
          <a:blip r:embed="rId4"/>
          <a:stretch>
            <a:fillRect/>
          </a:stretch>
        </p:blipFill>
        <p:spPr>
          <a:xfrm>
            <a:off x="4358676" y="1002510"/>
            <a:ext cx="4638675" cy="3019425"/>
          </a:xfrm>
          <a:prstGeom prst="rect">
            <a:avLst/>
          </a:prstGeom>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The net Command (Contd.)</a:t>
            </a:r>
          </a:p>
        </p:txBody>
      </p:sp>
      <p:sp>
        <p:nvSpPr>
          <p:cNvPr id="4" name="Content Placeholder 3"/>
          <p:cNvSpPr>
            <a:spLocks noGrp="1"/>
          </p:cNvSpPr>
          <p:nvPr>
            <p:ph idx="1"/>
          </p:nvPr>
        </p:nvSpPr>
        <p:spPr>
          <a:xfrm>
            <a:off x="144065" y="828490"/>
            <a:ext cx="8853286" cy="409432"/>
          </a:xfrm>
        </p:spPr>
        <p:txBody>
          <a:bodyPr/>
          <a:lstStyle/>
          <a:p>
            <a:pPr>
              <a:buNone/>
            </a:pPr>
            <a:r>
              <a:rPr lang="en-US" sz="1600" dirty="0"/>
              <a:t>The following table lists some common </a:t>
            </a:r>
            <a:r>
              <a:rPr lang="en-US" sz="1600" b="1" dirty="0"/>
              <a:t>net</a:t>
            </a:r>
            <a:r>
              <a:rPr lang="en-US" sz="1600" dirty="0"/>
              <a:t> commands:</a:t>
            </a:r>
          </a:p>
        </p:txBody>
      </p:sp>
      <p:graphicFrame>
        <p:nvGraphicFramePr>
          <p:cNvPr id="5" name="Table 4"/>
          <p:cNvGraphicFramePr>
            <a:graphicFrameLocks noGrp="1"/>
          </p:cNvGraphicFramePr>
          <p:nvPr>
            <p:extLst>
              <p:ext uri="{D42A27DB-BD31-4B8C-83A1-F6EECF244321}">
                <p14:modId xmlns:p14="http://schemas.microsoft.com/office/powerpoint/2010/main" val="2062992978"/>
              </p:ext>
            </p:extLst>
          </p:nvPr>
        </p:nvGraphicFramePr>
        <p:xfrm>
          <a:off x="339969" y="1296151"/>
          <a:ext cx="8370277" cy="3083045"/>
        </p:xfrm>
        <a:graphic>
          <a:graphicData uri="http://schemas.openxmlformats.org/drawingml/2006/table">
            <a:tbl>
              <a:tblPr firstRow="1" bandRow="1">
                <a:tableStyleId>{5C22544A-7EE6-4342-B048-85BDC9FD1C3A}</a:tableStyleId>
              </a:tblPr>
              <a:tblGrid>
                <a:gridCol w="1586783">
                  <a:extLst>
                    <a:ext uri="{9D8B030D-6E8A-4147-A177-3AD203B41FA5}">
                      <a16:colId xmlns:a16="http://schemas.microsoft.com/office/drawing/2014/main" val="20000"/>
                    </a:ext>
                  </a:extLst>
                </a:gridCol>
                <a:gridCol w="6783494">
                  <a:extLst>
                    <a:ext uri="{9D8B030D-6E8A-4147-A177-3AD203B41FA5}">
                      <a16:colId xmlns:a16="http://schemas.microsoft.com/office/drawing/2014/main" val="20001"/>
                    </a:ext>
                  </a:extLst>
                </a:gridCol>
              </a:tblGrid>
              <a:tr h="284354">
                <a:tc>
                  <a:txBody>
                    <a:bodyPr/>
                    <a:lstStyle/>
                    <a:p>
                      <a:pPr algn="ctr" fontAlgn="ctr"/>
                      <a:r>
                        <a:rPr lang="en-US" b="1" dirty="0"/>
                        <a:t>Command</a:t>
                      </a:r>
                      <a:endParaRPr lang="en-US" dirty="0"/>
                    </a:p>
                  </a:txBody>
                  <a:tcPr marL="47625" marR="47625" marT="47625" marB="47625" anchor="ctr"/>
                </a:tc>
                <a:tc>
                  <a:txBody>
                    <a:bodyPr/>
                    <a:lstStyle/>
                    <a:p>
                      <a:pPr algn="ctr" fontAlgn="ctr"/>
                      <a:r>
                        <a:rPr lang="en-US" b="1" dirty="0"/>
                        <a:t>Description</a:t>
                      </a:r>
                      <a:endParaRPr lang="en-US" dirty="0"/>
                    </a:p>
                  </a:txBody>
                  <a:tcPr marL="47625" marR="47625" marT="47625" marB="47625" anchor="ctr"/>
                </a:tc>
                <a:extLst>
                  <a:ext uri="{0D108BD9-81ED-4DB2-BD59-A6C34878D82A}">
                    <a16:rowId xmlns:a16="http://schemas.microsoft.com/office/drawing/2014/main" val="10000"/>
                  </a:ext>
                </a:extLst>
              </a:tr>
              <a:tr h="359390">
                <a:tc>
                  <a:txBody>
                    <a:bodyPr/>
                    <a:lstStyle/>
                    <a:p>
                      <a:pPr algn="l" fontAlgn="ctr"/>
                      <a:r>
                        <a:rPr lang="en-US" b="1" dirty="0"/>
                        <a:t>net accounts</a:t>
                      </a:r>
                      <a:endParaRPr lang="en-US" dirty="0"/>
                    </a:p>
                  </a:txBody>
                  <a:tcPr marL="47625" marR="47625" marT="47625" marB="47625" anchor="ctr"/>
                </a:tc>
                <a:tc>
                  <a:txBody>
                    <a:bodyPr/>
                    <a:lstStyle/>
                    <a:p>
                      <a:pPr algn="l" fontAlgn="ctr"/>
                      <a:r>
                        <a:rPr lang="en-US" dirty="0"/>
                        <a:t>Sets password and logon requirements for users</a:t>
                      </a:r>
                    </a:p>
                  </a:txBody>
                  <a:tcPr marL="47625" marR="47625" marT="47625" marB="47625" anchor="ctr"/>
                </a:tc>
                <a:extLst>
                  <a:ext uri="{0D108BD9-81ED-4DB2-BD59-A6C34878D82A}">
                    <a16:rowId xmlns:a16="http://schemas.microsoft.com/office/drawing/2014/main" val="10001"/>
                  </a:ext>
                </a:extLst>
              </a:tr>
              <a:tr h="506295">
                <a:tc>
                  <a:txBody>
                    <a:bodyPr/>
                    <a:lstStyle/>
                    <a:p>
                      <a:pPr fontAlgn="ctr"/>
                      <a:r>
                        <a:rPr lang="en-US" b="1" dirty="0"/>
                        <a:t>net session</a:t>
                      </a:r>
                      <a:endParaRPr lang="en-US" b="0" dirty="0"/>
                    </a:p>
                  </a:txBody>
                  <a:tcPr marL="47625" marR="47625" marT="47625" marB="47625" anchor="ctr"/>
                </a:tc>
                <a:tc>
                  <a:txBody>
                    <a:bodyPr/>
                    <a:lstStyle/>
                    <a:p>
                      <a:pPr fontAlgn="ctr"/>
                      <a:r>
                        <a:rPr lang="en-US" b="0" dirty="0"/>
                        <a:t>Lists or disconnects sessions between a computer and other computers on the network</a:t>
                      </a:r>
                    </a:p>
                  </a:txBody>
                  <a:tcPr marL="47625" marR="47625" marT="47625" marB="47625" anchor="ctr"/>
                </a:tc>
                <a:extLst>
                  <a:ext uri="{0D108BD9-81ED-4DB2-BD59-A6C34878D82A}">
                    <a16:rowId xmlns:a16="http://schemas.microsoft.com/office/drawing/2014/main" val="10002"/>
                  </a:ext>
                </a:extLst>
              </a:tr>
              <a:tr h="359390">
                <a:tc>
                  <a:txBody>
                    <a:bodyPr/>
                    <a:lstStyle/>
                    <a:p>
                      <a:pPr fontAlgn="ctr"/>
                      <a:r>
                        <a:rPr lang="en-US" b="1" dirty="0"/>
                        <a:t>net share</a:t>
                      </a:r>
                      <a:endParaRPr lang="en-US" b="0" dirty="0"/>
                    </a:p>
                  </a:txBody>
                  <a:tcPr marL="47625" marR="47625" marT="47625" marB="47625" anchor="ctr"/>
                </a:tc>
                <a:tc>
                  <a:txBody>
                    <a:bodyPr/>
                    <a:lstStyle/>
                    <a:p>
                      <a:pPr fontAlgn="ctr"/>
                      <a:r>
                        <a:rPr lang="en-US" b="0" dirty="0"/>
                        <a:t>Creates, removes, or manages shared resources</a:t>
                      </a:r>
                    </a:p>
                  </a:txBody>
                  <a:tcPr marL="47625" marR="47625" marT="47625" marB="47625" anchor="ctr"/>
                </a:tc>
                <a:extLst>
                  <a:ext uri="{0D108BD9-81ED-4DB2-BD59-A6C34878D82A}">
                    <a16:rowId xmlns:a16="http://schemas.microsoft.com/office/drawing/2014/main" val="10003"/>
                  </a:ext>
                </a:extLst>
              </a:tr>
              <a:tr h="359390">
                <a:tc>
                  <a:txBody>
                    <a:bodyPr/>
                    <a:lstStyle/>
                    <a:p>
                      <a:pPr fontAlgn="ctr"/>
                      <a:r>
                        <a:rPr lang="en-US" b="1" dirty="0"/>
                        <a:t>net start</a:t>
                      </a:r>
                      <a:endParaRPr lang="en-US" b="0" dirty="0"/>
                    </a:p>
                  </a:txBody>
                  <a:tcPr marL="47625" marR="47625" marT="47625" marB="47625" anchor="ctr"/>
                </a:tc>
                <a:tc>
                  <a:txBody>
                    <a:bodyPr/>
                    <a:lstStyle/>
                    <a:p>
                      <a:pPr fontAlgn="ctr"/>
                      <a:r>
                        <a:rPr lang="en-US" b="0" dirty="0"/>
                        <a:t>Starts a network service or lists running network services</a:t>
                      </a:r>
                    </a:p>
                  </a:txBody>
                  <a:tcPr marL="47625" marR="47625" marT="47625" marB="47625" anchor="ctr"/>
                </a:tc>
                <a:extLst>
                  <a:ext uri="{0D108BD9-81ED-4DB2-BD59-A6C34878D82A}">
                    <a16:rowId xmlns:a16="http://schemas.microsoft.com/office/drawing/2014/main" val="10004"/>
                  </a:ext>
                </a:extLst>
              </a:tr>
              <a:tr h="284354">
                <a:tc>
                  <a:txBody>
                    <a:bodyPr/>
                    <a:lstStyle/>
                    <a:p>
                      <a:pPr fontAlgn="ctr"/>
                      <a:r>
                        <a:rPr lang="en-US" b="1" dirty="0"/>
                        <a:t>net stop</a:t>
                      </a:r>
                      <a:endParaRPr lang="en-US" b="0" dirty="0"/>
                    </a:p>
                  </a:txBody>
                  <a:tcPr marL="47625" marR="47625" marT="47625" marB="47625" anchor="ctr"/>
                </a:tc>
                <a:tc>
                  <a:txBody>
                    <a:bodyPr/>
                    <a:lstStyle/>
                    <a:p>
                      <a:pPr fontAlgn="ctr"/>
                      <a:r>
                        <a:rPr lang="en-US" b="0" dirty="0"/>
                        <a:t>Stops a network service</a:t>
                      </a:r>
                    </a:p>
                  </a:txBody>
                  <a:tcPr marL="47625" marR="47625" marT="47625" marB="47625" anchor="ctr"/>
                </a:tc>
                <a:extLst>
                  <a:ext uri="{0D108BD9-81ED-4DB2-BD59-A6C34878D82A}">
                    <a16:rowId xmlns:a16="http://schemas.microsoft.com/office/drawing/2014/main" val="10005"/>
                  </a:ext>
                </a:extLst>
              </a:tr>
              <a:tr h="506295">
                <a:tc>
                  <a:txBody>
                    <a:bodyPr/>
                    <a:lstStyle/>
                    <a:p>
                      <a:pPr fontAlgn="ctr"/>
                      <a:r>
                        <a:rPr lang="en-US" b="1" dirty="0"/>
                        <a:t>net use</a:t>
                      </a:r>
                      <a:endParaRPr lang="en-US" b="0" dirty="0"/>
                    </a:p>
                  </a:txBody>
                  <a:tcPr marL="47625" marR="47625" marT="47625" marB="47625" anchor="ctr"/>
                </a:tc>
                <a:tc>
                  <a:txBody>
                    <a:bodyPr/>
                    <a:lstStyle/>
                    <a:p>
                      <a:pPr fontAlgn="ctr"/>
                      <a:r>
                        <a:rPr lang="en-US" b="0" dirty="0"/>
                        <a:t>Connects, disconnects, and displays information about shared network resources</a:t>
                      </a:r>
                    </a:p>
                  </a:txBody>
                  <a:tcPr marL="47625" marR="47625" marT="47625" marB="47625" anchor="ctr"/>
                </a:tc>
                <a:extLst>
                  <a:ext uri="{0D108BD9-81ED-4DB2-BD59-A6C34878D82A}">
                    <a16:rowId xmlns:a16="http://schemas.microsoft.com/office/drawing/2014/main" val="10006"/>
                  </a:ext>
                </a:extLst>
              </a:tr>
              <a:tr h="359390">
                <a:tc>
                  <a:txBody>
                    <a:bodyPr/>
                    <a:lstStyle/>
                    <a:p>
                      <a:pPr fontAlgn="ctr"/>
                      <a:r>
                        <a:rPr lang="en-US" b="1" dirty="0"/>
                        <a:t>net view</a:t>
                      </a:r>
                      <a:endParaRPr lang="en-US" b="0" dirty="0"/>
                    </a:p>
                  </a:txBody>
                  <a:tcPr marL="47625" marR="47625" marT="47625" marB="47625" anchor="ctr"/>
                </a:tc>
                <a:tc>
                  <a:txBody>
                    <a:bodyPr/>
                    <a:lstStyle/>
                    <a:p>
                      <a:pPr fontAlgn="ctr"/>
                      <a:r>
                        <a:rPr lang="en-US" b="0" dirty="0"/>
                        <a:t>Shows a list of computers and network devices on the network</a:t>
                      </a:r>
                    </a:p>
                  </a:txBody>
                  <a:tcPr marL="47625" marR="47625" marT="47625" marB="47625" anchor="ctr"/>
                </a:tc>
                <a:extLst>
                  <a:ext uri="{0D108BD9-81ED-4DB2-BD59-A6C34878D82A}">
                    <a16:rowId xmlns:a16="http://schemas.microsoft.com/office/drawing/2014/main" val="10007"/>
                  </a:ext>
                </a:extLst>
              </a:tr>
            </a:tbl>
          </a:graphicData>
        </a:graphic>
      </p:graphicFrame>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Task Manager and Resource Monitor</a:t>
            </a:r>
          </a:p>
        </p:txBody>
      </p:sp>
      <p:sp>
        <p:nvSpPr>
          <p:cNvPr id="4" name="Content Placeholder 3"/>
          <p:cNvSpPr>
            <a:spLocks noGrp="1"/>
          </p:cNvSpPr>
          <p:nvPr>
            <p:ph idx="1"/>
          </p:nvPr>
        </p:nvSpPr>
        <p:spPr>
          <a:xfrm>
            <a:off x="146649" y="1283760"/>
            <a:ext cx="3862643" cy="3753134"/>
          </a:xfrm>
        </p:spPr>
        <p:txBody>
          <a:bodyPr/>
          <a:lstStyle/>
          <a:p>
            <a:pPr>
              <a:spcBef>
                <a:spcPts val="100"/>
              </a:spcBef>
              <a:spcAft>
                <a:spcPts val="100"/>
              </a:spcAft>
              <a:buNone/>
            </a:pPr>
            <a:r>
              <a:rPr lang="en-US" sz="1600" b="1" dirty="0"/>
              <a:t>Task Manager</a:t>
            </a:r>
          </a:p>
          <a:p>
            <a:pPr>
              <a:spcBef>
                <a:spcPts val="100"/>
              </a:spcBef>
              <a:spcAft>
                <a:spcPts val="100"/>
              </a:spcAft>
              <a:buFont typeface="Arial" pitchFamily="34" charset="0"/>
              <a:buChar char="•"/>
            </a:pPr>
            <a:r>
              <a:rPr lang="en-US" sz="1600" dirty="0"/>
              <a:t>The Task Manager, which is shown in the figure, provides a lot of information about the software that is running and the general performance of the computer.</a:t>
            </a:r>
          </a:p>
          <a:p>
            <a:pPr>
              <a:spcBef>
                <a:spcPts val="100"/>
              </a:spcBef>
              <a:spcAft>
                <a:spcPts val="100"/>
              </a:spcAft>
              <a:buFont typeface="Arial" pitchFamily="34" charset="0"/>
              <a:buChar char="•"/>
            </a:pPr>
            <a:r>
              <a:rPr lang="en-US" sz="1600" dirty="0"/>
              <a:t>The Task Manager has seven tabs.</a:t>
            </a:r>
          </a:p>
          <a:p>
            <a:pPr marL="355600" lvl="4" indent="0">
              <a:lnSpc>
                <a:spcPct val="150000"/>
              </a:lnSpc>
              <a:spcBef>
                <a:spcPts val="100"/>
              </a:spcBef>
              <a:spcAft>
                <a:spcPts val="100"/>
              </a:spcAft>
              <a:buNone/>
            </a:pPr>
            <a:endParaRPr lang="en-US" sz="1600" dirty="0">
              <a:solidFill>
                <a:srgbClr val="000000"/>
              </a:solidFill>
            </a:endParaRPr>
          </a:p>
        </p:txBody>
      </p:sp>
      <p:sp>
        <p:nvSpPr>
          <p:cNvPr id="5" name="Content Placeholder 3">
            <a:extLst>
              <a:ext uri="{FF2B5EF4-FFF2-40B4-BE49-F238E27FC236}">
                <a16:creationId xmlns:a16="http://schemas.microsoft.com/office/drawing/2014/main" id="{3AA894A9-6E1F-48D9-838C-FE7C577D5226}"/>
              </a:ext>
            </a:extLst>
          </p:cNvPr>
          <p:cNvSpPr txBox="1">
            <a:spLocks/>
          </p:cNvSpPr>
          <p:nvPr/>
        </p:nvSpPr>
        <p:spPr bwMode="auto">
          <a:xfrm>
            <a:off x="146649" y="733479"/>
            <a:ext cx="8850702" cy="637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a:spcBef>
                <a:spcPts val="100"/>
              </a:spcBef>
              <a:spcAft>
                <a:spcPts val="100"/>
              </a:spcAft>
              <a:buNone/>
            </a:pPr>
            <a:r>
              <a:rPr lang="en-US" sz="1600" dirty="0"/>
              <a:t>There are two useful tools to help an administrator to understand the different applications, services, and processes that are running on a Windows computer. </a:t>
            </a:r>
            <a:endParaRPr lang="en-US" sz="1600" b="1" dirty="0"/>
          </a:p>
        </p:txBody>
      </p:sp>
      <p:pic>
        <p:nvPicPr>
          <p:cNvPr id="2" name="Picture 1">
            <a:extLst>
              <a:ext uri="{FF2B5EF4-FFF2-40B4-BE49-F238E27FC236}">
                <a16:creationId xmlns:a16="http://schemas.microsoft.com/office/drawing/2014/main" id="{8BD2B07A-9EBB-4543-A615-175DAE82C276}"/>
              </a:ext>
            </a:extLst>
          </p:cNvPr>
          <p:cNvPicPr>
            <a:picLocks noChangeAspect="1"/>
          </p:cNvPicPr>
          <p:nvPr/>
        </p:nvPicPr>
        <p:blipFill>
          <a:blip r:embed="rId4"/>
          <a:stretch>
            <a:fillRect/>
          </a:stretch>
        </p:blipFill>
        <p:spPr>
          <a:xfrm>
            <a:off x="4352192" y="1318928"/>
            <a:ext cx="4210186" cy="3672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88900"/>
            <a:r>
              <a:rPr lang="en-US" dirty="0"/>
              <a:t>Module 3: Best Practices</a:t>
            </a:r>
          </a:p>
        </p:txBody>
      </p:sp>
      <p:sp>
        <p:nvSpPr>
          <p:cNvPr id="11266" name="Content Placeholder 3"/>
          <p:cNvSpPr>
            <a:spLocks noGrp="1" noChangeArrowheads="1"/>
          </p:cNvSpPr>
          <p:nvPr>
            <p:ph idx="1"/>
          </p:nvPr>
        </p:nvSpPr>
        <p:spPr/>
        <p:txBody>
          <a:bodyPr/>
          <a:lstStyle/>
          <a:p>
            <a:pPr marL="0" indent="0">
              <a:lnSpc>
                <a:spcPct val="85000"/>
              </a:lnSpc>
              <a:spcBef>
                <a:spcPct val="30000"/>
              </a:spcBef>
              <a:buNone/>
            </a:pPr>
            <a:r>
              <a:rPr lang="en-US" dirty="0"/>
              <a:t>Prior to teaching Module 3, the instructor should:</a:t>
            </a:r>
          </a:p>
          <a:p>
            <a:pPr>
              <a:lnSpc>
                <a:spcPct val="85000"/>
              </a:lnSpc>
              <a:spcBef>
                <a:spcPct val="30000"/>
              </a:spcBef>
              <a:buFont typeface="Arial" panose="020B0604020202020204" pitchFamily="34" charset="0"/>
              <a:buChar char="•"/>
            </a:pPr>
            <a:r>
              <a:rPr lang="en-US" dirty="0"/>
              <a:t>Review the activities and assessments for this module.</a:t>
            </a:r>
          </a:p>
          <a:p>
            <a:pPr>
              <a:lnSpc>
                <a:spcPct val="85000"/>
              </a:lnSpc>
              <a:spcBef>
                <a:spcPct val="30000"/>
              </a:spcBef>
              <a:buFont typeface="Arial" panose="020B0604020202020204" pitchFamily="34" charset="0"/>
              <a:buChar char="•"/>
            </a:pPr>
            <a:r>
              <a:rPr lang="en-US" dirty="0"/>
              <a:t>Try to include as many questions as possible to keep students engaged during classroom presentation.</a:t>
            </a:r>
          </a:p>
          <a:p>
            <a:pPr marL="0" indent="0">
              <a:lnSpc>
                <a:spcPct val="85000"/>
              </a:lnSpc>
              <a:spcBef>
                <a:spcPct val="30000"/>
              </a:spcBef>
              <a:buNone/>
            </a:pPr>
            <a:endParaRPr lang="en-US" dirty="0"/>
          </a:p>
          <a:p>
            <a:pPr marL="0" indent="0">
              <a:lnSpc>
                <a:spcPct val="85000"/>
              </a:lnSpc>
              <a:spcBef>
                <a:spcPct val="30000"/>
              </a:spcBef>
              <a:buNone/>
            </a:pPr>
            <a:r>
              <a:rPr lang="en-US" b="1" dirty="0"/>
              <a:t>Topic 3.1</a:t>
            </a:r>
          </a:p>
          <a:p>
            <a:pPr marL="176213" lvl="1" indent="-176213">
              <a:buFont typeface="Arial" pitchFamily="34" charset="0"/>
              <a:buChar char="•"/>
            </a:pPr>
            <a:r>
              <a:rPr lang="en-US" altLang="ja-JP" sz="1500" dirty="0"/>
              <a:t>Ask the class what do they know about the </a:t>
            </a:r>
            <a:r>
              <a:rPr lang="en-US" sz="1500" dirty="0"/>
              <a:t>Windows Operating System.</a:t>
            </a:r>
          </a:p>
          <a:p>
            <a:pPr marL="176213" lvl="1" indent="-176213">
              <a:buFont typeface="Arial" pitchFamily="34" charset="0"/>
              <a:buChar char="•"/>
            </a:pPr>
            <a:r>
              <a:rPr lang="en-US" altLang="ja-JP" sz="1500" dirty="0"/>
              <a:t>Ask the participants to share their understanding of the Disk Operating System (DOS).</a:t>
            </a:r>
          </a:p>
          <a:p>
            <a:pPr marL="176213" lvl="1" indent="-176213">
              <a:buFont typeface="Arial" pitchFamily="34" charset="0"/>
              <a:buChar char="•"/>
            </a:pPr>
            <a:r>
              <a:rPr lang="en-US" altLang="ja-JP" sz="1500" dirty="0"/>
              <a:t>Ask the students to list some versions of Windows based on their knowledge and then describe the versions to them.</a:t>
            </a:r>
          </a:p>
          <a:p>
            <a:pPr marL="176213" lvl="1" indent="-176213">
              <a:buFont typeface="Arial" pitchFamily="34" charset="0"/>
              <a:buChar char="•"/>
            </a:pPr>
            <a:r>
              <a:rPr lang="en-US" altLang="ja-JP" sz="1500" dirty="0"/>
              <a:t>Show an example of Windows GUI to the class and explain about its different components.</a:t>
            </a:r>
          </a:p>
          <a:p>
            <a:pPr marL="176213" lvl="1" indent="-176213">
              <a:buFont typeface="Arial" pitchFamily="34" charset="0"/>
              <a:buChar char="•"/>
            </a:pPr>
            <a:r>
              <a:rPr lang="en-US" sz="1500" dirty="0"/>
              <a:t>Discuss with the class about some operating system vulnerabilities.</a:t>
            </a:r>
          </a:p>
          <a:p>
            <a:pPr marL="176213" lvl="1" indent="-176213">
              <a:buFont typeface="Arial" pitchFamily="34" charset="0"/>
              <a:buChar char="•"/>
            </a:pPr>
            <a:endParaRPr lang="en-US" altLang="ja-JP" sz="1500" dirty="0"/>
          </a:p>
        </p:txBody>
      </p:sp>
    </p:spTree>
    <p:custDataLst>
      <p:tags r:id="rId1"/>
    </p:custDataLst>
    <p:extLst>
      <p:ext uri="{BB962C8B-B14F-4D97-AF65-F5344CB8AC3E}">
        <p14:creationId xmlns:p14="http://schemas.microsoft.com/office/powerpoint/2010/main" val="1127314352"/>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0" y="0"/>
            <a:ext cx="9144000" cy="873457"/>
          </a:xfrm>
        </p:spPr>
        <p:txBody>
          <a:bodyPr/>
          <a:lstStyle/>
          <a:p>
            <a:pPr marL="95250"/>
            <a:r>
              <a:rPr lang="en-US" sz="1600" dirty="0"/>
              <a:t>Windows Configuration and Monitoring</a:t>
            </a:r>
            <a:r>
              <a:rPr lang="en-US" altLang="en-US" dirty="0"/>
              <a:t/>
            </a:r>
            <a:br>
              <a:rPr lang="en-US" altLang="en-US" dirty="0"/>
            </a:br>
            <a:r>
              <a:rPr lang="en-US" dirty="0"/>
              <a:t>Task Manager and Resource Monitor (Contd.)</a:t>
            </a:r>
          </a:p>
        </p:txBody>
      </p:sp>
      <p:sp>
        <p:nvSpPr>
          <p:cNvPr id="2" name="Content Placeholder 3">
            <a:extLst>
              <a:ext uri="{FF2B5EF4-FFF2-40B4-BE49-F238E27FC236}">
                <a16:creationId xmlns:a16="http://schemas.microsoft.com/office/drawing/2014/main" id="{5AD81908-75C0-42E7-80E9-E3E9F92AB88E}"/>
              </a:ext>
            </a:extLst>
          </p:cNvPr>
          <p:cNvSpPr/>
          <p:nvPr/>
        </p:nvSpPr>
        <p:spPr>
          <a:xfrm>
            <a:off x="82061" y="762795"/>
            <a:ext cx="6271845" cy="338554"/>
          </a:xfrm>
          <a:prstGeom prst="rect">
            <a:avLst/>
          </a:prstGeom>
        </p:spPr>
        <p:txBody>
          <a:bodyPr wrap="square">
            <a:spAutoFit/>
          </a:bodyPr>
          <a:lstStyle/>
          <a:p>
            <a:r>
              <a:rPr lang="en-US" sz="1600" dirty="0">
                <a:solidFill>
                  <a:srgbClr val="000000"/>
                </a:solidFill>
                <a:latin typeface="+mn-lt"/>
              </a:rPr>
              <a:t>The following table describes the seven tabs in the Task Manager:</a:t>
            </a:r>
            <a:endParaRPr lang="en-IN" sz="1600" dirty="0">
              <a:solidFill>
                <a:srgbClr val="000000"/>
              </a:solidFill>
              <a:latin typeface="+mn-lt"/>
            </a:endParaRPr>
          </a:p>
        </p:txBody>
      </p:sp>
      <p:graphicFrame>
        <p:nvGraphicFramePr>
          <p:cNvPr id="3" name="Table 2">
            <a:extLst>
              <a:ext uri="{FF2B5EF4-FFF2-40B4-BE49-F238E27FC236}">
                <a16:creationId xmlns:a16="http://schemas.microsoft.com/office/drawing/2014/main" id="{40005A87-1D72-4618-B985-AD46510D78F7}"/>
              </a:ext>
            </a:extLst>
          </p:cNvPr>
          <p:cNvGraphicFramePr>
            <a:graphicFrameLocks noGrp="1"/>
          </p:cNvGraphicFramePr>
          <p:nvPr>
            <p:extLst>
              <p:ext uri="{D42A27DB-BD31-4B8C-83A1-F6EECF244321}">
                <p14:modId xmlns:p14="http://schemas.microsoft.com/office/powerpoint/2010/main" val="4061667886"/>
              </p:ext>
            </p:extLst>
          </p:nvPr>
        </p:nvGraphicFramePr>
        <p:xfrm>
          <a:off x="198315" y="1146604"/>
          <a:ext cx="8724900" cy="3676650"/>
        </p:xfrm>
        <a:graphic>
          <a:graphicData uri="http://schemas.openxmlformats.org/drawingml/2006/table">
            <a:tbl>
              <a:tblPr firstRow="1" bandRow="1">
                <a:tableStyleId>{5C22544A-7EE6-4342-B048-85BDC9FD1C3A}</a:tableStyleId>
              </a:tblPr>
              <a:tblGrid>
                <a:gridCol w="1284570">
                  <a:extLst>
                    <a:ext uri="{9D8B030D-6E8A-4147-A177-3AD203B41FA5}">
                      <a16:colId xmlns:a16="http://schemas.microsoft.com/office/drawing/2014/main" val="269424646"/>
                    </a:ext>
                  </a:extLst>
                </a:gridCol>
                <a:gridCol w="7440330">
                  <a:extLst>
                    <a:ext uri="{9D8B030D-6E8A-4147-A177-3AD203B41FA5}">
                      <a16:colId xmlns:a16="http://schemas.microsoft.com/office/drawing/2014/main" val="3396075865"/>
                    </a:ext>
                  </a:extLst>
                </a:gridCol>
              </a:tblGrid>
              <a:tr h="489798">
                <a:tc>
                  <a:txBody>
                    <a:bodyPr/>
                    <a:lstStyle/>
                    <a:p>
                      <a:pPr algn="ctr" fontAlgn="ctr"/>
                      <a:r>
                        <a:rPr lang="en-US" b="1" dirty="0">
                          <a:effectLst/>
                        </a:rPr>
                        <a:t>Task Manager Tabs</a:t>
                      </a:r>
                      <a:endParaRPr lang="en-US" dirty="0">
                        <a:effectLst/>
                      </a:endParaRPr>
                    </a:p>
                  </a:txBody>
                  <a:tcPr marL="47625" marR="47625" marT="47625" marB="47625" anchor="ctr"/>
                </a:tc>
                <a:tc>
                  <a:txBody>
                    <a:bodyPr/>
                    <a:lstStyle/>
                    <a:p>
                      <a:pPr algn="ctr" fontAlgn="ctr"/>
                      <a:r>
                        <a:rPr lang="en-US" b="1" dirty="0">
                          <a:effectLst/>
                        </a:rPr>
                        <a:t>Description</a:t>
                      </a:r>
                      <a:endParaRPr lang="en-US" dirty="0">
                        <a:effectLst/>
                      </a:endParaRPr>
                    </a:p>
                  </a:txBody>
                  <a:tcPr marL="47625" marR="47625" marT="47625" marB="47625" anchor="ctr"/>
                </a:tc>
                <a:extLst>
                  <a:ext uri="{0D108BD9-81ED-4DB2-BD59-A6C34878D82A}">
                    <a16:rowId xmlns:a16="http://schemas.microsoft.com/office/drawing/2014/main" val="2197233877"/>
                  </a:ext>
                </a:extLst>
              </a:tr>
              <a:tr h="690007">
                <a:tc>
                  <a:txBody>
                    <a:bodyPr/>
                    <a:lstStyle/>
                    <a:p>
                      <a:pPr fontAlgn="ctr"/>
                      <a:r>
                        <a:rPr lang="en-US" b="1" dirty="0">
                          <a:effectLst/>
                        </a:rPr>
                        <a:t>Processes</a:t>
                      </a:r>
                      <a:endParaRPr lang="en-US" b="0" dirty="0">
                        <a:effectLst/>
                      </a:endParaRPr>
                    </a:p>
                  </a:txBody>
                  <a:tcPr marL="47625" marR="47625" marT="47625" marB="47625" anchor="ctr"/>
                </a:tc>
                <a:tc>
                  <a:txBody>
                    <a:bodyPr/>
                    <a:lstStyle/>
                    <a:p>
                      <a:pPr marL="108000" indent="-108000" fontAlgn="ctr">
                        <a:buFont typeface="Arial" panose="020B0604020202020204" pitchFamily="34" charset="0"/>
                        <a:buChar char="•"/>
                      </a:pPr>
                      <a:r>
                        <a:rPr lang="en-US" b="0" dirty="0">
                          <a:effectLst/>
                        </a:rPr>
                        <a:t>Lists all of the programs and processes that are currently running.</a:t>
                      </a:r>
                    </a:p>
                    <a:p>
                      <a:pPr marL="108000" indent="-108000" fontAlgn="ctr">
                        <a:buFont typeface="Arial" panose="020B0604020202020204" pitchFamily="34" charset="0"/>
                        <a:buChar char="•"/>
                      </a:pPr>
                      <a:r>
                        <a:rPr lang="en-US" b="0" dirty="0">
                          <a:effectLst/>
                        </a:rPr>
                        <a:t>Displays the CPU, memory, disk, and network utilization of each process.</a:t>
                      </a:r>
                    </a:p>
                    <a:p>
                      <a:pPr marL="108000" indent="-108000" fontAlgn="ctr">
                        <a:buFont typeface="Arial" panose="020B0604020202020204" pitchFamily="34" charset="0"/>
                        <a:buChar char="•"/>
                      </a:pPr>
                      <a:r>
                        <a:rPr lang="en-US" b="0" dirty="0">
                          <a:effectLst/>
                        </a:rPr>
                        <a:t>The properties can be examined or ended if it is not behaving properly or has stalled.</a:t>
                      </a:r>
                    </a:p>
                  </a:txBody>
                  <a:tcPr marL="47625" marR="47625" marT="47625" marB="47625" anchor="ctr"/>
                </a:tc>
                <a:extLst>
                  <a:ext uri="{0D108BD9-81ED-4DB2-BD59-A6C34878D82A}">
                    <a16:rowId xmlns:a16="http://schemas.microsoft.com/office/drawing/2014/main" val="3940363520"/>
                  </a:ext>
                </a:extLst>
              </a:tr>
              <a:tr h="690007">
                <a:tc>
                  <a:txBody>
                    <a:bodyPr/>
                    <a:lstStyle/>
                    <a:p>
                      <a:pPr fontAlgn="ctr"/>
                      <a:r>
                        <a:rPr lang="en-US" b="1">
                          <a:effectLst/>
                        </a:rPr>
                        <a:t>Performance</a:t>
                      </a:r>
                      <a:endParaRPr lang="en-US" b="0">
                        <a:effectLst/>
                      </a:endParaRPr>
                    </a:p>
                  </a:txBody>
                  <a:tcPr marL="47625" marR="47625" marT="47625" marB="47625" anchor="ctr"/>
                </a:tc>
                <a:tc>
                  <a:txBody>
                    <a:bodyPr/>
                    <a:lstStyle/>
                    <a:p>
                      <a:pPr marL="108000" indent="-108000" fontAlgn="ctr">
                        <a:buFont typeface="Arial" panose="020B0604020202020204" pitchFamily="34" charset="0"/>
                        <a:buChar char="•"/>
                      </a:pPr>
                      <a:r>
                        <a:rPr lang="en-US" b="0" dirty="0">
                          <a:effectLst/>
                        </a:rPr>
                        <a:t>A view of the performance statistics provides a overview of the CPU, memory, disk, and network performance.</a:t>
                      </a:r>
                    </a:p>
                    <a:p>
                      <a:pPr marL="108000" indent="-108000" fontAlgn="ctr">
                        <a:buFont typeface="Arial" panose="020B0604020202020204" pitchFamily="34" charset="0"/>
                        <a:buChar char="•"/>
                      </a:pPr>
                      <a:r>
                        <a:rPr lang="en-US" b="0" dirty="0">
                          <a:effectLst/>
                        </a:rPr>
                        <a:t>Clicking each item in the left pane will show detailed statistics of that item in the right pane.</a:t>
                      </a:r>
                    </a:p>
                  </a:txBody>
                  <a:tcPr marL="47625" marR="47625" marT="47625" marB="47625" anchor="ctr"/>
                </a:tc>
                <a:extLst>
                  <a:ext uri="{0D108BD9-81ED-4DB2-BD59-A6C34878D82A}">
                    <a16:rowId xmlns:a16="http://schemas.microsoft.com/office/drawing/2014/main" val="2159463507"/>
                  </a:ext>
                </a:extLst>
              </a:tr>
              <a:tr h="890216">
                <a:tc>
                  <a:txBody>
                    <a:bodyPr/>
                    <a:lstStyle/>
                    <a:p>
                      <a:pPr fontAlgn="ctr"/>
                      <a:r>
                        <a:rPr lang="en-US" b="1">
                          <a:effectLst/>
                        </a:rPr>
                        <a:t>App history</a:t>
                      </a:r>
                      <a:endParaRPr lang="en-US" b="0">
                        <a:effectLst/>
                      </a:endParaRPr>
                    </a:p>
                  </a:txBody>
                  <a:tcPr marL="47625" marR="47625" marT="47625" marB="47625" anchor="ctr"/>
                </a:tc>
                <a:tc>
                  <a:txBody>
                    <a:bodyPr/>
                    <a:lstStyle/>
                    <a:p>
                      <a:pPr marL="108000" indent="-108000" fontAlgn="ctr">
                        <a:buFont typeface="Arial" panose="020B0604020202020204" pitchFamily="34" charset="0"/>
                        <a:buChar char="•"/>
                      </a:pPr>
                      <a:r>
                        <a:rPr lang="en-US" b="0" dirty="0">
                          <a:effectLst/>
                        </a:rPr>
                        <a:t>The use of resources by application over time provides insight into applications that are consuming more resources.</a:t>
                      </a:r>
                    </a:p>
                    <a:p>
                      <a:pPr marL="108000" indent="-108000" fontAlgn="ctr">
                        <a:buFont typeface="Arial" panose="020B0604020202020204" pitchFamily="34" charset="0"/>
                        <a:buChar char="•"/>
                      </a:pPr>
                      <a:r>
                        <a:rPr lang="en-US" b="0" dirty="0">
                          <a:effectLst/>
                        </a:rPr>
                        <a:t>Click </a:t>
                      </a:r>
                      <a:r>
                        <a:rPr lang="en-US" b="1" dirty="0">
                          <a:effectLst/>
                        </a:rPr>
                        <a:t>Options</a:t>
                      </a:r>
                      <a:r>
                        <a:rPr lang="en-US" b="0" dirty="0">
                          <a:effectLst/>
                        </a:rPr>
                        <a:t> and </a:t>
                      </a:r>
                      <a:r>
                        <a:rPr lang="en-US" b="1" dirty="0">
                          <a:effectLst/>
                        </a:rPr>
                        <a:t>Show history for all processes</a:t>
                      </a:r>
                      <a:r>
                        <a:rPr lang="en-US" b="0" dirty="0">
                          <a:effectLst/>
                        </a:rPr>
                        <a:t> to see the history of every process that has run since the computer was started.</a:t>
                      </a:r>
                    </a:p>
                  </a:txBody>
                  <a:tcPr marL="47625" marR="47625" marT="47625" marB="47625" anchor="ctr"/>
                </a:tc>
                <a:extLst>
                  <a:ext uri="{0D108BD9-81ED-4DB2-BD59-A6C34878D82A}">
                    <a16:rowId xmlns:a16="http://schemas.microsoft.com/office/drawing/2014/main" val="4248973027"/>
                  </a:ext>
                </a:extLst>
              </a:tr>
              <a:tr h="614748">
                <a:tc>
                  <a:txBody>
                    <a:bodyPr/>
                    <a:lstStyle/>
                    <a:p>
                      <a:pPr fontAlgn="ctr"/>
                      <a:r>
                        <a:rPr lang="en-US" b="1" dirty="0">
                          <a:effectLst/>
                        </a:rPr>
                        <a:t>Startup</a:t>
                      </a:r>
                      <a:endParaRPr lang="en-US" b="0" dirty="0">
                        <a:effectLst/>
                      </a:endParaRPr>
                    </a:p>
                  </a:txBody>
                  <a:tcPr marL="47625" marR="47625" marT="47625" marB="47625" anchor="ctr"/>
                </a:tc>
                <a:tc>
                  <a:txBody>
                    <a:bodyPr/>
                    <a:lstStyle/>
                    <a:p>
                      <a:pPr marL="108000" indent="-108000" fontAlgn="ctr">
                        <a:buFont typeface="Arial" panose="020B0604020202020204" pitchFamily="34" charset="0"/>
                        <a:buChar char="•"/>
                      </a:pPr>
                      <a:r>
                        <a:rPr lang="en-US" b="0" dirty="0">
                          <a:effectLst/>
                        </a:rPr>
                        <a:t>All the applications and services that start when the computer is booted are shown in this tab.</a:t>
                      </a:r>
                    </a:p>
                    <a:p>
                      <a:pPr marL="108000" indent="-108000" fontAlgn="ctr">
                        <a:buFont typeface="Arial" panose="020B0604020202020204" pitchFamily="34" charset="0"/>
                        <a:buChar char="•"/>
                      </a:pPr>
                      <a:r>
                        <a:rPr lang="en-US" b="0" dirty="0">
                          <a:effectLst/>
                        </a:rPr>
                        <a:t>To disable a program from starting at startup, </a:t>
                      </a:r>
                      <a:r>
                        <a:rPr lang="en-US" b="1" dirty="0">
                          <a:effectLst/>
                        </a:rPr>
                        <a:t>right-click</a:t>
                      </a:r>
                      <a:r>
                        <a:rPr lang="en-US" b="0" dirty="0">
                          <a:effectLst/>
                        </a:rPr>
                        <a:t> the item and choose </a:t>
                      </a:r>
                      <a:r>
                        <a:rPr lang="en-US" b="1" dirty="0">
                          <a:effectLst/>
                        </a:rPr>
                        <a:t>Disable</a:t>
                      </a:r>
                      <a:r>
                        <a:rPr lang="en-US" b="0" dirty="0">
                          <a:effectLst/>
                        </a:rPr>
                        <a:t>.</a:t>
                      </a:r>
                    </a:p>
                  </a:txBody>
                  <a:tcPr marL="47625" marR="47625" marT="47625" marB="47625" anchor="ctr"/>
                </a:tc>
                <a:extLst>
                  <a:ext uri="{0D108BD9-81ED-4DB2-BD59-A6C34878D82A}">
                    <a16:rowId xmlns:a16="http://schemas.microsoft.com/office/drawing/2014/main" val="509463496"/>
                  </a:ext>
                </a:extLst>
              </a:tr>
            </a:tbl>
          </a:graphicData>
        </a:graphic>
      </p:graphicFrame>
    </p:spTree>
    <p:custDataLst>
      <p:tags r:id="rId1"/>
    </p:custDataLst>
    <p:extLst>
      <p:ext uri="{BB962C8B-B14F-4D97-AF65-F5344CB8AC3E}">
        <p14:creationId xmlns:p14="http://schemas.microsoft.com/office/powerpoint/2010/main" val="571467297"/>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Task Manager and Resource Monitor (Contd.)</a:t>
            </a:r>
          </a:p>
        </p:txBody>
      </p:sp>
      <p:graphicFrame>
        <p:nvGraphicFramePr>
          <p:cNvPr id="3" name="Table 2">
            <a:extLst>
              <a:ext uri="{FF2B5EF4-FFF2-40B4-BE49-F238E27FC236}">
                <a16:creationId xmlns:a16="http://schemas.microsoft.com/office/drawing/2014/main" id="{40005A87-1D72-4618-B985-AD46510D78F7}"/>
              </a:ext>
            </a:extLst>
          </p:cNvPr>
          <p:cNvGraphicFramePr>
            <a:graphicFrameLocks noGrp="1"/>
          </p:cNvGraphicFramePr>
          <p:nvPr>
            <p:extLst>
              <p:ext uri="{D42A27DB-BD31-4B8C-83A1-F6EECF244321}">
                <p14:modId xmlns:p14="http://schemas.microsoft.com/office/powerpoint/2010/main" val="2235815645"/>
              </p:ext>
            </p:extLst>
          </p:nvPr>
        </p:nvGraphicFramePr>
        <p:xfrm>
          <a:off x="222737" y="920350"/>
          <a:ext cx="8686801" cy="3581400"/>
        </p:xfrm>
        <a:graphic>
          <a:graphicData uri="http://schemas.openxmlformats.org/drawingml/2006/table">
            <a:tbl>
              <a:tblPr firstRow="1" bandRow="1">
                <a:tableStyleId>{5C22544A-7EE6-4342-B048-85BDC9FD1C3A}</a:tableStyleId>
              </a:tblPr>
              <a:tblGrid>
                <a:gridCol w="1722164">
                  <a:extLst>
                    <a:ext uri="{9D8B030D-6E8A-4147-A177-3AD203B41FA5}">
                      <a16:colId xmlns:a16="http://schemas.microsoft.com/office/drawing/2014/main" val="269424646"/>
                    </a:ext>
                  </a:extLst>
                </a:gridCol>
                <a:gridCol w="6964637">
                  <a:extLst>
                    <a:ext uri="{9D8B030D-6E8A-4147-A177-3AD203B41FA5}">
                      <a16:colId xmlns:a16="http://schemas.microsoft.com/office/drawing/2014/main" val="3396075865"/>
                    </a:ext>
                  </a:extLst>
                </a:gridCol>
              </a:tblGrid>
              <a:tr h="294820">
                <a:tc>
                  <a:txBody>
                    <a:bodyPr/>
                    <a:lstStyle/>
                    <a:p>
                      <a:pPr algn="ctr" fontAlgn="ctr"/>
                      <a:r>
                        <a:rPr lang="en-US" b="1" dirty="0">
                          <a:effectLst/>
                        </a:rPr>
                        <a:t>Task Manager Tabs</a:t>
                      </a:r>
                      <a:endParaRPr lang="en-US" dirty="0">
                        <a:effectLst/>
                      </a:endParaRPr>
                    </a:p>
                  </a:txBody>
                  <a:tcPr marL="47625" marR="47625" marT="47625" marB="47625" anchor="ctr"/>
                </a:tc>
                <a:tc>
                  <a:txBody>
                    <a:bodyPr/>
                    <a:lstStyle/>
                    <a:p>
                      <a:pPr algn="ctr" fontAlgn="ctr"/>
                      <a:r>
                        <a:rPr lang="en-US" b="1" dirty="0">
                          <a:effectLst/>
                        </a:rPr>
                        <a:t>Description</a:t>
                      </a:r>
                      <a:endParaRPr lang="en-US" dirty="0">
                        <a:effectLst/>
                      </a:endParaRPr>
                    </a:p>
                  </a:txBody>
                  <a:tcPr marL="47625" marR="47625" marT="47625" marB="47625" anchor="ctr"/>
                </a:tc>
                <a:extLst>
                  <a:ext uri="{0D108BD9-81ED-4DB2-BD59-A6C34878D82A}">
                    <a16:rowId xmlns:a16="http://schemas.microsoft.com/office/drawing/2014/main" val="2197233877"/>
                  </a:ext>
                </a:extLst>
              </a:tr>
              <a:tr h="702472">
                <a:tc>
                  <a:txBody>
                    <a:bodyPr/>
                    <a:lstStyle/>
                    <a:p>
                      <a:pPr fontAlgn="ctr"/>
                      <a:r>
                        <a:rPr lang="en-US" b="1" dirty="0">
                          <a:effectLst/>
                        </a:rPr>
                        <a:t>Users</a:t>
                      </a:r>
                      <a:endParaRPr lang="en-US" b="0" dirty="0">
                        <a:effectLst/>
                      </a:endParaRPr>
                    </a:p>
                  </a:txBody>
                  <a:tcPr marL="47625" marR="47625" marT="47625" marB="47625" anchor="ctr"/>
                </a:tc>
                <a:tc>
                  <a:txBody>
                    <a:bodyPr/>
                    <a:lstStyle/>
                    <a:p>
                      <a:pPr marL="108000" indent="-108000" fontAlgn="ctr">
                        <a:buFont typeface="Arial" panose="020B0604020202020204" pitchFamily="34" charset="0"/>
                        <a:buChar char="•"/>
                      </a:pPr>
                      <a:r>
                        <a:rPr lang="en-US" b="0" dirty="0">
                          <a:effectLst/>
                        </a:rPr>
                        <a:t>All of the users that are logged on to the computer and all the resources that each user’s applications and processes are using are shown in this tab.</a:t>
                      </a:r>
                    </a:p>
                    <a:p>
                      <a:pPr marL="108000" indent="-108000" fontAlgn="ctr">
                        <a:buFont typeface="Arial" panose="020B0604020202020204" pitchFamily="34" charset="0"/>
                        <a:buChar char="•"/>
                      </a:pPr>
                      <a:r>
                        <a:rPr lang="en-US" b="0" dirty="0">
                          <a:effectLst/>
                        </a:rPr>
                        <a:t>From this tab, an administrator can disconnect a user from the computer.</a:t>
                      </a:r>
                    </a:p>
                  </a:txBody>
                  <a:tcPr marL="47625" marR="47625" marT="47625" marB="47625" anchor="ctr"/>
                </a:tc>
                <a:extLst>
                  <a:ext uri="{0D108BD9-81ED-4DB2-BD59-A6C34878D82A}">
                    <a16:rowId xmlns:a16="http://schemas.microsoft.com/office/drawing/2014/main" val="2159463507"/>
                  </a:ext>
                </a:extLst>
              </a:tr>
              <a:tr h="1344942">
                <a:tc>
                  <a:txBody>
                    <a:bodyPr/>
                    <a:lstStyle/>
                    <a:p>
                      <a:pPr fontAlgn="ctr"/>
                      <a:r>
                        <a:rPr lang="en-US" b="1">
                          <a:effectLst/>
                        </a:rPr>
                        <a:t>Details</a:t>
                      </a:r>
                      <a:endParaRPr lang="en-US" b="0">
                        <a:effectLst/>
                      </a:endParaRPr>
                    </a:p>
                  </a:txBody>
                  <a:tcPr marL="47625" marR="47625" marT="47625" marB="47625" anchor="ctr"/>
                </a:tc>
                <a:tc>
                  <a:txBody>
                    <a:bodyPr/>
                    <a:lstStyle/>
                    <a:p>
                      <a:pPr marL="108000" indent="-108000" fontAlgn="ctr">
                        <a:buFont typeface="Arial" panose="020B0604020202020204" pitchFamily="34" charset="0"/>
                        <a:buChar char="•"/>
                      </a:pPr>
                      <a:r>
                        <a:rPr lang="en-US" b="0" dirty="0">
                          <a:effectLst/>
                        </a:rPr>
                        <a:t>This tab provides additional management options for processes such as setting a priority to make the processor devote more or less time to a process.</a:t>
                      </a:r>
                    </a:p>
                    <a:p>
                      <a:pPr marL="108000" indent="-108000" fontAlgn="ctr">
                        <a:buFont typeface="Arial" panose="020B0604020202020204" pitchFamily="34" charset="0"/>
                        <a:buChar char="•"/>
                      </a:pPr>
                      <a:r>
                        <a:rPr lang="en-US" b="0" dirty="0">
                          <a:effectLst/>
                        </a:rPr>
                        <a:t>CPU affinity can also be set which determines which core or CPU a program will use.</a:t>
                      </a:r>
                    </a:p>
                    <a:p>
                      <a:pPr marL="108000" indent="-108000" fontAlgn="ctr">
                        <a:buFont typeface="Arial" panose="020B0604020202020204" pitchFamily="34" charset="0"/>
                        <a:buChar char="•"/>
                      </a:pPr>
                      <a:r>
                        <a:rPr lang="en-US" b="0" dirty="0">
                          <a:effectLst/>
                        </a:rPr>
                        <a:t>A useful feature called Analyze wait chain shows any process for which another process is waiting. This feature helps to determine if a process is simply waiting or is stalled.</a:t>
                      </a:r>
                    </a:p>
                  </a:txBody>
                  <a:tcPr marL="47625" marR="47625" marT="47625" marB="47625" anchor="ctr"/>
                </a:tc>
                <a:extLst>
                  <a:ext uri="{0D108BD9-81ED-4DB2-BD59-A6C34878D82A}">
                    <a16:rowId xmlns:a16="http://schemas.microsoft.com/office/drawing/2014/main" val="4248973027"/>
                  </a:ext>
                </a:extLst>
              </a:tr>
              <a:tr h="1110124">
                <a:tc>
                  <a:txBody>
                    <a:bodyPr/>
                    <a:lstStyle/>
                    <a:p>
                      <a:pPr fontAlgn="ctr"/>
                      <a:r>
                        <a:rPr lang="en-US" b="1">
                          <a:effectLst/>
                        </a:rPr>
                        <a:t>Services</a:t>
                      </a:r>
                      <a:endParaRPr lang="en-US" b="0">
                        <a:effectLst/>
                      </a:endParaRPr>
                    </a:p>
                  </a:txBody>
                  <a:tcPr marL="47625" marR="47625" marT="47625" marB="47625" anchor="ctr"/>
                </a:tc>
                <a:tc>
                  <a:txBody>
                    <a:bodyPr/>
                    <a:lstStyle/>
                    <a:p>
                      <a:pPr marL="108000" indent="-108000" fontAlgn="ctr">
                        <a:buFont typeface="Arial" panose="020B0604020202020204" pitchFamily="34" charset="0"/>
                        <a:buChar char="•"/>
                      </a:pPr>
                      <a:r>
                        <a:rPr lang="en-US" b="0" dirty="0">
                          <a:effectLst/>
                        </a:rPr>
                        <a:t>All the services that are loaded are shown in this tab.</a:t>
                      </a:r>
                    </a:p>
                    <a:p>
                      <a:pPr marL="108000" indent="-108000" fontAlgn="ctr">
                        <a:buFont typeface="Arial" panose="020B0604020202020204" pitchFamily="34" charset="0"/>
                        <a:buChar char="•"/>
                      </a:pPr>
                      <a:r>
                        <a:rPr lang="en-US" b="0" dirty="0">
                          <a:effectLst/>
                        </a:rPr>
                        <a:t>The process ID (PID) and a short description are also shown along with the status of either Running or Stopped.</a:t>
                      </a:r>
                    </a:p>
                    <a:p>
                      <a:pPr marL="108000" indent="-108000" fontAlgn="ctr">
                        <a:buFont typeface="Arial" panose="020B0604020202020204" pitchFamily="34" charset="0"/>
                        <a:buChar char="•"/>
                      </a:pPr>
                      <a:r>
                        <a:rPr lang="en-US" b="0" dirty="0">
                          <a:effectLst/>
                        </a:rPr>
                        <a:t>At the bottom, there is a button to open the Services console which provides additional management of services.</a:t>
                      </a:r>
                    </a:p>
                  </a:txBody>
                  <a:tcPr marL="47625" marR="47625" marT="47625" marB="47625" anchor="ctr"/>
                </a:tc>
                <a:extLst>
                  <a:ext uri="{0D108BD9-81ED-4DB2-BD59-A6C34878D82A}">
                    <a16:rowId xmlns:a16="http://schemas.microsoft.com/office/drawing/2014/main" val="3382374347"/>
                  </a:ext>
                </a:extLst>
              </a:tr>
            </a:tbl>
          </a:graphicData>
        </a:graphic>
      </p:graphicFrame>
    </p:spTree>
    <p:custDataLst>
      <p:tags r:id="rId1"/>
    </p:custDataLst>
    <p:extLst>
      <p:ext uri="{BB962C8B-B14F-4D97-AF65-F5344CB8AC3E}">
        <p14:creationId xmlns:p14="http://schemas.microsoft.com/office/powerpoint/2010/main" val="27732462"/>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Task Manager and Resource Monitor (Contd.)</a:t>
            </a:r>
          </a:p>
        </p:txBody>
      </p:sp>
      <p:sp>
        <p:nvSpPr>
          <p:cNvPr id="4" name="Content Placeholder 3"/>
          <p:cNvSpPr>
            <a:spLocks noGrp="1"/>
          </p:cNvSpPr>
          <p:nvPr>
            <p:ph idx="1"/>
          </p:nvPr>
        </p:nvSpPr>
        <p:spPr>
          <a:xfrm>
            <a:off x="144065" y="887105"/>
            <a:ext cx="3443197" cy="3753134"/>
          </a:xfrm>
        </p:spPr>
        <p:txBody>
          <a:bodyPr/>
          <a:lstStyle/>
          <a:p>
            <a:pPr>
              <a:buNone/>
            </a:pPr>
            <a:r>
              <a:rPr lang="en-US" sz="1600" b="1" dirty="0"/>
              <a:t>Resource Monitor</a:t>
            </a:r>
            <a:endParaRPr lang="en-US" sz="1600" dirty="0"/>
          </a:p>
          <a:p>
            <a:pPr>
              <a:buFont typeface="Arial" pitchFamily="34" charset="0"/>
              <a:buChar char="•"/>
            </a:pPr>
            <a:r>
              <a:rPr lang="en-US" sz="1600" dirty="0"/>
              <a:t>When more detailed information about resource usage is needed, the Resource Monitor can be used.</a:t>
            </a:r>
          </a:p>
          <a:p>
            <a:pPr>
              <a:buFont typeface="Arial" pitchFamily="34" charset="0"/>
              <a:buChar char="•"/>
            </a:pPr>
            <a:r>
              <a:rPr lang="en-US" sz="1600" dirty="0"/>
              <a:t>When searching for the reason a computer may be acting erratically, the Resource Monitor can help to find the source of the problem.</a:t>
            </a:r>
          </a:p>
          <a:p>
            <a:pPr>
              <a:buFont typeface="Arial" pitchFamily="34" charset="0"/>
              <a:buChar char="•"/>
            </a:pPr>
            <a:r>
              <a:rPr lang="en-US" sz="1600" dirty="0"/>
              <a:t>Resource Monitor has Five tabs.</a:t>
            </a:r>
          </a:p>
          <a:p>
            <a:pPr marL="0" indent="0">
              <a:spcBef>
                <a:spcPts val="100"/>
              </a:spcBef>
              <a:spcAft>
                <a:spcPts val="100"/>
              </a:spcAft>
              <a:buNone/>
            </a:pPr>
            <a:endParaRPr lang="en-US" sz="1600" dirty="0">
              <a:solidFill>
                <a:srgbClr val="000000"/>
              </a:solidFill>
            </a:endParaRPr>
          </a:p>
        </p:txBody>
      </p:sp>
      <p:pic>
        <p:nvPicPr>
          <p:cNvPr id="2" name="Picture 1">
            <a:extLst>
              <a:ext uri="{FF2B5EF4-FFF2-40B4-BE49-F238E27FC236}">
                <a16:creationId xmlns:a16="http://schemas.microsoft.com/office/drawing/2014/main" id="{4FECF890-C749-4FEB-922D-8EB989B52544}"/>
              </a:ext>
            </a:extLst>
          </p:cNvPr>
          <p:cNvPicPr>
            <a:picLocks noChangeAspect="1"/>
          </p:cNvPicPr>
          <p:nvPr/>
        </p:nvPicPr>
        <p:blipFill rotWithShape="1">
          <a:blip r:embed="rId4"/>
          <a:srcRect l="628" t="1294" r="804" b="1923"/>
          <a:stretch/>
        </p:blipFill>
        <p:spPr>
          <a:xfrm>
            <a:off x="3610709" y="1055075"/>
            <a:ext cx="5363875" cy="3672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Task Manager and Resource Monitor (Contd.)</a:t>
            </a:r>
          </a:p>
        </p:txBody>
      </p:sp>
      <p:sp>
        <p:nvSpPr>
          <p:cNvPr id="4" name="Content Placeholder 3">
            <a:extLst>
              <a:ext uri="{FF2B5EF4-FFF2-40B4-BE49-F238E27FC236}">
                <a16:creationId xmlns:a16="http://schemas.microsoft.com/office/drawing/2014/main" id="{CED8365A-EEE9-4FF4-9B0F-074C3C3BCE07}"/>
              </a:ext>
            </a:extLst>
          </p:cNvPr>
          <p:cNvSpPr/>
          <p:nvPr/>
        </p:nvSpPr>
        <p:spPr>
          <a:xfrm>
            <a:off x="82061" y="727626"/>
            <a:ext cx="6271845" cy="338554"/>
          </a:xfrm>
          <a:prstGeom prst="rect">
            <a:avLst/>
          </a:prstGeom>
        </p:spPr>
        <p:txBody>
          <a:bodyPr wrap="square">
            <a:spAutoFit/>
          </a:bodyPr>
          <a:lstStyle/>
          <a:p>
            <a:r>
              <a:rPr lang="en-US" sz="1600" dirty="0">
                <a:solidFill>
                  <a:srgbClr val="000000"/>
                </a:solidFill>
                <a:latin typeface="+mn-lt"/>
              </a:rPr>
              <a:t>The following table describes the five tabs of the Resource Monitor:</a:t>
            </a:r>
            <a:endParaRPr lang="en-IN" sz="1600" dirty="0">
              <a:solidFill>
                <a:srgbClr val="000000"/>
              </a:solidFill>
              <a:latin typeface="+mn-lt"/>
            </a:endParaRPr>
          </a:p>
        </p:txBody>
      </p:sp>
      <p:graphicFrame>
        <p:nvGraphicFramePr>
          <p:cNvPr id="5" name="Table 4">
            <a:extLst>
              <a:ext uri="{FF2B5EF4-FFF2-40B4-BE49-F238E27FC236}">
                <a16:creationId xmlns:a16="http://schemas.microsoft.com/office/drawing/2014/main" id="{3B40BCEE-6BD8-4C9D-9415-E2BF0D813BAE}"/>
              </a:ext>
            </a:extLst>
          </p:cNvPr>
          <p:cNvGraphicFramePr>
            <a:graphicFrameLocks noGrp="1"/>
          </p:cNvGraphicFramePr>
          <p:nvPr>
            <p:extLst>
              <p:ext uri="{D42A27DB-BD31-4B8C-83A1-F6EECF244321}">
                <p14:modId xmlns:p14="http://schemas.microsoft.com/office/powerpoint/2010/main" val="3947042051"/>
              </p:ext>
            </p:extLst>
          </p:nvPr>
        </p:nvGraphicFramePr>
        <p:xfrm>
          <a:off x="164123" y="1070016"/>
          <a:ext cx="8839200" cy="3771900"/>
        </p:xfrm>
        <a:graphic>
          <a:graphicData uri="http://schemas.openxmlformats.org/drawingml/2006/table">
            <a:tbl>
              <a:tblPr firstRow="1" bandRow="1">
                <a:tableStyleId>{5C22544A-7EE6-4342-B048-85BDC9FD1C3A}</a:tableStyleId>
              </a:tblPr>
              <a:tblGrid>
                <a:gridCol w="1315981">
                  <a:extLst>
                    <a:ext uri="{9D8B030D-6E8A-4147-A177-3AD203B41FA5}">
                      <a16:colId xmlns:a16="http://schemas.microsoft.com/office/drawing/2014/main" val="99689459"/>
                    </a:ext>
                  </a:extLst>
                </a:gridCol>
                <a:gridCol w="7523219">
                  <a:extLst>
                    <a:ext uri="{9D8B030D-6E8A-4147-A177-3AD203B41FA5}">
                      <a16:colId xmlns:a16="http://schemas.microsoft.com/office/drawing/2014/main" val="1065550999"/>
                    </a:ext>
                  </a:extLst>
                </a:gridCol>
              </a:tblGrid>
              <a:tr h="504085">
                <a:tc>
                  <a:txBody>
                    <a:bodyPr/>
                    <a:lstStyle/>
                    <a:p>
                      <a:pPr algn="ctr" fontAlgn="ctr"/>
                      <a:r>
                        <a:rPr lang="en-US" b="1" dirty="0">
                          <a:effectLst/>
                        </a:rPr>
                        <a:t>Resource Monitor Tabs</a:t>
                      </a:r>
                      <a:endParaRPr lang="en-US" dirty="0">
                        <a:effectLst/>
                      </a:endParaRPr>
                    </a:p>
                  </a:txBody>
                  <a:tcPr marL="47625" marR="47625" marT="47625" marB="47625" anchor="ctr"/>
                </a:tc>
                <a:tc>
                  <a:txBody>
                    <a:bodyPr/>
                    <a:lstStyle/>
                    <a:p>
                      <a:pPr algn="ctr" fontAlgn="ctr"/>
                      <a:r>
                        <a:rPr lang="en-US" b="1" dirty="0">
                          <a:effectLst/>
                        </a:rPr>
                        <a:t>Description</a:t>
                      </a:r>
                      <a:endParaRPr lang="en-US" dirty="0">
                        <a:effectLst/>
                      </a:endParaRPr>
                    </a:p>
                  </a:txBody>
                  <a:tcPr marL="47625" marR="47625" marT="47625" marB="47625" anchor="ctr"/>
                </a:tc>
                <a:extLst>
                  <a:ext uri="{0D108BD9-81ED-4DB2-BD59-A6C34878D82A}">
                    <a16:rowId xmlns:a16="http://schemas.microsoft.com/office/drawing/2014/main" val="2970570174"/>
                  </a:ext>
                </a:extLst>
              </a:tr>
              <a:tr h="298036">
                <a:tc>
                  <a:txBody>
                    <a:bodyPr/>
                    <a:lstStyle/>
                    <a:p>
                      <a:pPr algn="l" fontAlgn="ctr"/>
                      <a:r>
                        <a:rPr lang="en-US" b="1" dirty="0">
                          <a:effectLst/>
                        </a:rPr>
                        <a:t>Overview</a:t>
                      </a:r>
                      <a:endParaRPr lang="en-US" dirty="0">
                        <a:effectLst/>
                      </a:endParaRPr>
                    </a:p>
                  </a:txBody>
                  <a:tcPr marL="47625" marR="47625" marT="47625" marB="47625" anchor="ctr"/>
                </a:tc>
                <a:tc>
                  <a:txBody>
                    <a:bodyPr/>
                    <a:lstStyle/>
                    <a:p>
                      <a:pPr marL="0" indent="0" algn="l" fontAlgn="ctr">
                        <a:buFont typeface="Arial" panose="020B0604020202020204" pitchFamily="34" charset="0"/>
                        <a:buNone/>
                      </a:pPr>
                      <a:r>
                        <a:rPr lang="en-US" dirty="0">
                          <a:effectLst/>
                        </a:rPr>
                        <a:t>The tab displays the general usage for each resource.</a:t>
                      </a:r>
                    </a:p>
                  </a:txBody>
                  <a:tcPr marL="47625" marR="47625" marT="47625" marB="47625" anchor="ctr"/>
                </a:tc>
                <a:extLst>
                  <a:ext uri="{0D108BD9-81ED-4DB2-BD59-A6C34878D82A}">
                    <a16:rowId xmlns:a16="http://schemas.microsoft.com/office/drawing/2014/main" val="2570398196"/>
                  </a:ext>
                </a:extLst>
              </a:tr>
              <a:tr h="916184">
                <a:tc>
                  <a:txBody>
                    <a:bodyPr/>
                    <a:lstStyle/>
                    <a:p>
                      <a:pPr fontAlgn="ctr"/>
                      <a:r>
                        <a:rPr lang="en-US" b="1">
                          <a:effectLst/>
                        </a:rPr>
                        <a:t>CPU</a:t>
                      </a:r>
                      <a:endParaRPr lang="en-US" b="0">
                        <a:effectLst/>
                      </a:endParaRPr>
                    </a:p>
                  </a:txBody>
                  <a:tcPr marL="47625" marR="47625" marT="47625" marB="47625" anchor="ctr"/>
                </a:tc>
                <a:tc>
                  <a:txBody>
                    <a:bodyPr/>
                    <a:lstStyle/>
                    <a:p>
                      <a:pPr marL="108000" indent="-108000" fontAlgn="ctr">
                        <a:buFont typeface="Arial" panose="020B0604020202020204" pitchFamily="34" charset="0"/>
                        <a:buChar char="•"/>
                      </a:pPr>
                      <a:r>
                        <a:rPr lang="en-US" b="0" dirty="0">
                          <a:effectLst/>
                        </a:rPr>
                        <a:t>The PID, number of threads, which the process is using, and the average CPU usage of each process is shown.</a:t>
                      </a:r>
                    </a:p>
                    <a:p>
                      <a:pPr marL="108000" indent="-108000" fontAlgn="ctr">
                        <a:buFont typeface="Arial" panose="020B0604020202020204" pitchFamily="34" charset="0"/>
                        <a:buChar char="•"/>
                      </a:pPr>
                      <a:r>
                        <a:rPr lang="en-US" b="0" dirty="0">
                          <a:effectLst/>
                        </a:rPr>
                        <a:t>Additional information about any services and the associated handles and modules can be seen by expanding the lower rows.</a:t>
                      </a:r>
                    </a:p>
                  </a:txBody>
                  <a:tcPr marL="47625" marR="47625" marT="47625" marB="47625" anchor="ctr"/>
                </a:tc>
                <a:extLst>
                  <a:ext uri="{0D108BD9-81ED-4DB2-BD59-A6C34878D82A}">
                    <a16:rowId xmlns:a16="http://schemas.microsoft.com/office/drawing/2014/main" val="3562486036"/>
                  </a:ext>
                </a:extLst>
              </a:tr>
              <a:tr h="504085">
                <a:tc>
                  <a:txBody>
                    <a:bodyPr/>
                    <a:lstStyle/>
                    <a:p>
                      <a:pPr fontAlgn="ctr"/>
                      <a:r>
                        <a:rPr lang="en-US" b="1" dirty="0">
                          <a:effectLst/>
                        </a:rPr>
                        <a:t>Memory</a:t>
                      </a:r>
                      <a:endParaRPr lang="en-US" b="0" dirty="0">
                        <a:effectLst/>
                      </a:endParaRPr>
                    </a:p>
                  </a:txBody>
                  <a:tcPr marL="47625" marR="47625" marT="47625" marB="47625" anchor="ctr"/>
                </a:tc>
                <a:tc>
                  <a:txBody>
                    <a:bodyPr/>
                    <a:lstStyle/>
                    <a:p>
                      <a:pPr marL="0" indent="0" fontAlgn="ctr">
                        <a:buFont typeface="Arial" panose="020B0604020202020204" pitchFamily="34" charset="0"/>
                        <a:buNone/>
                      </a:pPr>
                      <a:r>
                        <a:rPr lang="en-US" b="0" dirty="0">
                          <a:effectLst/>
                        </a:rPr>
                        <a:t>All the statistical information about how each process uses memory is shown in this tab and an overview of usage of all the RAM is shown below the Processes row.</a:t>
                      </a:r>
                    </a:p>
                  </a:txBody>
                  <a:tcPr marL="47625" marR="47625" marT="47625" marB="47625" anchor="ctr"/>
                </a:tc>
                <a:extLst>
                  <a:ext uri="{0D108BD9-81ED-4DB2-BD59-A6C34878D82A}">
                    <a16:rowId xmlns:a16="http://schemas.microsoft.com/office/drawing/2014/main" val="1728857871"/>
                  </a:ext>
                </a:extLst>
              </a:tr>
              <a:tr h="504085">
                <a:tc>
                  <a:txBody>
                    <a:bodyPr/>
                    <a:lstStyle/>
                    <a:p>
                      <a:pPr fontAlgn="ctr"/>
                      <a:r>
                        <a:rPr lang="en-US" b="1" dirty="0">
                          <a:effectLst/>
                        </a:rPr>
                        <a:t>Disk</a:t>
                      </a:r>
                      <a:endParaRPr lang="en-US" b="0" dirty="0">
                        <a:effectLst/>
                      </a:endParaRPr>
                    </a:p>
                  </a:txBody>
                  <a:tcPr marL="47625" marR="47625" marT="47625" marB="47625" anchor="ctr"/>
                </a:tc>
                <a:tc>
                  <a:txBody>
                    <a:bodyPr/>
                    <a:lstStyle/>
                    <a:p>
                      <a:pPr marL="0" indent="0" fontAlgn="ctr">
                        <a:buFont typeface="Arial" panose="020B0604020202020204" pitchFamily="34" charset="0"/>
                        <a:buNone/>
                      </a:pPr>
                      <a:r>
                        <a:rPr lang="en-US" b="0" dirty="0">
                          <a:effectLst/>
                        </a:rPr>
                        <a:t>All the processes that are using a disk are shown in this tab, with read/write statistics and an overview of each storage device.</a:t>
                      </a:r>
                    </a:p>
                  </a:txBody>
                  <a:tcPr marL="47625" marR="47625" marT="47625" marB="47625" anchor="ctr"/>
                </a:tc>
                <a:extLst>
                  <a:ext uri="{0D108BD9-81ED-4DB2-BD59-A6C34878D82A}">
                    <a16:rowId xmlns:a16="http://schemas.microsoft.com/office/drawing/2014/main" val="218633790"/>
                  </a:ext>
                </a:extLst>
              </a:tr>
              <a:tr h="916184">
                <a:tc>
                  <a:txBody>
                    <a:bodyPr/>
                    <a:lstStyle/>
                    <a:p>
                      <a:pPr fontAlgn="ctr"/>
                      <a:r>
                        <a:rPr lang="en-US" b="1" dirty="0">
                          <a:effectLst/>
                        </a:rPr>
                        <a:t>Network</a:t>
                      </a:r>
                      <a:endParaRPr lang="en-US" b="0" dirty="0">
                        <a:effectLst/>
                      </a:endParaRPr>
                    </a:p>
                  </a:txBody>
                  <a:tcPr marL="47625" marR="47625" marT="47625" marB="47625" anchor="ctr"/>
                </a:tc>
                <a:tc>
                  <a:txBody>
                    <a:bodyPr/>
                    <a:lstStyle/>
                    <a:p>
                      <a:pPr marL="108000" indent="-108000" fontAlgn="ctr">
                        <a:buFont typeface="Arial" panose="020B0604020202020204" pitchFamily="34" charset="0"/>
                        <a:buChar char="•"/>
                      </a:pPr>
                      <a:r>
                        <a:rPr lang="en-US" b="0" dirty="0">
                          <a:effectLst/>
                        </a:rPr>
                        <a:t>All the processes that are using the network are shown in this tab, with read/write statistics.</a:t>
                      </a:r>
                    </a:p>
                    <a:p>
                      <a:pPr marL="108000" indent="-108000" fontAlgn="ctr">
                        <a:buFont typeface="Arial" panose="020B0604020202020204" pitchFamily="34" charset="0"/>
                        <a:buChar char="•"/>
                      </a:pPr>
                      <a:r>
                        <a:rPr lang="en-US" b="0" dirty="0">
                          <a:effectLst/>
                        </a:rPr>
                        <a:t>It is very useful when trying to determine which applications and processes are communicating over the network. Also, tell if an unauthorized process is accessing the network.</a:t>
                      </a:r>
                    </a:p>
                  </a:txBody>
                  <a:tcPr marL="47625" marR="47625" marT="47625" marB="47625" anchor="ctr"/>
                </a:tc>
                <a:extLst>
                  <a:ext uri="{0D108BD9-81ED-4DB2-BD59-A6C34878D82A}">
                    <a16:rowId xmlns:a16="http://schemas.microsoft.com/office/drawing/2014/main" val="4061900308"/>
                  </a:ext>
                </a:extLst>
              </a:tr>
            </a:tbl>
          </a:graphicData>
        </a:graphic>
      </p:graphicFrame>
    </p:spTree>
    <p:custDataLst>
      <p:tags r:id="rId1"/>
    </p:custDataLst>
    <p:extLst>
      <p:ext uri="{BB962C8B-B14F-4D97-AF65-F5344CB8AC3E}">
        <p14:creationId xmlns:p14="http://schemas.microsoft.com/office/powerpoint/2010/main" val="2166617786"/>
      </p:ext>
    </p:extLst>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Networking</a:t>
            </a:r>
          </a:p>
        </p:txBody>
      </p:sp>
      <p:sp>
        <p:nvSpPr>
          <p:cNvPr id="4" name="Content Placeholder 3"/>
          <p:cNvSpPr>
            <a:spLocks noGrp="1"/>
          </p:cNvSpPr>
          <p:nvPr>
            <p:ph idx="1"/>
          </p:nvPr>
        </p:nvSpPr>
        <p:spPr>
          <a:xfrm>
            <a:off x="144065" y="758152"/>
            <a:ext cx="8853286" cy="1234771"/>
          </a:xfrm>
        </p:spPr>
        <p:txBody>
          <a:bodyPr/>
          <a:lstStyle/>
          <a:p>
            <a:pPr>
              <a:buFont typeface="Arial" pitchFamily="34" charset="0"/>
              <a:buChar char="•"/>
            </a:pPr>
            <a:r>
              <a:rPr lang="en-US" sz="1600" dirty="0"/>
              <a:t>One of the most important features of any operating system is the ability for the computer to connect to a network. </a:t>
            </a:r>
          </a:p>
          <a:p>
            <a:pPr>
              <a:buFont typeface="Arial" pitchFamily="34" charset="0"/>
              <a:buChar char="•"/>
            </a:pPr>
            <a:r>
              <a:rPr lang="en-US" sz="1600" dirty="0"/>
              <a:t>To configure Windows networking properties and test networking settings, the Network and Sharing Center is used.</a:t>
            </a:r>
          </a:p>
          <a:p>
            <a:pPr>
              <a:buNone/>
            </a:pPr>
            <a:endParaRPr lang="en-US" sz="1600" dirty="0">
              <a:solidFill>
                <a:srgbClr val="000000"/>
              </a:solidFill>
            </a:endParaRPr>
          </a:p>
        </p:txBody>
      </p:sp>
      <p:sp>
        <p:nvSpPr>
          <p:cNvPr id="3" name="Content Placeholder 3">
            <a:extLst>
              <a:ext uri="{FF2B5EF4-FFF2-40B4-BE49-F238E27FC236}">
                <a16:creationId xmlns:a16="http://schemas.microsoft.com/office/drawing/2014/main" id="{6216463F-C9A4-4767-AFF1-48623F1B4F85}"/>
              </a:ext>
            </a:extLst>
          </p:cNvPr>
          <p:cNvSpPr/>
          <p:nvPr/>
        </p:nvSpPr>
        <p:spPr>
          <a:xfrm>
            <a:off x="144066" y="1934308"/>
            <a:ext cx="4073660" cy="3046988"/>
          </a:xfrm>
          <a:prstGeom prst="rect">
            <a:avLst/>
          </a:prstGeom>
        </p:spPr>
        <p:txBody>
          <a:bodyPr wrap="square">
            <a:spAutoFit/>
          </a:bodyPr>
          <a:lstStyle/>
          <a:p>
            <a:r>
              <a:rPr lang="en-US" sz="1600" b="1" dirty="0">
                <a:solidFill>
                  <a:srgbClr val="000000"/>
                </a:solidFill>
              </a:rPr>
              <a:t>Network and Sharing Center</a:t>
            </a:r>
          </a:p>
          <a:p>
            <a:pPr marL="285750" indent="-285750">
              <a:buFont typeface="Arial" panose="020B0604020202020204" pitchFamily="34" charset="0"/>
              <a:buChar char="•"/>
            </a:pPr>
            <a:r>
              <a:rPr lang="en-US" sz="1600" dirty="0">
                <a:solidFill>
                  <a:srgbClr val="000000"/>
                </a:solidFill>
              </a:rPr>
              <a:t>It is used to verify or create network connections, configure network sharing, and change network adapter settings.</a:t>
            </a:r>
          </a:p>
          <a:p>
            <a:pPr marL="285750" indent="-285750">
              <a:buFont typeface="Arial" panose="020B0604020202020204" pitchFamily="34" charset="0"/>
              <a:buChar char="•"/>
            </a:pPr>
            <a:r>
              <a:rPr lang="en-US" sz="1600" dirty="0">
                <a:solidFill>
                  <a:srgbClr val="000000"/>
                </a:solidFill>
              </a:rPr>
              <a:t>The initial view shows an overview of the active network. </a:t>
            </a:r>
          </a:p>
          <a:p>
            <a:pPr marL="285750" indent="-285750">
              <a:buFont typeface="Arial" panose="020B0604020202020204" pitchFamily="34" charset="0"/>
              <a:buChar char="•"/>
            </a:pPr>
            <a:r>
              <a:rPr lang="en-US" sz="1600" dirty="0">
                <a:solidFill>
                  <a:srgbClr val="000000"/>
                </a:solidFill>
              </a:rPr>
              <a:t>From the window, you can see the </a:t>
            </a:r>
            <a:r>
              <a:rPr lang="en-US" sz="1600" dirty="0" err="1">
                <a:solidFill>
                  <a:srgbClr val="000000"/>
                </a:solidFill>
              </a:rPr>
              <a:t>HomeGroup</a:t>
            </a:r>
            <a:r>
              <a:rPr lang="en-US" sz="1600" dirty="0">
                <a:solidFill>
                  <a:srgbClr val="000000"/>
                </a:solidFill>
              </a:rPr>
              <a:t> the computer belongs to, or create one if it is not already part of a </a:t>
            </a:r>
            <a:r>
              <a:rPr lang="en-US" sz="1600" dirty="0" err="1">
                <a:solidFill>
                  <a:srgbClr val="000000"/>
                </a:solidFill>
              </a:rPr>
              <a:t>HomeGroup</a:t>
            </a:r>
            <a:r>
              <a:rPr lang="en-US" sz="1600" dirty="0">
                <a:solidFill>
                  <a:srgbClr val="000000"/>
                </a:solidFill>
              </a:rPr>
              <a:t>. Note that </a:t>
            </a:r>
            <a:r>
              <a:rPr lang="en-US" sz="1600" dirty="0" err="1">
                <a:solidFill>
                  <a:srgbClr val="000000"/>
                </a:solidFill>
              </a:rPr>
              <a:t>HomeGroup</a:t>
            </a:r>
            <a:r>
              <a:rPr lang="en-US" sz="1600" dirty="0">
                <a:solidFill>
                  <a:srgbClr val="000000"/>
                </a:solidFill>
              </a:rPr>
              <a:t> was removed from Windows 10 in version 1803.</a:t>
            </a:r>
            <a:endParaRPr lang="en-US" sz="1600" b="1" dirty="0">
              <a:solidFill>
                <a:srgbClr val="000000"/>
              </a:solidFill>
            </a:endParaRPr>
          </a:p>
        </p:txBody>
      </p:sp>
      <p:pic>
        <p:nvPicPr>
          <p:cNvPr id="2" name="Picture 1">
            <a:extLst>
              <a:ext uri="{FF2B5EF4-FFF2-40B4-BE49-F238E27FC236}">
                <a16:creationId xmlns:a16="http://schemas.microsoft.com/office/drawing/2014/main" id="{5B29BB8B-9225-4D4B-ACB3-64AECEFD6B3D}"/>
              </a:ext>
            </a:extLst>
          </p:cNvPr>
          <p:cNvPicPr>
            <a:picLocks noChangeAspect="1"/>
          </p:cNvPicPr>
          <p:nvPr/>
        </p:nvPicPr>
        <p:blipFill rotWithShape="1">
          <a:blip r:embed="rId4"/>
          <a:srcRect l="870" r="1000"/>
          <a:stretch/>
        </p:blipFill>
        <p:spPr>
          <a:xfrm>
            <a:off x="4252686" y="1792798"/>
            <a:ext cx="4586514" cy="324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Networking (Contd.)</a:t>
            </a:r>
          </a:p>
        </p:txBody>
      </p:sp>
      <p:sp>
        <p:nvSpPr>
          <p:cNvPr id="4" name="Content Placeholder 3"/>
          <p:cNvSpPr>
            <a:spLocks noGrp="1"/>
          </p:cNvSpPr>
          <p:nvPr>
            <p:ph idx="1"/>
          </p:nvPr>
        </p:nvSpPr>
        <p:spPr>
          <a:xfrm>
            <a:off x="144065" y="781598"/>
            <a:ext cx="8853286" cy="1790152"/>
          </a:xfrm>
        </p:spPr>
        <p:txBody>
          <a:bodyPr/>
          <a:lstStyle/>
          <a:p>
            <a:pPr>
              <a:spcBef>
                <a:spcPts val="300"/>
              </a:spcBef>
              <a:spcAft>
                <a:spcPts val="300"/>
              </a:spcAft>
              <a:buNone/>
            </a:pPr>
            <a:r>
              <a:rPr lang="en-US" sz="1600" b="1" dirty="0"/>
              <a:t>Change Adapter Settings</a:t>
            </a:r>
          </a:p>
          <a:p>
            <a:pPr>
              <a:spcBef>
                <a:spcPts val="300"/>
              </a:spcBef>
              <a:spcAft>
                <a:spcPts val="300"/>
              </a:spcAft>
              <a:buFont typeface="Arial" pitchFamily="34" charset="0"/>
              <a:buChar char="•"/>
            </a:pPr>
            <a:r>
              <a:rPr lang="en-US" sz="1600" dirty="0"/>
              <a:t>To configure a network adapter, choose </a:t>
            </a:r>
            <a:r>
              <a:rPr lang="en-US" sz="1600" b="1" dirty="0"/>
              <a:t>Change adapter settings</a:t>
            </a:r>
            <a:r>
              <a:rPr lang="en-US" sz="1600" dirty="0"/>
              <a:t> in the Networking and Sharing Center to show all of the network connections that are available. Select the adapter that is to be configured. </a:t>
            </a:r>
          </a:p>
          <a:p>
            <a:pPr>
              <a:spcBef>
                <a:spcPts val="300"/>
              </a:spcBef>
              <a:spcAft>
                <a:spcPts val="300"/>
              </a:spcAft>
              <a:buFont typeface="Arial" pitchFamily="34" charset="0"/>
              <a:buChar char="•"/>
            </a:pPr>
            <a:r>
              <a:rPr lang="en-US" sz="1600" dirty="0"/>
              <a:t>Following are the steps to change an Ethernet adapter to acquire its IPv4 address automatically from the network:</a:t>
            </a:r>
            <a:endParaRPr lang="en-US" sz="1600" dirty="0">
              <a:solidFill>
                <a:srgbClr val="000000"/>
              </a:solidFill>
            </a:endParaRPr>
          </a:p>
          <a:p>
            <a:pPr>
              <a:spcBef>
                <a:spcPts val="300"/>
              </a:spcBef>
              <a:spcAft>
                <a:spcPts val="300"/>
              </a:spcAft>
              <a:buNone/>
            </a:pPr>
            <a:endParaRPr lang="en-US" sz="1600" dirty="0">
              <a:solidFill>
                <a:srgbClr val="000000"/>
              </a:solidFill>
            </a:endParaRPr>
          </a:p>
        </p:txBody>
      </p:sp>
      <p:sp>
        <p:nvSpPr>
          <p:cNvPr id="3" name="Content Placeholder 3">
            <a:extLst>
              <a:ext uri="{FF2B5EF4-FFF2-40B4-BE49-F238E27FC236}">
                <a16:creationId xmlns:a16="http://schemas.microsoft.com/office/drawing/2014/main" id="{A90EDEB8-D3B5-426D-AF17-9A8AC8A43DC8}"/>
              </a:ext>
            </a:extLst>
          </p:cNvPr>
          <p:cNvSpPr/>
          <p:nvPr/>
        </p:nvSpPr>
        <p:spPr>
          <a:xfrm>
            <a:off x="144065" y="2563822"/>
            <a:ext cx="4145601" cy="1154162"/>
          </a:xfrm>
          <a:prstGeom prst="rect">
            <a:avLst/>
          </a:prstGeom>
        </p:spPr>
        <p:txBody>
          <a:bodyPr wrap="square">
            <a:spAutoFit/>
          </a:bodyPr>
          <a:lstStyle/>
          <a:p>
            <a:pPr>
              <a:spcBef>
                <a:spcPts val="300"/>
              </a:spcBef>
              <a:spcAft>
                <a:spcPts val="300"/>
              </a:spcAft>
              <a:buNone/>
            </a:pPr>
            <a:r>
              <a:rPr lang="en-US" sz="1600" b="1" dirty="0">
                <a:solidFill>
                  <a:srgbClr val="000000"/>
                </a:solidFill>
              </a:rPr>
              <a:t>Step 1: Access  Adaptor Properties</a:t>
            </a:r>
            <a:r>
              <a:rPr lang="en-US" sz="1600" dirty="0">
                <a:solidFill>
                  <a:srgbClr val="000000"/>
                </a:solidFill>
              </a:rPr>
              <a:t> </a:t>
            </a:r>
          </a:p>
          <a:p>
            <a:pPr>
              <a:spcBef>
                <a:spcPts val="300"/>
              </a:spcBef>
              <a:spcAft>
                <a:spcPts val="300"/>
              </a:spcAft>
            </a:pPr>
            <a:r>
              <a:rPr lang="en-US" sz="1600" dirty="0">
                <a:solidFill>
                  <a:srgbClr val="000000"/>
                </a:solidFill>
              </a:rPr>
              <a:t>Right-click the adapter you wish to  configure and choose </a:t>
            </a:r>
            <a:r>
              <a:rPr lang="en-US" sz="1600" b="1" dirty="0">
                <a:solidFill>
                  <a:srgbClr val="000000"/>
                </a:solidFill>
              </a:rPr>
              <a:t>Properties</a:t>
            </a:r>
            <a:r>
              <a:rPr lang="en-US" sz="1600" dirty="0">
                <a:solidFill>
                  <a:srgbClr val="000000"/>
                </a:solidFill>
              </a:rPr>
              <a:t>, as shown in the figure.</a:t>
            </a:r>
          </a:p>
        </p:txBody>
      </p:sp>
      <p:pic>
        <p:nvPicPr>
          <p:cNvPr id="2" name="Picture 1">
            <a:extLst>
              <a:ext uri="{FF2B5EF4-FFF2-40B4-BE49-F238E27FC236}">
                <a16:creationId xmlns:a16="http://schemas.microsoft.com/office/drawing/2014/main" id="{4E625943-C27F-405E-9020-86CA44AA9110}"/>
              </a:ext>
            </a:extLst>
          </p:cNvPr>
          <p:cNvPicPr>
            <a:picLocks noChangeAspect="1"/>
          </p:cNvPicPr>
          <p:nvPr/>
        </p:nvPicPr>
        <p:blipFill rotWithShape="1">
          <a:blip r:embed="rId4"/>
          <a:srcRect t="1456"/>
          <a:stretch/>
        </p:blipFill>
        <p:spPr>
          <a:xfrm>
            <a:off x="4289666" y="2262554"/>
            <a:ext cx="4436342" cy="2736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Networking (Contd.)</a:t>
            </a:r>
          </a:p>
        </p:txBody>
      </p:sp>
      <p:sp>
        <p:nvSpPr>
          <p:cNvPr id="4" name="Content Placeholder 3"/>
          <p:cNvSpPr>
            <a:spLocks noGrp="1"/>
          </p:cNvSpPr>
          <p:nvPr>
            <p:ph idx="1"/>
          </p:nvPr>
        </p:nvSpPr>
        <p:spPr>
          <a:xfrm>
            <a:off x="144064" y="887105"/>
            <a:ext cx="4427935" cy="3753134"/>
          </a:xfrm>
        </p:spPr>
        <p:txBody>
          <a:bodyPr/>
          <a:lstStyle/>
          <a:p>
            <a:pPr>
              <a:spcBef>
                <a:spcPts val="300"/>
              </a:spcBef>
              <a:spcAft>
                <a:spcPts val="300"/>
              </a:spcAft>
              <a:buNone/>
            </a:pPr>
            <a:r>
              <a:rPr lang="en-US" sz="1600" b="1" dirty="0">
                <a:solidFill>
                  <a:srgbClr val="000000"/>
                </a:solidFill>
              </a:rPr>
              <a:t>Step 2: Access TCP/IPv4 properties</a:t>
            </a:r>
          </a:p>
          <a:p>
            <a:pPr>
              <a:spcBef>
                <a:spcPts val="300"/>
              </a:spcBef>
              <a:spcAft>
                <a:spcPts val="300"/>
              </a:spcAft>
              <a:buFont typeface="Arial" pitchFamily="34" charset="0"/>
              <a:buChar char="•"/>
            </a:pPr>
            <a:r>
              <a:rPr lang="en-US" sz="1600" dirty="0"/>
              <a:t>This connection uses </a:t>
            </a:r>
            <a:r>
              <a:rPr lang="en-US" sz="1600" b="1" dirty="0"/>
              <a:t>Internet Protocol Version 4 (TCP/IPv4) </a:t>
            </a:r>
            <a:r>
              <a:rPr lang="en-US" sz="1600" dirty="0"/>
              <a:t>or </a:t>
            </a:r>
            <a:r>
              <a:rPr lang="en-US" sz="1600" b="1" dirty="0"/>
              <a:t>Internet Protocol Version 6 (TCP/IPv6)</a:t>
            </a:r>
            <a:r>
              <a:rPr lang="en-US" sz="1600" dirty="0"/>
              <a:t> depending on which version the user wish to use.</a:t>
            </a:r>
          </a:p>
          <a:p>
            <a:pPr>
              <a:spcBef>
                <a:spcPts val="300"/>
              </a:spcBef>
              <a:spcAft>
                <a:spcPts val="300"/>
              </a:spcAft>
              <a:buFont typeface="Arial" pitchFamily="34" charset="0"/>
              <a:buChar char="•"/>
            </a:pPr>
            <a:r>
              <a:rPr lang="en-US" sz="1600" dirty="0"/>
              <a:t>In the figure, IPv4 is being selected.</a:t>
            </a:r>
            <a:endParaRPr lang="en-US" sz="1600" dirty="0">
              <a:solidFill>
                <a:srgbClr val="000000"/>
              </a:solidFill>
            </a:endParaRPr>
          </a:p>
        </p:txBody>
      </p:sp>
      <p:pic>
        <p:nvPicPr>
          <p:cNvPr id="2" name="Picture 1">
            <a:extLst>
              <a:ext uri="{FF2B5EF4-FFF2-40B4-BE49-F238E27FC236}">
                <a16:creationId xmlns:a16="http://schemas.microsoft.com/office/drawing/2014/main" id="{1163359D-A9A7-4C08-A0D2-6B091F19E8EC}"/>
              </a:ext>
            </a:extLst>
          </p:cNvPr>
          <p:cNvPicPr>
            <a:picLocks noChangeAspect="1"/>
          </p:cNvPicPr>
          <p:nvPr/>
        </p:nvPicPr>
        <p:blipFill rotWithShape="1">
          <a:blip r:embed="rId4"/>
          <a:srcRect l="1302" t="996" r="1678" b="1039"/>
          <a:stretch/>
        </p:blipFill>
        <p:spPr>
          <a:xfrm>
            <a:off x="4911970" y="841828"/>
            <a:ext cx="3107867" cy="414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Networking (Contd.)</a:t>
            </a:r>
          </a:p>
        </p:txBody>
      </p:sp>
      <p:sp>
        <p:nvSpPr>
          <p:cNvPr id="4" name="Content Placeholder 3"/>
          <p:cNvSpPr>
            <a:spLocks noGrp="1"/>
          </p:cNvSpPr>
          <p:nvPr>
            <p:ph idx="1"/>
          </p:nvPr>
        </p:nvSpPr>
        <p:spPr>
          <a:xfrm>
            <a:off x="73726" y="758152"/>
            <a:ext cx="4943751" cy="4184966"/>
          </a:xfrm>
        </p:spPr>
        <p:txBody>
          <a:bodyPr/>
          <a:lstStyle/>
          <a:p>
            <a:pPr>
              <a:spcBef>
                <a:spcPts val="300"/>
              </a:spcBef>
              <a:spcAft>
                <a:spcPts val="300"/>
              </a:spcAft>
              <a:buNone/>
            </a:pPr>
            <a:r>
              <a:rPr lang="en-US" sz="1600" b="1" dirty="0">
                <a:solidFill>
                  <a:srgbClr val="000000"/>
                </a:solidFill>
              </a:rPr>
              <a:t>Step 3: Change Settings</a:t>
            </a:r>
          </a:p>
          <a:p>
            <a:pPr>
              <a:spcBef>
                <a:spcPts val="300"/>
              </a:spcBef>
              <a:spcAft>
                <a:spcPts val="300"/>
              </a:spcAft>
              <a:buFont typeface="Arial" pitchFamily="34" charset="0"/>
              <a:buChar char="•"/>
            </a:pPr>
            <a:r>
              <a:rPr lang="en-US" sz="1600" dirty="0"/>
              <a:t>Click </a:t>
            </a:r>
            <a:r>
              <a:rPr lang="en-US" sz="1600" b="1" dirty="0"/>
              <a:t>Properties</a:t>
            </a:r>
            <a:r>
              <a:rPr lang="en-US" sz="1600" dirty="0"/>
              <a:t> to configure the adapter. </a:t>
            </a:r>
          </a:p>
          <a:p>
            <a:pPr>
              <a:spcBef>
                <a:spcPts val="300"/>
              </a:spcBef>
              <a:spcAft>
                <a:spcPts val="300"/>
              </a:spcAft>
              <a:buFont typeface="Arial" pitchFamily="34" charset="0"/>
              <a:buChar char="•"/>
            </a:pPr>
            <a:r>
              <a:rPr lang="en-US" sz="1600" dirty="0"/>
              <a:t>In the </a:t>
            </a:r>
            <a:r>
              <a:rPr lang="en-US" sz="1600" b="1" dirty="0"/>
              <a:t>Properties</a:t>
            </a:r>
            <a:r>
              <a:rPr lang="en-US" sz="1600" dirty="0"/>
              <a:t> dialogue box, choose to </a:t>
            </a:r>
            <a:r>
              <a:rPr lang="en-US" sz="1600" b="1" dirty="0"/>
              <a:t>Obtain an address automatically </a:t>
            </a:r>
            <a:r>
              <a:rPr lang="en-US" sz="1600" dirty="0"/>
              <a:t>if there is a DHCP server available on the network or if the user wish to configure addressing manually, fill in the address, subnet, default gateway, and DNS servers.</a:t>
            </a:r>
          </a:p>
          <a:p>
            <a:pPr>
              <a:spcBef>
                <a:spcPts val="300"/>
              </a:spcBef>
              <a:spcAft>
                <a:spcPts val="300"/>
              </a:spcAft>
              <a:buFont typeface="Arial" pitchFamily="34" charset="0"/>
              <a:buChar char="•"/>
            </a:pPr>
            <a:r>
              <a:rPr lang="en-US" sz="1600" dirty="0"/>
              <a:t>Click </a:t>
            </a:r>
            <a:r>
              <a:rPr lang="en-US" sz="1600" b="1" dirty="0"/>
              <a:t>OK</a:t>
            </a:r>
            <a:r>
              <a:rPr lang="en-US" sz="1600" dirty="0"/>
              <a:t> to accept the changes. </a:t>
            </a:r>
          </a:p>
          <a:p>
            <a:pPr>
              <a:spcBef>
                <a:spcPts val="300"/>
              </a:spcBef>
              <a:spcAft>
                <a:spcPts val="300"/>
              </a:spcAft>
              <a:buFont typeface="Arial" pitchFamily="34" charset="0"/>
              <a:buChar char="•"/>
            </a:pPr>
            <a:r>
              <a:rPr lang="en-US" sz="1600" dirty="0"/>
              <a:t>You can also use the </a:t>
            </a:r>
            <a:r>
              <a:rPr lang="en-US" sz="1600" b="1" dirty="0"/>
              <a:t>netsh.exe</a:t>
            </a:r>
            <a:r>
              <a:rPr lang="en-US" sz="1600" dirty="0"/>
              <a:t> tool to configure networking parameters from a command prompt. </a:t>
            </a:r>
          </a:p>
          <a:p>
            <a:pPr>
              <a:spcBef>
                <a:spcPts val="300"/>
              </a:spcBef>
              <a:spcAft>
                <a:spcPts val="300"/>
              </a:spcAft>
              <a:buFont typeface="Arial" pitchFamily="34" charset="0"/>
              <a:buChar char="•"/>
            </a:pPr>
            <a:r>
              <a:rPr lang="en-US" sz="1600" dirty="0"/>
              <a:t>This program can display and modify the network configuration. </a:t>
            </a:r>
          </a:p>
          <a:p>
            <a:pPr>
              <a:spcBef>
                <a:spcPts val="300"/>
              </a:spcBef>
              <a:spcAft>
                <a:spcPts val="300"/>
              </a:spcAft>
              <a:buFont typeface="Arial" pitchFamily="34" charset="0"/>
              <a:buChar char="•"/>
            </a:pPr>
            <a:r>
              <a:rPr lang="en-US" sz="1600" dirty="0"/>
              <a:t>Type </a:t>
            </a:r>
            <a:r>
              <a:rPr lang="en-US" sz="1600" b="1" dirty="0"/>
              <a:t>netsh /?</a:t>
            </a:r>
            <a:r>
              <a:rPr lang="en-US" sz="1600" dirty="0"/>
              <a:t> at the command prompt to see a list of all the switches.</a:t>
            </a:r>
            <a:endParaRPr lang="en-US" sz="1600" dirty="0">
              <a:solidFill>
                <a:srgbClr val="000000"/>
              </a:solidFill>
            </a:endParaRPr>
          </a:p>
        </p:txBody>
      </p:sp>
      <p:pic>
        <p:nvPicPr>
          <p:cNvPr id="2" name="Picture 1">
            <a:extLst>
              <a:ext uri="{FF2B5EF4-FFF2-40B4-BE49-F238E27FC236}">
                <a16:creationId xmlns:a16="http://schemas.microsoft.com/office/drawing/2014/main" id="{0FD3A436-2F0E-4343-A5CE-504001B1D3F4}"/>
              </a:ext>
            </a:extLst>
          </p:cNvPr>
          <p:cNvPicPr>
            <a:picLocks noChangeAspect="1"/>
          </p:cNvPicPr>
          <p:nvPr/>
        </p:nvPicPr>
        <p:blipFill>
          <a:blip r:embed="rId4"/>
          <a:stretch>
            <a:fillRect/>
          </a:stretch>
        </p:blipFill>
        <p:spPr>
          <a:xfrm>
            <a:off x="5134709" y="803118"/>
            <a:ext cx="3686390" cy="414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Networking (Contd.)</a:t>
            </a:r>
          </a:p>
        </p:txBody>
      </p:sp>
      <p:sp>
        <p:nvSpPr>
          <p:cNvPr id="4" name="Content Placeholder 3"/>
          <p:cNvSpPr>
            <a:spLocks noGrp="1"/>
          </p:cNvSpPr>
          <p:nvPr>
            <p:ph idx="1"/>
          </p:nvPr>
        </p:nvSpPr>
        <p:spPr>
          <a:xfrm>
            <a:off x="144064" y="734706"/>
            <a:ext cx="8853287" cy="3753134"/>
          </a:xfrm>
          <a:noFill/>
        </p:spPr>
        <p:txBody>
          <a:bodyPr/>
          <a:lstStyle/>
          <a:p>
            <a:pPr>
              <a:spcBef>
                <a:spcPts val="300"/>
              </a:spcBef>
              <a:spcAft>
                <a:spcPts val="300"/>
              </a:spcAft>
              <a:buNone/>
            </a:pPr>
            <a:r>
              <a:rPr lang="en-US" sz="1600" b="1" dirty="0"/>
              <a:t>nslookup and netstat</a:t>
            </a:r>
          </a:p>
          <a:p>
            <a:pPr>
              <a:spcBef>
                <a:spcPts val="300"/>
              </a:spcBef>
              <a:spcAft>
                <a:spcPts val="300"/>
              </a:spcAft>
              <a:buFont typeface="Arial" pitchFamily="34" charset="0"/>
              <a:buChar char="•"/>
            </a:pPr>
            <a:r>
              <a:rPr lang="en-US" sz="1600" dirty="0"/>
              <a:t>Domain Name System (DNS) should also be tested because it is essential to finding the address of hosts by translating it from a name, such as a URL. </a:t>
            </a:r>
          </a:p>
          <a:p>
            <a:pPr>
              <a:spcBef>
                <a:spcPts val="300"/>
              </a:spcBef>
              <a:spcAft>
                <a:spcPts val="300"/>
              </a:spcAft>
              <a:buFont typeface="Arial" pitchFamily="34" charset="0"/>
              <a:buChar char="•"/>
            </a:pPr>
            <a:r>
              <a:rPr lang="en-US" sz="1600" dirty="0"/>
              <a:t>Use the </a:t>
            </a:r>
            <a:r>
              <a:rPr lang="en-US" sz="1600" b="1" dirty="0"/>
              <a:t>nslookup</a:t>
            </a:r>
            <a:r>
              <a:rPr lang="en-US" sz="1600" dirty="0"/>
              <a:t> command to test DNS. </a:t>
            </a:r>
          </a:p>
          <a:p>
            <a:pPr>
              <a:spcBef>
                <a:spcPts val="300"/>
              </a:spcBef>
              <a:spcAft>
                <a:spcPts val="300"/>
              </a:spcAft>
              <a:buFont typeface="Arial" pitchFamily="34" charset="0"/>
              <a:buChar char="•"/>
            </a:pPr>
            <a:r>
              <a:rPr lang="en-US" dirty="0"/>
              <a:t>Type </a:t>
            </a:r>
            <a:r>
              <a:rPr lang="en-US" b="1" dirty="0"/>
              <a:t>nslookup cisco.com</a:t>
            </a:r>
            <a:r>
              <a:rPr lang="en-US" dirty="0"/>
              <a:t> at the command prompt to find the address of the Cisco webserver. If the address is returned, the DNS is functioning correctly. </a:t>
            </a:r>
          </a:p>
          <a:p>
            <a:pPr>
              <a:spcBef>
                <a:spcPts val="300"/>
              </a:spcBef>
              <a:spcAft>
                <a:spcPts val="300"/>
              </a:spcAft>
              <a:buFont typeface="Arial" pitchFamily="34" charset="0"/>
              <a:buChar char="•"/>
            </a:pPr>
            <a:r>
              <a:rPr lang="en-US" dirty="0"/>
              <a:t>Type </a:t>
            </a:r>
            <a:r>
              <a:rPr lang="en-US" b="1" dirty="0"/>
              <a:t>netstat</a:t>
            </a:r>
            <a:r>
              <a:rPr lang="en-US" dirty="0"/>
              <a:t> at the command line to see details of active network connections.</a:t>
            </a:r>
            <a:endParaRPr lang="en-US" sz="1600" dirty="0">
              <a:solidFill>
                <a:srgbClr val="000000"/>
              </a:solidFill>
            </a:endParaRPr>
          </a:p>
        </p:txBody>
      </p:sp>
      <p:pic>
        <p:nvPicPr>
          <p:cNvPr id="3" name="Picture 2">
            <a:extLst>
              <a:ext uri="{FF2B5EF4-FFF2-40B4-BE49-F238E27FC236}">
                <a16:creationId xmlns:a16="http://schemas.microsoft.com/office/drawing/2014/main" id="{7294B7EA-7AC1-4D69-8204-A41E726B0687}"/>
              </a:ext>
            </a:extLst>
          </p:cNvPr>
          <p:cNvPicPr>
            <a:picLocks noChangeAspect="1"/>
          </p:cNvPicPr>
          <p:nvPr/>
        </p:nvPicPr>
        <p:blipFill>
          <a:blip r:embed="rId4"/>
          <a:stretch>
            <a:fillRect/>
          </a:stretch>
        </p:blipFill>
        <p:spPr>
          <a:xfrm>
            <a:off x="1757987" y="2822818"/>
            <a:ext cx="5368421" cy="2160000"/>
          </a:xfrm>
          <a:prstGeom prst="rect">
            <a:avLst/>
          </a:prstGeom>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Accessing Network Resources</a:t>
            </a:r>
          </a:p>
        </p:txBody>
      </p:sp>
      <p:sp>
        <p:nvSpPr>
          <p:cNvPr id="4" name="Content Placeholder 3"/>
          <p:cNvSpPr>
            <a:spLocks noGrp="1"/>
          </p:cNvSpPr>
          <p:nvPr>
            <p:ph idx="1"/>
          </p:nvPr>
        </p:nvSpPr>
        <p:spPr>
          <a:xfrm>
            <a:off x="144065" y="816766"/>
            <a:ext cx="8824089" cy="4256395"/>
          </a:xfrm>
        </p:spPr>
        <p:txBody>
          <a:bodyPr/>
          <a:lstStyle/>
          <a:p>
            <a:pPr>
              <a:spcBef>
                <a:spcPts val="300"/>
              </a:spcBef>
              <a:spcAft>
                <a:spcPts val="300"/>
              </a:spcAft>
              <a:buFont typeface="Arial" pitchFamily="34" charset="0"/>
              <a:buChar char="•"/>
            </a:pPr>
            <a:r>
              <a:rPr lang="en-US" sz="1600" dirty="0"/>
              <a:t>Windows uses networking for many different applications such as web, email, and file services.</a:t>
            </a:r>
          </a:p>
          <a:p>
            <a:pPr>
              <a:spcBef>
                <a:spcPts val="300"/>
              </a:spcBef>
              <a:spcAft>
                <a:spcPts val="300"/>
              </a:spcAft>
              <a:buFont typeface="Arial" pitchFamily="34" charset="0"/>
              <a:buChar char="•"/>
            </a:pPr>
            <a:r>
              <a:rPr lang="en-US" sz="1600" dirty="0"/>
              <a:t>Server Message Block (SMB) protocol is used to share network resources. It is mostly used for accessing files on remote hosts. </a:t>
            </a:r>
          </a:p>
          <a:p>
            <a:pPr>
              <a:spcBef>
                <a:spcPts val="300"/>
              </a:spcBef>
              <a:spcAft>
                <a:spcPts val="300"/>
              </a:spcAft>
              <a:buFont typeface="Arial" pitchFamily="34" charset="0"/>
              <a:buChar char="•"/>
            </a:pPr>
            <a:r>
              <a:rPr lang="en-US" sz="1600" dirty="0"/>
              <a:t>The Universal Naming Convention (UNC) format is used to connect to resources such as </a:t>
            </a:r>
            <a:r>
              <a:rPr lang="en-US" sz="1600" b="1" dirty="0"/>
              <a:t>\\servername\sharename\file.</a:t>
            </a:r>
          </a:p>
          <a:p>
            <a:pPr>
              <a:spcBef>
                <a:spcPts val="300"/>
              </a:spcBef>
              <a:spcAft>
                <a:spcPts val="300"/>
              </a:spcAft>
              <a:buFont typeface="Arial" pitchFamily="34" charset="0"/>
              <a:buChar char="•"/>
            </a:pPr>
            <a:r>
              <a:rPr lang="en-US" sz="1600" dirty="0"/>
              <a:t>In the UNC, </a:t>
            </a:r>
            <a:r>
              <a:rPr lang="en-US" sz="1600" dirty="0" err="1"/>
              <a:t>servername</a:t>
            </a:r>
            <a:r>
              <a:rPr lang="en-US" sz="1600" dirty="0"/>
              <a:t> is the server that is hosting the resource. The </a:t>
            </a:r>
            <a:r>
              <a:rPr lang="en-US" sz="1600" dirty="0" err="1"/>
              <a:t>sharename</a:t>
            </a:r>
            <a:r>
              <a:rPr lang="en-US" sz="1600" dirty="0"/>
              <a:t> is the root of the folder in the file system on the remote host, while the file is the resource that the local host is trying to find. </a:t>
            </a:r>
          </a:p>
          <a:p>
            <a:pPr>
              <a:spcBef>
                <a:spcPts val="300"/>
              </a:spcBef>
              <a:spcAft>
                <a:spcPts val="300"/>
              </a:spcAft>
              <a:buFont typeface="Arial" pitchFamily="34" charset="0"/>
              <a:buChar char="•"/>
            </a:pPr>
            <a:r>
              <a:rPr lang="en-US" sz="1600" dirty="0"/>
              <a:t>When sharing resources on the network, the area of the file system that will be shared will need to be identified. Access control can be applied to the files to restrict users and groups to specific functions. </a:t>
            </a:r>
          </a:p>
          <a:p>
            <a:pPr>
              <a:spcBef>
                <a:spcPts val="300"/>
              </a:spcBef>
              <a:spcAft>
                <a:spcPts val="300"/>
              </a:spcAft>
              <a:buFont typeface="Arial" pitchFamily="34" charset="0"/>
              <a:buChar char="•"/>
            </a:pPr>
            <a:r>
              <a:rPr lang="en-US" sz="1600" dirty="0"/>
              <a:t>There are also special shares that are automatically created by Windows. These shares are called administrative shares and are identified by a dollar sign ($) that comes after the share name.</a:t>
            </a:r>
          </a:p>
          <a:p>
            <a:pPr>
              <a:spcBef>
                <a:spcPts val="300"/>
              </a:spcBef>
              <a:spcAft>
                <a:spcPts val="300"/>
              </a:spcAft>
              <a:buNone/>
            </a:pPr>
            <a:endParaRPr lang="en-US" sz="1600" dirty="0">
              <a:solidFill>
                <a:srgbClr val="000000"/>
              </a:solidFill>
            </a:endParaRP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88900"/>
            <a:r>
              <a:rPr lang="en-US" dirty="0"/>
              <a:t>Module 3: Best Practices (Contd.)</a:t>
            </a:r>
          </a:p>
        </p:txBody>
      </p:sp>
      <p:sp>
        <p:nvSpPr>
          <p:cNvPr id="11266" name="Content Placeholder 3"/>
          <p:cNvSpPr>
            <a:spLocks noGrp="1" noChangeArrowheads="1"/>
          </p:cNvSpPr>
          <p:nvPr>
            <p:ph idx="1"/>
          </p:nvPr>
        </p:nvSpPr>
        <p:spPr>
          <a:xfrm>
            <a:off x="145358" y="670172"/>
            <a:ext cx="8853286" cy="4324466"/>
          </a:xfrm>
        </p:spPr>
        <p:txBody>
          <a:bodyPr/>
          <a:lstStyle/>
          <a:p>
            <a:pPr>
              <a:buNone/>
            </a:pPr>
            <a:r>
              <a:rPr lang="en-US" altLang="ja-JP" b="1" dirty="0"/>
              <a:t>Topic 3.2</a:t>
            </a:r>
          </a:p>
          <a:p>
            <a:pPr>
              <a:lnSpc>
                <a:spcPct val="85000"/>
              </a:lnSpc>
              <a:spcBef>
                <a:spcPct val="30000"/>
              </a:spcBef>
              <a:buClrTx/>
              <a:buSzPct val="100000"/>
              <a:buFont typeface="Arial" panose="020B0604020202020204" pitchFamily="34" charset="0"/>
              <a:buChar char="•"/>
            </a:pPr>
            <a:r>
              <a:rPr lang="en-US" dirty="0"/>
              <a:t>Show the Windows architecture to the class and discuss its different components. </a:t>
            </a:r>
          </a:p>
          <a:p>
            <a:pPr>
              <a:lnSpc>
                <a:spcPct val="85000"/>
              </a:lnSpc>
              <a:spcBef>
                <a:spcPct val="30000"/>
              </a:spcBef>
              <a:buClrTx/>
              <a:buSzPct val="100000"/>
              <a:buFont typeface="Arial" panose="020B0604020202020204" pitchFamily="34" charset="0"/>
              <a:buChar char="•"/>
            </a:pPr>
            <a:r>
              <a:rPr lang="en-US" dirty="0"/>
              <a:t>Explain to the class about the file systems supported by Windows.</a:t>
            </a:r>
          </a:p>
          <a:p>
            <a:pPr>
              <a:lnSpc>
                <a:spcPct val="85000"/>
              </a:lnSpc>
              <a:spcBef>
                <a:spcPct val="30000"/>
              </a:spcBef>
              <a:buClrTx/>
              <a:buSzPct val="100000"/>
              <a:buFont typeface="Arial" panose="020B0604020202020204" pitchFamily="34" charset="0"/>
              <a:buChar char="•"/>
            </a:pPr>
            <a:r>
              <a:rPr lang="en-US" dirty="0"/>
              <a:t>Ask the class what do they know about the Windows Boot process. </a:t>
            </a:r>
          </a:p>
          <a:p>
            <a:pPr>
              <a:lnSpc>
                <a:spcPct val="85000"/>
              </a:lnSpc>
              <a:spcBef>
                <a:spcPct val="30000"/>
              </a:spcBef>
              <a:buClrTx/>
              <a:buSzPct val="100000"/>
              <a:buFont typeface="Arial" panose="020B0604020202020204" pitchFamily="34" charset="0"/>
              <a:buChar char="•"/>
            </a:pPr>
            <a:r>
              <a:rPr lang="en-US" dirty="0"/>
              <a:t>Discuss the processes and functions involved in Windows startup and shutdown.</a:t>
            </a:r>
          </a:p>
          <a:p>
            <a:pPr>
              <a:lnSpc>
                <a:spcPct val="85000"/>
              </a:lnSpc>
              <a:spcBef>
                <a:spcPct val="30000"/>
              </a:spcBef>
              <a:buClrTx/>
              <a:buSzPct val="100000"/>
              <a:buFont typeface="Arial" panose="020B0604020202020204" pitchFamily="34" charset="0"/>
              <a:buChar char="•"/>
            </a:pPr>
            <a:r>
              <a:rPr lang="en-US" dirty="0"/>
              <a:t>Brief the class about memory allocation and the Windows Registry.</a:t>
            </a:r>
          </a:p>
          <a:p>
            <a:pPr>
              <a:lnSpc>
                <a:spcPct val="85000"/>
              </a:lnSpc>
              <a:spcBef>
                <a:spcPct val="30000"/>
              </a:spcBef>
              <a:buNone/>
            </a:pPr>
            <a:r>
              <a:rPr lang="en-US" b="1" dirty="0"/>
              <a:t>Topic 3.3</a:t>
            </a:r>
          </a:p>
          <a:p>
            <a:pPr marL="177800" indent="-177800">
              <a:lnSpc>
                <a:spcPct val="85000"/>
              </a:lnSpc>
              <a:spcBef>
                <a:spcPct val="30000"/>
              </a:spcBef>
              <a:buClrTx/>
              <a:buSzPct val="100000"/>
              <a:buFont typeface="Arial" panose="020B0604020202020204" pitchFamily="34" charset="0"/>
              <a:buChar char="•"/>
            </a:pPr>
            <a:r>
              <a:rPr lang="en-US" dirty="0"/>
              <a:t>Ask the class what do they know about administrator and local users in Windows.</a:t>
            </a:r>
          </a:p>
          <a:p>
            <a:pPr marL="177800" lvl="1" indent="-177800">
              <a:lnSpc>
                <a:spcPct val="85000"/>
              </a:lnSpc>
              <a:spcBef>
                <a:spcPct val="30000"/>
              </a:spcBef>
              <a:buClrTx/>
            </a:pPr>
            <a:r>
              <a:rPr lang="en-US" sz="1500" dirty="0"/>
              <a:t>Explain the class about CLI and PowerShell and ask them to list some differences between them.</a:t>
            </a:r>
          </a:p>
          <a:p>
            <a:pPr marL="177800" lvl="1" indent="-177800">
              <a:lnSpc>
                <a:spcPct val="85000"/>
              </a:lnSpc>
              <a:spcBef>
                <a:spcPct val="30000"/>
              </a:spcBef>
              <a:buClrTx/>
            </a:pPr>
            <a:r>
              <a:rPr lang="en-US" sz="1500" dirty="0"/>
              <a:t>Discuss the significance of Windows Management Instrumentation (WMI) in Windows.</a:t>
            </a:r>
          </a:p>
          <a:p>
            <a:pPr marL="177800" lvl="1" indent="-177800">
              <a:lnSpc>
                <a:spcPct val="85000"/>
              </a:lnSpc>
              <a:spcBef>
                <a:spcPct val="30000"/>
              </a:spcBef>
              <a:buClrTx/>
            </a:pPr>
            <a:r>
              <a:rPr lang="en-US" sz="1500" dirty="0"/>
              <a:t>Show the task manager and resource monitor to the class and then explain its different tabs.</a:t>
            </a:r>
          </a:p>
          <a:p>
            <a:pPr marL="177800" lvl="1" indent="-177800">
              <a:lnSpc>
                <a:spcPct val="85000"/>
              </a:lnSpc>
              <a:spcBef>
                <a:spcPct val="30000"/>
              </a:spcBef>
              <a:buClrTx/>
            </a:pPr>
            <a:r>
              <a:rPr lang="en-US" sz="1500" dirty="0"/>
              <a:t>Describe networking configuration and the way of accessing the network resources in Windows.</a:t>
            </a:r>
          </a:p>
          <a:p>
            <a:pPr marL="177800" lvl="1" indent="-177800">
              <a:lnSpc>
                <a:spcPct val="85000"/>
              </a:lnSpc>
              <a:spcBef>
                <a:spcPct val="30000"/>
              </a:spcBef>
              <a:buClrTx/>
            </a:pPr>
            <a:r>
              <a:rPr lang="en-US" sz="1500" dirty="0"/>
              <a:t>Brief the class about the Windows Server.</a:t>
            </a:r>
          </a:p>
          <a:p>
            <a:pPr>
              <a:lnSpc>
                <a:spcPct val="85000"/>
              </a:lnSpc>
              <a:spcBef>
                <a:spcPct val="30000"/>
              </a:spcBef>
              <a:buClrTx/>
              <a:buSzPct val="100000"/>
              <a:buFont typeface="Arial" panose="020B0604020202020204" pitchFamily="34" charset="0"/>
              <a:buChar char="•"/>
            </a:pPr>
            <a:endParaRPr lang="en-US" dirty="0"/>
          </a:p>
          <a:p>
            <a:pPr>
              <a:lnSpc>
                <a:spcPct val="85000"/>
              </a:lnSpc>
              <a:spcBef>
                <a:spcPct val="30000"/>
              </a:spcBef>
              <a:buClrTx/>
              <a:buSzPct val="100000"/>
              <a:buFont typeface="Arial" panose="020B0604020202020204" pitchFamily="34" charset="0"/>
              <a:buChar char="•"/>
            </a:pPr>
            <a:endParaRPr lang="en-US" dirty="0"/>
          </a:p>
          <a:p>
            <a:pPr marL="0" indent="0">
              <a:lnSpc>
                <a:spcPct val="85000"/>
              </a:lnSpc>
              <a:spcBef>
                <a:spcPct val="30000"/>
              </a:spcBef>
              <a:buClrTx/>
              <a:buSzPct val="100000"/>
              <a:buNone/>
            </a:pPr>
            <a:endParaRPr lang="en-US" dirty="0"/>
          </a:p>
        </p:txBody>
      </p:sp>
    </p:spTree>
    <p:custDataLst>
      <p:tags r:id="rId1"/>
    </p:custDataLst>
    <p:extLst>
      <p:ext uri="{BB962C8B-B14F-4D97-AF65-F5344CB8AC3E}">
        <p14:creationId xmlns:p14="http://schemas.microsoft.com/office/powerpoint/2010/main" val="206966005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Accessing Network Resources (Contd.)</a:t>
            </a:r>
          </a:p>
        </p:txBody>
      </p:sp>
      <p:sp>
        <p:nvSpPr>
          <p:cNvPr id="4" name="Content Placeholder 3"/>
          <p:cNvSpPr>
            <a:spLocks noGrp="1"/>
          </p:cNvSpPr>
          <p:nvPr>
            <p:ph idx="1"/>
          </p:nvPr>
        </p:nvSpPr>
        <p:spPr>
          <a:xfrm>
            <a:off x="144066" y="887105"/>
            <a:ext cx="4568612" cy="3753134"/>
          </a:xfrm>
        </p:spPr>
        <p:txBody>
          <a:bodyPr/>
          <a:lstStyle/>
          <a:p>
            <a:pPr>
              <a:spcBef>
                <a:spcPts val="300"/>
              </a:spcBef>
              <a:spcAft>
                <a:spcPts val="300"/>
              </a:spcAft>
              <a:buFont typeface="Arial" pitchFamily="34" charset="0"/>
              <a:buChar char="•"/>
            </a:pPr>
            <a:r>
              <a:rPr lang="en-US" sz="1600" dirty="0"/>
              <a:t>Besides accessing shares on remote hosts, the user can also log in to a remote host and manipulate that computer, as if it were local, to make configuration changes, install software, or troubleshoot an issue. </a:t>
            </a:r>
          </a:p>
          <a:p>
            <a:pPr>
              <a:spcBef>
                <a:spcPts val="300"/>
              </a:spcBef>
              <a:spcAft>
                <a:spcPts val="300"/>
              </a:spcAft>
              <a:buFont typeface="Arial" pitchFamily="34" charset="0"/>
              <a:buChar char="•"/>
            </a:pPr>
            <a:r>
              <a:rPr lang="en-US" sz="1600" dirty="0"/>
              <a:t>In Windows, this feature uses the Remote Desktop Protocol (RDP). The Remote Desktop Connection window is shown in the figure.</a:t>
            </a:r>
          </a:p>
          <a:p>
            <a:pPr>
              <a:spcBef>
                <a:spcPts val="300"/>
              </a:spcBef>
              <a:spcAft>
                <a:spcPts val="300"/>
              </a:spcAft>
              <a:buFont typeface="Arial" pitchFamily="34" charset="0"/>
              <a:buChar char="•"/>
            </a:pPr>
            <a:r>
              <a:rPr lang="en-US" sz="1600" dirty="0"/>
              <a:t>Since Remote Desktop Protocol (RDP) is designed to permit remote users to control individual hosts, it is a natural target for threat actors.</a:t>
            </a:r>
            <a:endParaRPr lang="en-US" sz="1600" b="1" dirty="0"/>
          </a:p>
          <a:p>
            <a:pPr>
              <a:spcBef>
                <a:spcPts val="300"/>
              </a:spcBef>
              <a:spcAft>
                <a:spcPts val="300"/>
              </a:spcAft>
              <a:buNone/>
            </a:pPr>
            <a:endParaRPr lang="en-US" sz="1600" dirty="0">
              <a:solidFill>
                <a:srgbClr val="000000"/>
              </a:solidFill>
            </a:endParaRPr>
          </a:p>
        </p:txBody>
      </p:sp>
      <p:pic>
        <p:nvPicPr>
          <p:cNvPr id="2" name="Picture 1">
            <a:extLst>
              <a:ext uri="{FF2B5EF4-FFF2-40B4-BE49-F238E27FC236}">
                <a16:creationId xmlns:a16="http://schemas.microsoft.com/office/drawing/2014/main" id="{B19E25FB-EF49-495F-8D4A-6EA139B376F0}"/>
              </a:ext>
            </a:extLst>
          </p:cNvPr>
          <p:cNvPicPr>
            <a:picLocks noChangeAspect="1"/>
          </p:cNvPicPr>
          <p:nvPr/>
        </p:nvPicPr>
        <p:blipFill>
          <a:blip r:embed="rId4"/>
          <a:stretch>
            <a:fillRect/>
          </a:stretch>
        </p:blipFill>
        <p:spPr>
          <a:xfrm>
            <a:off x="5063394" y="816618"/>
            <a:ext cx="3583786" cy="414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659155824"/>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Windows Server</a:t>
            </a:r>
          </a:p>
        </p:txBody>
      </p:sp>
      <p:sp>
        <p:nvSpPr>
          <p:cNvPr id="4" name="Content Placeholder 3"/>
          <p:cNvSpPr>
            <a:spLocks noGrp="1"/>
          </p:cNvSpPr>
          <p:nvPr>
            <p:ph idx="1"/>
          </p:nvPr>
        </p:nvSpPr>
        <p:spPr>
          <a:xfrm>
            <a:off x="144064" y="791397"/>
            <a:ext cx="8853286" cy="3063146"/>
          </a:xfrm>
        </p:spPr>
        <p:txBody>
          <a:bodyPr/>
          <a:lstStyle/>
          <a:p>
            <a:pPr>
              <a:spcBef>
                <a:spcPts val="100"/>
              </a:spcBef>
              <a:spcAft>
                <a:spcPts val="200"/>
              </a:spcAft>
              <a:buClrTx/>
              <a:buSzPct val="100000"/>
              <a:buFont typeface="Arial" pitchFamily="34" charset="0"/>
              <a:buChar char="•"/>
            </a:pPr>
            <a:r>
              <a:rPr lang="en-US" sz="1600" dirty="0"/>
              <a:t>Most Windows installations are performed as desktop installations on desktops and laptops.</a:t>
            </a:r>
          </a:p>
          <a:p>
            <a:pPr>
              <a:spcBef>
                <a:spcPts val="100"/>
              </a:spcBef>
              <a:spcAft>
                <a:spcPts val="200"/>
              </a:spcAft>
              <a:buClrTx/>
              <a:buSzPct val="100000"/>
              <a:buFont typeface="Arial" pitchFamily="34" charset="0"/>
              <a:buChar char="•"/>
            </a:pPr>
            <a:r>
              <a:rPr lang="en-US" sz="1600" dirty="0"/>
              <a:t>There is another edition of Windows that is mainly used in data centers called Windows Server. This is a family of Microsoft products that began with Windows Server 2003.</a:t>
            </a:r>
          </a:p>
          <a:p>
            <a:pPr>
              <a:spcBef>
                <a:spcPts val="100"/>
              </a:spcBef>
              <a:spcAft>
                <a:spcPts val="200"/>
              </a:spcAft>
              <a:buClrTx/>
              <a:buSzPct val="100000"/>
              <a:buFont typeface="Arial" pitchFamily="34" charset="0"/>
              <a:buChar char="•"/>
            </a:pPr>
            <a:r>
              <a:rPr lang="en-US" sz="1600" dirty="0"/>
              <a:t>Windows Server hosts many different services and can fulfill different roles within a company.</a:t>
            </a:r>
          </a:p>
          <a:p>
            <a:pPr>
              <a:spcBef>
                <a:spcPts val="100"/>
              </a:spcBef>
              <a:spcAft>
                <a:spcPts val="200"/>
              </a:spcAft>
              <a:buClrTx/>
              <a:buSzPct val="100000"/>
              <a:buFont typeface="Arial" pitchFamily="34" charset="0"/>
              <a:buChar char="•"/>
            </a:pPr>
            <a:r>
              <a:rPr lang="en-US" sz="1600" dirty="0"/>
              <a:t>These are some of the services that Windows Server provides:</a:t>
            </a:r>
          </a:p>
          <a:p>
            <a:pPr marL="531813" lvl="3" indent="-176213">
              <a:spcBef>
                <a:spcPts val="100"/>
              </a:spcBef>
              <a:spcAft>
                <a:spcPts val="200"/>
              </a:spcAft>
              <a:buFont typeface="Arial" pitchFamily="34" charset="0"/>
              <a:buChar char="•"/>
            </a:pPr>
            <a:r>
              <a:rPr lang="en-US" sz="1600" b="1" dirty="0"/>
              <a:t>Network Services:</a:t>
            </a:r>
            <a:r>
              <a:rPr lang="en-US" sz="1600" dirty="0"/>
              <a:t> DNS, DHCP, Terminal services, Network Controller, and Hyper-V Network virtualization</a:t>
            </a:r>
          </a:p>
          <a:p>
            <a:pPr marL="531813" lvl="3" indent="-176213">
              <a:spcBef>
                <a:spcPts val="100"/>
              </a:spcBef>
              <a:spcAft>
                <a:spcPts val="200"/>
              </a:spcAft>
              <a:buFont typeface="Arial" pitchFamily="34" charset="0"/>
              <a:buChar char="•"/>
            </a:pPr>
            <a:r>
              <a:rPr lang="en-US" sz="1600" b="1" dirty="0"/>
              <a:t>File Services:</a:t>
            </a:r>
            <a:r>
              <a:rPr lang="en-US" sz="1600" dirty="0"/>
              <a:t> SMB, NFS, and DFS</a:t>
            </a:r>
          </a:p>
          <a:p>
            <a:pPr marL="531813" lvl="3" indent="-176213">
              <a:spcBef>
                <a:spcPts val="100"/>
              </a:spcBef>
              <a:spcAft>
                <a:spcPts val="200"/>
              </a:spcAft>
              <a:buFont typeface="Arial" pitchFamily="34" charset="0"/>
              <a:buChar char="•"/>
            </a:pPr>
            <a:r>
              <a:rPr lang="en-US" sz="1600" b="1" dirty="0"/>
              <a:t>Web Services:</a:t>
            </a:r>
            <a:r>
              <a:rPr lang="en-US" sz="1600" dirty="0"/>
              <a:t> FTP, HTTP, and HTTPS</a:t>
            </a:r>
          </a:p>
          <a:p>
            <a:pPr marL="531813" lvl="3" indent="-176213">
              <a:spcBef>
                <a:spcPts val="100"/>
              </a:spcBef>
              <a:spcAft>
                <a:spcPts val="200"/>
              </a:spcAft>
              <a:buFont typeface="Arial" pitchFamily="34" charset="0"/>
              <a:buChar char="•"/>
            </a:pPr>
            <a:r>
              <a:rPr lang="en-US" sz="1600" b="1" dirty="0"/>
              <a:t>Management:</a:t>
            </a:r>
            <a:r>
              <a:rPr lang="en-US" sz="1600" dirty="0"/>
              <a:t> Group policy and Active Directory domain services control</a:t>
            </a:r>
          </a:p>
          <a:p>
            <a:pPr marL="0" indent="0">
              <a:spcBef>
                <a:spcPts val="100"/>
              </a:spcBef>
              <a:spcAft>
                <a:spcPts val="200"/>
              </a:spcAft>
              <a:buNone/>
            </a:pPr>
            <a:endParaRPr lang="en-US" sz="1600" dirty="0">
              <a:solidFill>
                <a:srgbClr val="000000"/>
              </a:solidFill>
            </a:endParaRPr>
          </a:p>
        </p:txBody>
      </p:sp>
      <p:sp>
        <p:nvSpPr>
          <p:cNvPr id="2" name="Content Placeholder 3">
            <a:extLst>
              <a:ext uri="{FF2B5EF4-FFF2-40B4-BE49-F238E27FC236}">
                <a16:creationId xmlns:a16="http://schemas.microsoft.com/office/drawing/2014/main" id="{B16784CF-76FC-4E54-B266-427B058D19F9}"/>
              </a:ext>
            </a:extLst>
          </p:cNvPr>
          <p:cNvSpPr/>
          <p:nvPr/>
        </p:nvSpPr>
        <p:spPr>
          <a:xfrm>
            <a:off x="214001" y="3854543"/>
            <a:ext cx="8715997" cy="830997"/>
          </a:xfrm>
          <a:prstGeom prst="rect">
            <a:avLst/>
          </a:prstGeom>
        </p:spPr>
        <p:txBody>
          <a:bodyPr wrap="square">
            <a:spAutoFit/>
          </a:bodyPr>
          <a:lstStyle/>
          <a:p>
            <a:pPr>
              <a:spcBef>
                <a:spcPts val="100"/>
              </a:spcBef>
              <a:spcAft>
                <a:spcPts val="100"/>
              </a:spcAft>
            </a:pPr>
            <a:r>
              <a:rPr lang="en-US" sz="1600" b="1" i="1" dirty="0">
                <a:solidFill>
                  <a:srgbClr val="000000"/>
                </a:solidFill>
                <a:latin typeface="+mn-lt"/>
              </a:rPr>
              <a:t>Note</a:t>
            </a:r>
            <a:r>
              <a:rPr lang="en-US" sz="1600" i="1" dirty="0">
                <a:solidFill>
                  <a:srgbClr val="000000"/>
                </a:solidFill>
                <a:latin typeface="+mn-lt"/>
              </a:rPr>
              <a:t>: Although there is a Windows Server 2000, it is considered a client version of Windows NT 5.0. Windows Server 2003 is a server based on NT 5.2 and begins a new family of Windows Server versions.</a:t>
            </a: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Lab - Create User Accounts</a:t>
            </a:r>
          </a:p>
        </p:txBody>
      </p:sp>
      <p:sp>
        <p:nvSpPr>
          <p:cNvPr id="4" name="Content Placeholder 3"/>
          <p:cNvSpPr>
            <a:spLocks noGrp="1"/>
          </p:cNvSpPr>
          <p:nvPr>
            <p:ph idx="1"/>
          </p:nvPr>
        </p:nvSpPr>
        <p:spPr>
          <a:xfrm>
            <a:off x="144065" y="887105"/>
            <a:ext cx="8853286" cy="3753134"/>
          </a:xfrm>
        </p:spPr>
        <p:txBody>
          <a:bodyPr/>
          <a:lstStyle/>
          <a:p>
            <a:pPr marL="0" indent="0">
              <a:spcBef>
                <a:spcPts val="300"/>
              </a:spcBef>
              <a:spcAft>
                <a:spcPts val="300"/>
              </a:spcAft>
              <a:buNone/>
            </a:pPr>
            <a:r>
              <a:rPr lang="en-US" sz="1800" dirty="0"/>
              <a:t>In this lab, you will create and modify user accounts in Windows.</a:t>
            </a:r>
            <a:endParaRPr lang="en-US" sz="1800" dirty="0">
              <a:solidFill>
                <a:srgbClr val="000000"/>
              </a:solidFill>
            </a:endParaRP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Lab - Using Windows PowerShell</a:t>
            </a:r>
          </a:p>
        </p:txBody>
      </p:sp>
      <p:sp>
        <p:nvSpPr>
          <p:cNvPr id="4" name="Content Placeholder 3"/>
          <p:cNvSpPr>
            <a:spLocks noGrp="1"/>
          </p:cNvSpPr>
          <p:nvPr>
            <p:ph idx="1"/>
          </p:nvPr>
        </p:nvSpPr>
        <p:spPr>
          <a:xfrm>
            <a:off x="144065" y="887105"/>
            <a:ext cx="8853286" cy="3753134"/>
          </a:xfrm>
        </p:spPr>
        <p:txBody>
          <a:bodyPr/>
          <a:lstStyle/>
          <a:p>
            <a:pPr marL="0" indent="0">
              <a:spcBef>
                <a:spcPts val="300"/>
              </a:spcBef>
              <a:spcAft>
                <a:spcPts val="300"/>
              </a:spcAft>
              <a:buNone/>
            </a:pPr>
            <a:r>
              <a:rPr lang="en-US" sz="1800" dirty="0"/>
              <a:t>In this lab, you will explore some of the functions of PowerShell.</a:t>
            </a:r>
            <a:endParaRPr lang="en-US" sz="1800" dirty="0">
              <a:solidFill>
                <a:srgbClr val="000000"/>
              </a:solidFill>
            </a:endParaRP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Lab - Windows Task Manager</a:t>
            </a:r>
          </a:p>
        </p:txBody>
      </p:sp>
      <p:sp>
        <p:nvSpPr>
          <p:cNvPr id="4" name="Content Placeholder 3"/>
          <p:cNvSpPr>
            <a:spLocks noGrp="1"/>
          </p:cNvSpPr>
          <p:nvPr>
            <p:ph idx="1"/>
          </p:nvPr>
        </p:nvSpPr>
        <p:spPr>
          <a:xfrm>
            <a:off x="144065" y="887105"/>
            <a:ext cx="8853286" cy="3753134"/>
          </a:xfrm>
        </p:spPr>
        <p:txBody>
          <a:bodyPr/>
          <a:lstStyle/>
          <a:p>
            <a:pPr marL="0" indent="0">
              <a:spcBef>
                <a:spcPts val="300"/>
              </a:spcBef>
              <a:spcAft>
                <a:spcPts val="300"/>
              </a:spcAft>
              <a:buNone/>
            </a:pPr>
            <a:r>
              <a:rPr lang="en-US" sz="1800" dirty="0"/>
              <a:t>In this lab, you will explore Task Manager and manage processes from within Task Manager.</a:t>
            </a:r>
            <a:endParaRPr lang="en-US" sz="1800" dirty="0">
              <a:solidFill>
                <a:srgbClr val="000000"/>
              </a:solidFill>
            </a:endParaRP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r>
              <a:rPr lang="en-US" altLang="en-US" dirty="0"/>
              <a:t/>
            </a:r>
            <a:br>
              <a:rPr lang="en-US" altLang="en-US" dirty="0"/>
            </a:br>
            <a:r>
              <a:rPr lang="en-US" dirty="0"/>
              <a:t>Lab - Monitor and Manage System Resources in Windows</a:t>
            </a:r>
          </a:p>
        </p:txBody>
      </p:sp>
      <p:sp>
        <p:nvSpPr>
          <p:cNvPr id="4" name="Content Placeholder 3"/>
          <p:cNvSpPr>
            <a:spLocks noGrp="1"/>
          </p:cNvSpPr>
          <p:nvPr>
            <p:ph idx="1"/>
          </p:nvPr>
        </p:nvSpPr>
        <p:spPr>
          <a:xfrm>
            <a:off x="144065" y="887105"/>
            <a:ext cx="8853286" cy="3753134"/>
          </a:xfrm>
        </p:spPr>
        <p:txBody>
          <a:bodyPr/>
          <a:lstStyle/>
          <a:p>
            <a:pPr marL="0" indent="0">
              <a:spcBef>
                <a:spcPts val="300"/>
              </a:spcBef>
              <a:spcAft>
                <a:spcPts val="300"/>
              </a:spcAft>
              <a:buNone/>
            </a:pPr>
            <a:r>
              <a:rPr lang="en-US" sz="1800" dirty="0"/>
              <a:t>In this lab, you will use administrative tools to monitor and manage system resources.</a:t>
            </a:r>
            <a:endParaRPr lang="en-US" sz="1800" dirty="0">
              <a:solidFill>
                <a:srgbClr val="000000"/>
              </a:solidFill>
            </a:endParaRP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345438" cy="1802391"/>
          </a:xfrm>
        </p:spPr>
        <p:txBody>
          <a:bodyPr/>
          <a:lstStyle/>
          <a:p>
            <a:r>
              <a:rPr lang="en-US" dirty="0">
                <a:solidFill>
                  <a:schemeClr val="accent5">
                    <a:lumMod val="40000"/>
                    <a:lumOff val="60000"/>
                  </a:schemeClr>
                </a:solidFill>
              </a:rPr>
              <a:t>3.4 Windows Security</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r>
              <a:rPr lang="en-US" altLang="en-US" dirty="0"/>
              <a:t/>
            </a:r>
            <a:br>
              <a:rPr lang="en-US" altLang="en-US" dirty="0"/>
            </a:br>
            <a:r>
              <a:rPr lang="en-US" dirty="0"/>
              <a:t>The netstat Command</a:t>
            </a:r>
          </a:p>
        </p:txBody>
      </p:sp>
      <p:sp>
        <p:nvSpPr>
          <p:cNvPr id="4" name="Content Placeholder 3"/>
          <p:cNvSpPr>
            <a:spLocks noGrp="1"/>
          </p:cNvSpPr>
          <p:nvPr>
            <p:ph idx="1"/>
          </p:nvPr>
        </p:nvSpPr>
        <p:spPr>
          <a:xfrm>
            <a:off x="166255" y="742829"/>
            <a:ext cx="8787740" cy="3803936"/>
          </a:xfrm>
        </p:spPr>
        <p:txBody>
          <a:bodyPr/>
          <a:lstStyle/>
          <a:p>
            <a:pPr>
              <a:spcBef>
                <a:spcPts val="300"/>
              </a:spcBef>
              <a:buFont typeface="Arial" pitchFamily="34" charset="0"/>
              <a:buChar char="•"/>
            </a:pPr>
            <a:r>
              <a:rPr lang="en-US" sz="1600" dirty="0"/>
              <a:t>The </a:t>
            </a:r>
            <a:r>
              <a:rPr lang="en-US" sz="1600" b="1" dirty="0"/>
              <a:t>netstat</a:t>
            </a:r>
            <a:r>
              <a:rPr lang="en-US" sz="1600" dirty="0"/>
              <a:t> command is used to look for inbound or outbound connections that are not authorized.</a:t>
            </a:r>
          </a:p>
          <a:p>
            <a:pPr>
              <a:spcBef>
                <a:spcPts val="300"/>
              </a:spcBef>
              <a:buFont typeface="Arial" pitchFamily="34" charset="0"/>
              <a:buChar char="•"/>
            </a:pPr>
            <a:r>
              <a:rPr lang="en-US" sz="1600" dirty="0"/>
              <a:t>The </a:t>
            </a:r>
            <a:r>
              <a:rPr lang="en-US" sz="1600" b="1" dirty="0"/>
              <a:t>netstat</a:t>
            </a:r>
            <a:r>
              <a:rPr lang="en-US" sz="1600" dirty="0"/>
              <a:t> command will display all of the active TCP connections.</a:t>
            </a:r>
          </a:p>
          <a:p>
            <a:pPr>
              <a:spcBef>
                <a:spcPts val="300"/>
              </a:spcBef>
              <a:buFont typeface="Arial" pitchFamily="34" charset="0"/>
              <a:buChar char="•"/>
            </a:pPr>
            <a:r>
              <a:rPr lang="en-US" sz="1600" dirty="0"/>
              <a:t>By examining these connections, it is possible to determine the programs which are listening for connections that are not authorized. </a:t>
            </a:r>
          </a:p>
          <a:p>
            <a:pPr>
              <a:spcBef>
                <a:spcPts val="300"/>
              </a:spcBef>
              <a:buFont typeface="Arial" pitchFamily="34" charset="0"/>
              <a:buChar char="•"/>
            </a:pPr>
            <a:r>
              <a:rPr lang="en-US" sz="1600" dirty="0"/>
              <a:t>When a program is suspected of being malware, the process can be shut down with Task Manager, and malware removal software can be used to clean the computer.</a:t>
            </a:r>
          </a:p>
          <a:p>
            <a:pPr>
              <a:spcBef>
                <a:spcPts val="300"/>
              </a:spcBef>
              <a:buFont typeface="Arial" pitchFamily="34" charset="0"/>
              <a:buChar char="•"/>
            </a:pPr>
            <a:r>
              <a:rPr lang="en-US" sz="1600" dirty="0"/>
              <a:t>To make this process easier, the connections can be linked to the running processes that were created by them in Task Manager.  </a:t>
            </a:r>
          </a:p>
          <a:p>
            <a:pPr>
              <a:spcBef>
                <a:spcPts val="300"/>
              </a:spcBef>
              <a:buFont typeface="Arial" pitchFamily="34" charset="0"/>
              <a:buChar char="•"/>
            </a:pPr>
            <a:endParaRPr lang="en-US" sz="1600" b="1" dirty="0"/>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r>
              <a:rPr lang="en-US" altLang="en-US" dirty="0"/>
              <a:t/>
            </a:r>
            <a:br>
              <a:rPr lang="en-US" altLang="en-US" dirty="0"/>
            </a:br>
            <a:r>
              <a:rPr lang="en-US" dirty="0"/>
              <a:t>The netstat Command (Contd.)</a:t>
            </a:r>
          </a:p>
        </p:txBody>
      </p:sp>
      <p:sp>
        <p:nvSpPr>
          <p:cNvPr id="4" name="Content Placeholder 3"/>
          <p:cNvSpPr>
            <a:spLocks noGrp="1"/>
          </p:cNvSpPr>
          <p:nvPr>
            <p:ph idx="1"/>
          </p:nvPr>
        </p:nvSpPr>
        <p:spPr>
          <a:xfrm>
            <a:off x="35625" y="803690"/>
            <a:ext cx="4346370" cy="4005816"/>
          </a:xfrm>
        </p:spPr>
        <p:txBody>
          <a:bodyPr/>
          <a:lstStyle/>
          <a:p>
            <a:pPr>
              <a:spcBef>
                <a:spcPts val="300"/>
              </a:spcBef>
              <a:buFont typeface="Arial" pitchFamily="34" charset="0"/>
              <a:buChar char="•"/>
            </a:pPr>
            <a:r>
              <a:rPr lang="en-US" sz="1600" dirty="0"/>
              <a:t>To do this, open a command prompt with administrative privileges and enter the </a:t>
            </a:r>
            <a:r>
              <a:rPr lang="en-US" sz="1600" b="1" dirty="0"/>
              <a:t>netstat -</a:t>
            </a:r>
            <a:r>
              <a:rPr lang="en-US" sz="1600" b="1" dirty="0" err="1"/>
              <a:t>abno</a:t>
            </a:r>
            <a:r>
              <a:rPr lang="en-US" sz="1600" dirty="0"/>
              <a:t> command.</a:t>
            </a:r>
          </a:p>
          <a:p>
            <a:pPr>
              <a:spcBef>
                <a:spcPts val="300"/>
              </a:spcBef>
              <a:buFont typeface="Arial" pitchFamily="34" charset="0"/>
              <a:buChar char="•"/>
            </a:pPr>
            <a:r>
              <a:rPr lang="en-US" sz="1600" dirty="0"/>
              <a:t>By examining the active TCP connections, an analyst should be able to determine if there are any suspicious programs that are listening for incoming connections on the host. </a:t>
            </a:r>
          </a:p>
          <a:p>
            <a:pPr>
              <a:spcBef>
                <a:spcPts val="300"/>
              </a:spcBef>
              <a:buFont typeface="Arial" pitchFamily="34" charset="0"/>
              <a:buChar char="•"/>
            </a:pPr>
            <a:r>
              <a:rPr lang="en-US" sz="1600" dirty="0"/>
              <a:t>There may be more than one process listed with the same name. If this is the case, use the unique PID to find the correct process. To display the PIDs for the processes in the Task Manager, open the </a:t>
            </a:r>
            <a:r>
              <a:rPr lang="en-US" sz="1600" b="1" dirty="0"/>
              <a:t>Task Manager</a:t>
            </a:r>
            <a:r>
              <a:rPr lang="en-US" sz="1600" dirty="0"/>
              <a:t>, right-click the table heading and select </a:t>
            </a:r>
            <a:r>
              <a:rPr lang="en-US" sz="1600" b="1" dirty="0"/>
              <a:t>PID</a:t>
            </a:r>
            <a:r>
              <a:rPr lang="en-US" sz="1600" dirty="0"/>
              <a:t>.</a:t>
            </a:r>
            <a:endParaRPr lang="en-US" sz="1600" b="1" dirty="0"/>
          </a:p>
        </p:txBody>
      </p:sp>
      <p:pic>
        <p:nvPicPr>
          <p:cNvPr id="22530" name="Picture 2"/>
          <p:cNvPicPr>
            <a:picLocks noChangeAspect="1" noChangeArrowheads="1"/>
          </p:cNvPicPr>
          <p:nvPr/>
        </p:nvPicPr>
        <p:blipFill>
          <a:blip r:embed="rId4"/>
          <a:srcRect/>
          <a:stretch>
            <a:fillRect/>
          </a:stretch>
        </p:blipFill>
        <p:spPr bwMode="auto">
          <a:xfrm>
            <a:off x="4293885" y="874940"/>
            <a:ext cx="4629734" cy="396000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348105486"/>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r>
              <a:rPr lang="en-US" altLang="en-US" dirty="0"/>
              <a:t/>
            </a:r>
            <a:br>
              <a:rPr lang="en-US" altLang="en-US" dirty="0"/>
            </a:br>
            <a:r>
              <a:rPr lang="en-US" dirty="0"/>
              <a:t>Event Viewer</a:t>
            </a:r>
          </a:p>
        </p:txBody>
      </p:sp>
      <p:sp>
        <p:nvSpPr>
          <p:cNvPr id="4" name="Content Placeholder 3"/>
          <p:cNvSpPr>
            <a:spLocks noGrp="1"/>
          </p:cNvSpPr>
          <p:nvPr>
            <p:ph idx="1"/>
          </p:nvPr>
        </p:nvSpPr>
        <p:spPr>
          <a:xfrm>
            <a:off x="108439" y="708975"/>
            <a:ext cx="8809930" cy="395431"/>
          </a:xfrm>
        </p:spPr>
        <p:txBody>
          <a:bodyPr/>
          <a:lstStyle/>
          <a:p>
            <a:pPr>
              <a:buFont typeface="Arial" pitchFamily="34" charset="0"/>
              <a:buChar char="•"/>
            </a:pPr>
            <a:r>
              <a:rPr lang="en-US" sz="1600" dirty="0"/>
              <a:t>Windows Event Viewer logs the history of application, security, and system events. </a:t>
            </a:r>
          </a:p>
          <a:p>
            <a:pPr>
              <a:buFont typeface="Arial" pitchFamily="34" charset="0"/>
              <a:buChar char="•"/>
            </a:pPr>
            <a:endParaRPr lang="en-US" sz="1600" b="1" dirty="0"/>
          </a:p>
        </p:txBody>
      </p:sp>
      <p:sp>
        <p:nvSpPr>
          <p:cNvPr id="3" name="Content Placeholder 3">
            <a:extLst>
              <a:ext uri="{FF2B5EF4-FFF2-40B4-BE49-F238E27FC236}">
                <a16:creationId xmlns:a16="http://schemas.microsoft.com/office/drawing/2014/main" id="{5E4C59FD-B69F-4765-93CD-51E6136582AF}"/>
              </a:ext>
            </a:extLst>
          </p:cNvPr>
          <p:cNvSpPr/>
          <p:nvPr/>
        </p:nvSpPr>
        <p:spPr>
          <a:xfrm>
            <a:off x="96564" y="1021378"/>
            <a:ext cx="3554823" cy="3863028"/>
          </a:xfrm>
          <a:prstGeom prst="rect">
            <a:avLst/>
          </a:prstGeom>
        </p:spPr>
        <p:txBody>
          <a:bodyPr wrap="square">
            <a:spAutoFit/>
          </a:bodyPr>
          <a:lstStyle/>
          <a:p>
            <a:pPr marL="216000" indent="-216000">
              <a:buClr>
                <a:schemeClr val="tx1"/>
              </a:buClr>
              <a:buFont typeface="Arial" panose="020B0604020202020204" pitchFamily="34" charset="0"/>
              <a:buChar char="•"/>
            </a:pPr>
            <a:r>
              <a:rPr lang="en-US" sz="1600" dirty="0">
                <a:solidFill>
                  <a:srgbClr val="000000"/>
                </a:solidFill>
              </a:rPr>
              <a:t>These log files are a troubleshooting tool as they provide information necessary to identify a problem. </a:t>
            </a:r>
          </a:p>
          <a:p>
            <a:pPr marL="216000" indent="-216000">
              <a:buClr>
                <a:schemeClr val="tx1"/>
              </a:buClr>
              <a:buFont typeface="Arial" panose="020B0604020202020204" pitchFamily="34" charset="0"/>
              <a:buChar char="•"/>
            </a:pPr>
            <a:r>
              <a:rPr lang="en-US" sz="1600" dirty="0">
                <a:solidFill>
                  <a:srgbClr val="000000"/>
                </a:solidFill>
              </a:rPr>
              <a:t>Windows includes two categories of event logs: Windows Logs and Application and Services Logs.</a:t>
            </a:r>
          </a:p>
          <a:p>
            <a:pPr marL="216000" indent="-216000">
              <a:buClr>
                <a:schemeClr val="tx1"/>
              </a:buClr>
              <a:buFont typeface="Arial" panose="020B0604020202020204" pitchFamily="34" charset="0"/>
              <a:buChar char="•"/>
            </a:pPr>
            <a:r>
              <a:rPr lang="en-US" sz="1600" dirty="0">
                <a:solidFill>
                  <a:srgbClr val="000000"/>
                </a:solidFill>
              </a:rPr>
              <a:t>A built-in custom view called Administrative Events shows all critical, error, and warning events from all the administrative logs.</a:t>
            </a:r>
          </a:p>
          <a:p>
            <a:pPr marL="216000" indent="-216000">
              <a:buClr>
                <a:schemeClr val="tx1"/>
              </a:buClr>
              <a:buFont typeface="Arial" panose="020B0604020202020204" pitchFamily="34" charset="0"/>
              <a:buChar char="•"/>
            </a:pPr>
            <a:r>
              <a:rPr lang="en-US" sz="1600" dirty="0">
                <a:solidFill>
                  <a:srgbClr val="000000"/>
                </a:solidFill>
              </a:rPr>
              <a:t>Security event logs are found under Windows Logs. They use event IDs to identify the type of event.</a:t>
            </a:r>
          </a:p>
        </p:txBody>
      </p:sp>
      <p:pic>
        <p:nvPicPr>
          <p:cNvPr id="2" name="Picture 1">
            <a:extLst>
              <a:ext uri="{FF2B5EF4-FFF2-40B4-BE49-F238E27FC236}">
                <a16:creationId xmlns:a16="http://schemas.microsoft.com/office/drawing/2014/main" id="{B9A13F6B-C931-4665-98D2-E03E85D8713E}"/>
              </a:ext>
            </a:extLst>
          </p:cNvPr>
          <p:cNvPicPr>
            <a:picLocks noChangeAspect="1"/>
          </p:cNvPicPr>
          <p:nvPr/>
        </p:nvPicPr>
        <p:blipFill>
          <a:blip r:embed="rId4"/>
          <a:stretch>
            <a:fillRect/>
          </a:stretch>
        </p:blipFill>
        <p:spPr>
          <a:xfrm>
            <a:off x="3615762" y="1116281"/>
            <a:ext cx="5378295" cy="378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88900"/>
            <a:r>
              <a:rPr lang="en-US" dirty="0"/>
              <a:t>Module 3: Best Practices (Contd.)</a:t>
            </a:r>
          </a:p>
        </p:txBody>
      </p:sp>
      <p:sp>
        <p:nvSpPr>
          <p:cNvPr id="11266" name="Content Placeholder 3"/>
          <p:cNvSpPr>
            <a:spLocks noGrp="1" noChangeArrowheads="1"/>
          </p:cNvSpPr>
          <p:nvPr>
            <p:ph idx="1"/>
          </p:nvPr>
        </p:nvSpPr>
        <p:spPr>
          <a:xfrm>
            <a:off x="145358" y="656444"/>
            <a:ext cx="8853286" cy="3878159"/>
          </a:xfrm>
        </p:spPr>
        <p:txBody>
          <a:bodyPr/>
          <a:lstStyle/>
          <a:p>
            <a:pPr marL="0" indent="0">
              <a:buNone/>
            </a:pPr>
            <a:r>
              <a:rPr lang="en-US" altLang="ja-JP" b="1" dirty="0"/>
              <a:t>Topic 3.4</a:t>
            </a:r>
          </a:p>
          <a:p>
            <a:pPr marL="285750" lvl="2" indent="-285750">
              <a:buFont typeface="Arial" panose="020B0604020202020204" pitchFamily="34" charset="0"/>
              <a:buChar char="•"/>
            </a:pPr>
            <a:r>
              <a:rPr lang="en-US" sz="1500" dirty="0"/>
              <a:t>Talk about the Windows Event Viewer in the class.</a:t>
            </a:r>
          </a:p>
          <a:p>
            <a:pPr marL="285750" lvl="2" indent="-285750">
              <a:buFont typeface="Arial" panose="020B0604020202020204" pitchFamily="34" charset="0"/>
              <a:buChar char="•"/>
            </a:pPr>
            <a:r>
              <a:rPr lang="en-US" sz="1500" dirty="0"/>
              <a:t>Enquire the class what do they know about the Windows Update. </a:t>
            </a:r>
          </a:p>
          <a:p>
            <a:pPr marL="285750" lvl="2" indent="-285750">
              <a:buFont typeface="Arial" panose="020B0604020202020204" pitchFamily="34" charset="0"/>
              <a:buChar char="•"/>
            </a:pPr>
            <a:r>
              <a:rPr lang="en-US" sz="1500" dirty="0"/>
              <a:t>Explain the class about the Windows Local Security Policy.</a:t>
            </a:r>
          </a:p>
          <a:p>
            <a:pPr marL="285750" lvl="2" indent="-285750">
              <a:buFont typeface="Arial" panose="020B0604020202020204" pitchFamily="34" charset="0"/>
              <a:buChar char="•"/>
            </a:pPr>
            <a:r>
              <a:rPr lang="en-US" sz="1500" dirty="0"/>
              <a:t>Ask the participants to share their knowledge of Windows Defender and Windows Firewall.</a:t>
            </a:r>
          </a:p>
          <a:p>
            <a:pPr marL="0" indent="0">
              <a:buClrTx/>
              <a:buSzPct val="100000"/>
              <a:buNone/>
            </a:pPr>
            <a:endParaRPr lang="en-US" altLang="ja-JP" dirty="0"/>
          </a:p>
          <a:p>
            <a:pPr marL="177800" lvl="1" indent="-177800">
              <a:lnSpc>
                <a:spcPct val="85000"/>
              </a:lnSpc>
              <a:spcBef>
                <a:spcPct val="30000"/>
              </a:spcBef>
              <a:buClrTx/>
            </a:pPr>
            <a:endParaRPr lang="en-US" sz="1500" dirty="0"/>
          </a:p>
          <a:p>
            <a:pPr marL="0" indent="0">
              <a:buNone/>
            </a:pPr>
            <a:endParaRPr lang="en-US" altLang="ja-JP" b="1" dirty="0"/>
          </a:p>
          <a:p>
            <a:pPr marL="0" indent="0">
              <a:buClrTx/>
              <a:buSzPct val="100000"/>
              <a:buNone/>
            </a:pPr>
            <a:endParaRPr lang="en-US" altLang="ja-JP" dirty="0"/>
          </a:p>
          <a:p>
            <a:pPr marL="0" indent="0">
              <a:lnSpc>
                <a:spcPct val="85000"/>
              </a:lnSpc>
              <a:spcBef>
                <a:spcPct val="30000"/>
              </a:spcBef>
              <a:buClrTx/>
              <a:buSzPct val="100000"/>
              <a:buNone/>
            </a:pPr>
            <a:endParaRPr lang="en-US" dirty="0"/>
          </a:p>
        </p:txBody>
      </p:sp>
    </p:spTree>
    <p:custDataLst>
      <p:tags r:id="rId1"/>
    </p:custDataLst>
    <p:extLst>
      <p:ext uri="{BB962C8B-B14F-4D97-AF65-F5344CB8AC3E}">
        <p14:creationId xmlns:p14="http://schemas.microsoft.com/office/powerpoint/2010/main" val="3551988103"/>
      </p:ext>
    </p:extLst>
  </p:cSld>
  <p:clrMapOvr>
    <a:masterClrMapping/>
  </p:clrMapOvr>
  <p:transition spd="slow">
    <p:wip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r>
              <a:rPr lang="en-US" altLang="en-US" dirty="0"/>
              <a:t/>
            </a:r>
            <a:br>
              <a:rPr lang="en-US" altLang="en-US" dirty="0"/>
            </a:br>
            <a:r>
              <a:rPr lang="en-US" dirty="0"/>
              <a:t>Windows Update Management</a:t>
            </a:r>
          </a:p>
        </p:txBody>
      </p:sp>
      <p:sp>
        <p:nvSpPr>
          <p:cNvPr id="4" name="Content Placeholder 3"/>
          <p:cNvSpPr>
            <a:spLocks noGrp="1"/>
          </p:cNvSpPr>
          <p:nvPr>
            <p:ph idx="1"/>
          </p:nvPr>
        </p:nvSpPr>
        <p:spPr>
          <a:xfrm>
            <a:off x="49066" y="887104"/>
            <a:ext cx="3347280" cy="4029279"/>
          </a:xfrm>
        </p:spPr>
        <p:txBody>
          <a:bodyPr/>
          <a:lstStyle/>
          <a:p>
            <a:pPr>
              <a:buFont typeface="Arial" pitchFamily="34" charset="0"/>
              <a:buChar char="•"/>
            </a:pPr>
            <a:r>
              <a:rPr lang="en-US" sz="1600" dirty="0"/>
              <a:t>To ensure the highest level of protection against the attacks, always ensure Windows is up to date with the latest service packs and security patches.</a:t>
            </a:r>
          </a:p>
          <a:p>
            <a:pPr>
              <a:buFont typeface="Arial" pitchFamily="34" charset="0"/>
              <a:buChar char="•"/>
            </a:pPr>
            <a:r>
              <a:rPr lang="en-US" sz="1600" dirty="0"/>
              <a:t>Update status, shown in the figure, allows you to check for updates manually and see the update history of the computer.</a:t>
            </a:r>
          </a:p>
          <a:p>
            <a:pPr>
              <a:buFont typeface="Arial" pitchFamily="34" charset="0"/>
              <a:buChar char="•"/>
            </a:pPr>
            <a:r>
              <a:rPr lang="en-US" sz="1600" dirty="0"/>
              <a:t>Patches are code updates that manufacturers provide to prevent a newly discovered virus or worm from making a successful attack. </a:t>
            </a:r>
          </a:p>
        </p:txBody>
      </p:sp>
      <p:pic>
        <p:nvPicPr>
          <p:cNvPr id="2" name="Picture 1">
            <a:extLst>
              <a:ext uri="{FF2B5EF4-FFF2-40B4-BE49-F238E27FC236}">
                <a16:creationId xmlns:a16="http://schemas.microsoft.com/office/drawing/2014/main" id="{E1FAF36F-858B-450D-96D0-239B4D9483D1}"/>
              </a:ext>
            </a:extLst>
          </p:cNvPr>
          <p:cNvPicPr>
            <a:picLocks noChangeAspect="1"/>
          </p:cNvPicPr>
          <p:nvPr/>
        </p:nvPicPr>
        <p:blipFill>
          <a:blip r:embed="rId4"/>
          <a:stretch>
            <a:fillRect/>
          </a:stretch>
        </p:blipFill>
        <p:spPr>
          <a:xfrm>
            <a:off x="3408974" y="1041482"/>
            <a:ext cx="5617647" cy="360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r>
              <a:rPr lang="en-US" altLang="en-US" dirty="0"/>
              <a:t/>
            </a:r>
            <a:br>
              <a:rPr lang="en-US" altLang="en-US" dirty="0"/>
            </a:br>
            <a:r>
              <a:rPr lang="en-US" dirty="0"/>
              <a:t>Windows Update Management (Contd.)</a:t>
            </a:r>
          </a:p>
        </p:txBody>
      </p:sp>
      <p:sp>
        <p:nvSpPr>
          <p:cNvPr id="4" name="Content Placeholder 3"/>
          <p:cNvSpPr>
            <a:spLocks noGrp="1"/>
          </p:cNvSpPr>
          <p:nvPr>
            <p:ph idx="1"/>
          </p:nvPr>
        </p:nvSpPr>
        <p:spPr>
          <a:xfrm>
            <a:off x="144065" y="887105"/>
            <a:ext cx="8853286" cy="3833750"/>
          </a:xfrm>
        </p:spPr>
        <p:txBody>
          <a:bodyPr/>
          <a:lstStyle/>
          <a:p>
            <a:pPr>
              <a:buFont typeface="Arial" pitchFamily="34" charset="0"/>
              <a:buChar char="•"/>
            </a:pPr>
            <a:r>
              <a:rPr lang="en-US" sz="1600" dirty="0"/>
              <a:t>From time to time, manufacturers combine patches and upgrades into a comprehensive update application called a service pack.</a:t>
            </a:r>
          </a:p>
          <a:p>
            <a:pPr>
              <a:buFont typeface="Arial" pitchFamily="34" charset="0"/>
              <a:buChar char="•"/>
            </a:pPr>
            <a:r>
              <a:rPr lang="en-US" sz="1600" dirty="0"/>
              <a:t>Many devastating virus attacks could have been much less severe if more users had downloaded and installed the latest service pack.</a:t>
            </a:r>
          </a:p>
          <a:p>
            <a:pPr>
              <a:buFont typeface="Arial" pitchFamily="34" charset="0"/>
              <a:buChar char="•"/>
            </a:pPr>
            <a:r>
              <a:rPr lang="en-US" sz="1600" dirty="0"/>
              <a:t>It is highly desirable that enterprises utilize systems that automatically distribute, install, and track security updates.</a:t>
            </a:r>
          </a:p>
          <a:p>
            <a:pPr>
              <a:buFont typeface="Arial" pitchFamily="34" charset="0"/>
              <a:buChar char="•"/>
            </a:pPr>
            <a:r>
              <a:rPr lang="en-US" sz="1600" dirty="0"/>
              <a:t>Windows routinely checks the Windows Update website for high-priority updates that can help protect a computer from the latest security threats.</a:t>
            </a:r>
          </a:p>
          <a:p>
            <a:pPr>
              <a:buFont typeface="Arial" pitchFamily="34" charset="0"/>
              <a:buChar char="•"/>
            </a:pPr>
            <a:r>
              <a:rPr lang="en-US" sz="1600" dirty="0"/>
              <a:t>There are also settings for the hours where the computer will not automatically restart, for example during regular business hours.</a:t>
            </a:r>
          </a:p>
          <a:p>
            <a:pPr>
              <a:buFont typeface="Arial" pitchFamily="34" charset="0"/>
              <a:buChar char="•"/>
            </a:pPr>
            <a:r>
              <a:rPr lang="en-US" sz="1600" dirty="0"/>
              <a:t>Advanced options are also available to choose how updates are installed how other Microsoft products are updated.</a:t>
            </a:r>
            <a:endParaRPr lang="en-US" sz="1600" b="1" dirty="0"/>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r>
              <a:rPr lang="en-US" altLang="en-US" dirty="0"/>
              <a:t/>
            </a:r>
            <a:br>
              <a:rPr lang="en-US" altLang="en-US" dirty="0"/>
            </a:br>
            <a:r>
              <a:rPr lang="en-US" dirty="0"/>
              <a:t>Local Security Policy</a:t>
            </a:r>
          </a:p>
        </p:txBody>
      </p:sp>
      <p:sp>
        <p:nvSpPr>
          <p:cNvPr id="4" name="Content Placeholder 3"/>
          <p:cNvSpPr>
            <a:spLocks noGrp="1"/>
          </p:cNvSpPr>
          <p:nvPr>
            <p:ph idx="1"/>
          </p:nvPr>
        </p:nvSpPr>
        <p:spPr>
          <a:xfrm>
            <a:off x="108440" y="768355"/>
            <a:ext cx="3846043" cy="3833750"/>
          </a:xfrm>
        </p:spPr>
        <p:txBody>
          <a:bodyPr/>
          <a:lstStyle/>
          <a:p>
            <a:pPr>
              <a:buFont typeface="Arial" pitchFamily="34" charset="0"/>
              <a:buChar char="•"/>
            </a:pPr>
            <a:r>
              <a:rPr lang="en-US" sz="1600" dirty="0"/>
              <a:t>A security policy is a set of objectives that ensures the security of a network, the data, and the computer systems in an organization.</a:t>
            </a:r>
          </a:p>
          <a:p>
            <a:pPr>
              <a:buFont typeface="Arial" pitchFamily="34" charset="0"/>
              <a:buChar char="•"/>
            </a:pPr>
            <a:r>
              <a:rPr lang="en-US" sz="1600" dirty="0"/>
              <a:t>In most networks that use Windows computers, Active Directory is configured with Domains on a Windows Server. Windows computers join the domain.</a:t>
            </a:r>
          </a:p>
          <a:p>
            <a:pPr>
              <a:buFont typeface="Arial" pitchFamily="34" charset="0"/>
              <a:buChar char="•"/>
            </a:pPr>
            <a:r>
              <a:rPr lang="en-US" sz="1600" dirty="0"/>
              <a:t>Windows Local Security Policy can be used for stand-alone computers that are not part of an Active Directory domain.</a:t>
            </a:r>
            <a:endParaRPr lang="en-US" sz="1600" b="1" dirty="0"/>
          </a:p>
        </p:txBody>
      </p:sp>
      <p:pic>
        <p:nvPicPr>
          <p:cNvPr id="2" name="Picture 1">
            <a:extLst>
              <a:ext uri="{FF2B5EF4-FFF2-40B4-BE49-F238E27FC236}">
                <a16:creationId xmlns:a16="http://schemas.microsoft.com/office/drawing/2014/main" id="{82E895A2-2609-423E-B8F8-3E6A33551966}"/>
              </a:ext>
            </a:extLst>
          </p:cNvPr>
          <p:cNvPicPr>
            <a:picLocks noChangeAspect="1"/>
          </p:cNvPicPr>
          <p:nvPr/>
        </p:nvPicPr>
        <p:blipFill>
          <a:blip r:embed="rId4"/>
          <a:stretch>
            <a:fillRect/>
          </a:stretch>
        </p:blipFill>
        <p:spPr>
          <a:xfrm>
            <a:off x="3811877" y="1155230"/>
            <a:ext cx="5199933" cy="306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r>
              <a:rPr lang="en-US" altLang="en-US" dirty="0"/>
              <a:t/>
            </a:r>
            <a:br>
              <a:rPr lang="en-US" altLang="en-US" dirty="0"/>
            </a:br>
            <a:r>
              <a:rPr lang="en-US" dirty="0"/>
              <a:t>Local Security Policy (Contd.)</a:t>
            </a:r>
          </a:p>
        </p:txBody>
      </p:sp>
      <p:sp>
        <p:nvSpPr>
          <p:cNvPr id="4" name="Content Placeholder 3"/>
          <p:cNvSpPr>
            <a:spLocks noGrp="1"/>
          </p:cNvSpPr>
          <p:nvPr>
            <p:ph idx="1"/>
          </p:nvPr>
        </p:nvSpPr>
        <p:spPr>
          <a:xfrm>
            <a:off x="144065" y="887105"/>
            <a:ext cx="8853286" cy="3833750"/>
          </a:xfrm>
        </p:spPr>
        <p:txBody>
          <a:bodyPr/>
          <a:lstStyle/>
          <a:p>
            <a:pPr>
              <a:buFont typeface="Arial" pitchFamily="34" charset="0"/>
              <a:buChar char="•"/>
            </a:pPr>
            <a:r>
              <a:rPr lang="en-US" sz="1600" dirty="0"/>
              <a:t>Password guidelines are an important component of a security policy.</a:t>
            </a:r>
          </a:p>
          <a:p>
            <a:pPr>
              <a:buFont typeface="Arial" pitchFamily="34" charset="0"/>
              <a:buChar char="•"/>
            </a:pPr>
            <a:r>
              <a:rPr lang="en-US" sz="1600" dirty="0"/>
              <a:t>In the Local Security Policy, Password Policy is found under Account Policies and defines the criteria for the passwords for all of the users on the local computer.</a:t>
            </a:r>
          </a:p>
          <a:p>
            <a:pPr>
              <a:buFont typeface="Arial" pitchFamily="34" charset="0"/>
              <a:buChar char="•"/>
            </a:pPr>
            <a:r>
              <a:rPr lang="en-US" sz="1600" dirty="0"/>
              <a:t>Use the Account Lockout Policy in Account Policies to prevent brute-force login attempts. </a:t>
            </a:r>
          </a:p>
          <a:p>
            <a:pPr>
              <a:buFont typeface="Arial" pitchFamily="34" charset="0"/>
              <a:buChar char="•"/>
            </a:pPr>
            <a:r>
              <a:rPr lang="en-US" sz="1600" dirty="0"/>
              <a:t>It is important to ensure that computers are secure when users are away. A security policy should contain a rule about requiring a computer to lock when the screensaver starts. </a:t>
            </a:r>
          </a:p>
          <a:p>
            <a:pPr>
              <a:buFont typeface="Arial" pitchFamily="34" charset="0"/>
              <a:buChar char="•"/>
            </a:pPr>
            <a:r>
              <a:rPr lang="en-US" sz="1600" dirty="0"/>
              <a:t>If the Local Security Policy on every stand-alone computer is the same, then use the Export Policy feature. This is particularly helpful if the administrator needs to configure extensive local policies for user rights and security options.</a:t>
            </a:r>
          </a:p>
          <a:p>
            <a:pPr>
              <a:buFont typeface="Arial" pitchFamily="34" charset="0"/>
              <a:buChar char="•"/>
            </a:pPr>
            <a:r>
              <a:rPr lang="en-US" sz="1600" dirty="0"/>
              <a:t>The Local Security Policy applet contains security settings that apply specifically to the local computer. The user can configure User Rights, Firewall Rules, and the ability to restrict the files that users or groups are allowed to run with the AppLocker.</a:t>
            </a:r>
            <a:endParaRPr lang="en-US" sz="1600" b="1" dirty="0"/>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r>
              <a:rPr lang="en-US" altLang="en-US" dirty="0"/>
              <a:t/>
            </a:r>
            <a:br>
              <a:rPr lang="en-US" altLang="en-US" dirty="0"/>
            </a:br>
            <a:r>
              <a:rPr lang="en-US" dirty="0"/>
              <a:t>Windows Defender</a:t>
            </a:r>
          </a:p>
        </p:txBody>
      </p:sp>
      <p:sp>
        <p:nvSpPr>
          <p:cNvPr id="4" name="Content Placeholder 3"/>
          <p:cNvSpPr>
            <a:spLocks noGrp="1"/>
          </p:cNvSpPr>
          <p:nvPr>
            <p:ph idx="1"/>
          </p:nvPr>
        </p:nvSpPr>
        <p:spPr>
          <a:xfrm>
            <a:off x="144065" y="887105"/>
            <a:ext cx="8853286" cy="3833750"/>
          </a:xfrm>
        </p:spPr>
        <p:txBody>
          <a:bodyPr/>
          <a:lstStyle/>
          <a:p>
            <a:pPr>
              <a:buFont typeface="Arial" pitchFamily="34" charset="0"/>
              <a:buChar char="•"/>
            </a:pPr>
            <a:r>
              <a:rPr lang="en-US" sz="1600" dirty="0"/>
              <a:t>Malware includes viruses, worms, Trojan horses, keyloggers, spyware, and adware. These are designed to invade privacy, steal information, damage the computer, or corrupt data.</a:t>
            </a:r>
          </a:p>
          <a:p>
            <a:pPr>
              <a:buFont typeface="Arial" pitchFamily="34" charset="0"/>
              <a:buChar char="•"/>
            </a:pPr>
            <a:r>
              <a:rPr lang="en-US" sz="1600" dirty="0"/>
              <a:t>It is important to protect computers and mobile devices using reputable antimalware software. The following types of antimalware programs are available:</a:t>
            </a:r>
          </a:p>
          <a:p>
            <a:pPr lvl="1">
              <a:buFont typeface="Arial" pitchFamily="34" charset="0"/>
              <a:buChar char="•"/>
            </a:pPr>
            <a:r>
              <a:rPr lang="en-US" sz="1600" b="1" dirty="0"/>
              <a:t>Antivirus protection:</a:t>
            </a:r>
            <a:r>
              <a:rPr lang="en-US" sz="1600" dirty="0"/>
              <a:t> This program continuously monitors for viruses. When a virus is detected, the user is warned, and the program attempts to quarantine or delete the virus.</a:t>
            </a:r>
          </a:p>
          <a:p>
            <a:pPr lvl="1">
              <a:buFont typeface="Arial" pitchFamily="34" charset="0"/>
              <a:buChar char="•"/>
            </a:pPr>
            <a:r>
              <a:rPr lang="en-US" sz="1600" b="1" dirty="0"/>
              <a:t>Adware protection:</a:t>
            </a:r>
            <a:r>
              <a:rPr lang="en-US" sz="1600" dirty="0"/>
              <a:t> This program continuously looks for programs that display advertising on the computer.</a:t>
            </a:r>
          </a:p>
          <a:p>
            <a:pPr lvl="1">
              <a:buFont typeface="Arial" pitchFamily="34" charset="0"/>
              <a:buChar char="•"/>
            </a:pPr>
            <a:r>
              <a:rPr lang="en-US" sz="1600" b="1" dirty="0"/>
              <a:t>Phishing protection:</a:t>
            </a:r>
            <a:r>
              <a:rPr lang="en-US" sz="1600" dirty="0"/>
              <a:t> This program blocks the IP addresses of known phishing websites and warns the user about suspicious sites.</a:t>
            </a:r>
          </a:p>
          <a:p>
            <a:pPr lvl="1">
              <a:buFont typeface="Arial" pitchFamily="34" charset="0"/>
              <a:buChar char="•"/>
            </a:pPr>
            <a:r>
              <a:rPr lang="en-US" sz="1600" b="1" dirty="0"/>
              <a:t>Spyware protection:</a:t>
            </a:r>
            <a:r>
              <a:rPr lang="en-US" sz="1600" dirty="0"/>
              <a:t> This program scans for keyloggers and other spyware.</a:t>
            </a:r>
          </a:p>
          <a:p>
            <a:pPr lvl="1">
              <a:buFont typeface="Arial" pitchFamily="34" charset="0"/>
              <a:buChar char="•"/>
            </a:pPr>
            <a:r>
              <a:rPr lang="en-US" sz="1600" b="1" dirty="0"/>
              <a:t>Trusted / untrusted sources:</a:t>
            </a:r>
            <a:r>
              <a:rPr lang="en-US" sz="1600" dirty="0"/>
              <a:t> This program warns about unsafe programs about to be installed or unsafe websites.</a:t>
            </a:r>
          </a:p>
          <a:p>
            <a:pPr>
              <a:buNone/>
            </a:pPr>
            <a:endParaRPr lang="en-US" sz="1600" b="1" dirty="0"/>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r>
              <a:rPr lang="en-US" altLang="en-US" dirty="0"/>
              <a:t/>
            </a:r>
            <a:br>
              <a:rPr lang="en-US" altLang="en-US" dirty="0"/>
            </a:br>
            <a:r>
              <a:rPr lang="en-US" dirty="0"/>
              <a:t>Windows Defender (Contd.)</a:t>
            </a:r>
          </a:p>
        </p:txBody>
      </p:sp>
      <p:sp>
        <p:nvSpPr>
          <p:cNvPr id="4" name="Content Placeholder 3"/>
          <p:cNvSpPr>
            <a:spLocks noGrp="1"/>
          </p:cNvSpPr>
          <p:nvPr>
            <p:ph idx="1"/>
          </p:nvPr>
        </p:nvSpPr>
        <p:spPr>
          <a:xfrm>
            <a:off x="47499" y="756183"/>
            <a:ext cx="4607626" cy="4304192"/>
          </a:xfrm>
        </p:spPr>
        <p:txBody>
          <a:bodyPr/>
          <a:lstStyle/>
          <a:p>
            <a:pPr>
              <a:buFont typeface="Arial" pitchFamily="34" charset="0"/>
              <a:buChar char="•"/>
            </a:pPr>
            <a:r>
              <a:rPr lang="en-US" sz="1600" dirty="0"/>
              <a:t>It may take multiple scans to completely remove all malicious software. Run only one malware protection program at a time. </a:t>
            </a:r>
          </a:p>
          <a:p>
            <a:pPr>
              <a:buFont typeface="Arial" pitchFamily="34" charset="0"/>
              <a:buChar char="•"/>
            </a:pPr>
            <a:r>
              <a:rPr lang="en-US" sz="1600" dirty="0"/>
              <a:t>Several security organizations such as McAfee, Symantec, and Kaspersky offer all-inclusive malware protection for computers and mobile devices. </a:t>
            </a:r>
          </a:p>
          <a:p>
            <a:pPr>
              <a:buFont typeface="Arial" pitchFamily="34" charset="0"/>
              <a:buChar char="•"/>
            </a:pPr>
            <a:r>
              <a:rPr lang="en-US" sz="1600" dirty="0"/>
              <a:t>Windows has built-in virus and spyware protection called Windows Defender. </a:t>
            </a:r>
          </a:p>
          <a:p>
            <a:pPr>
              <a:buFont typeface="Arial" pitchFamily="34" charset="0"/>
              <a:buChar char="•"/>
            </a:pPr>
            <a:r>
              <a:rPr lang="en-US" sz="1600" dirty="0"/>
              <a:t>Windows Defender is turned on by default to provide real-time protection against infection.</a:t>
            </a:r>
          </a:p>
          <a:p>
            <a:pPr>
              <a:buFont typeface="Arial" pitchFamily="34" charset="0"/>
              <a:buChar char="•"/>
            </a:pPr>
            <a:r>
              <a:rPr lang="en-US" sz="1600" dirty="0"/>
              <a:t>Although Windows Defender works in the background, the user can perform manual scans of the computer and storage devices.</a:t>
            </a:r>
            <a:endParaRPr lang="en-US" sz="1600" b="1" dirty="0"/>
          </a:p>
        </p:txBody>
      </p:sp>
      <p:pic>
        <p:nvPicPr>
          <p:cNvPr id="2" name="Picture 1">
            <a:extLst>
              <a:ext uri="{FF2B5EF4-FFF2-40B4-BE49-F238E27FC236}">
                <a16:creationId xmlns:a16="http://schemas.microsoft.com/office/drawing/2014/main" id="{D2E5122F-9450-437D-80D0-FD08EC2CED64}"/>
              </a:ext>
            </a:extLst>
          </p:cNvPr>
          <p:cNvPicPr>
            <a:picLocks noChangeAspect="1"/>
          </p:cNvPicPr>
          <p:nvPr/>
        </p:nvPicPr>
        <p:blipFill>
          <a:blip r:embed="rId4"/>
          <a:stretch>
            <a:fillRect/>
          </a:stretch>
        </p:blipFill>
        <p:spPr>
          <a:xfrm>
            <a:off x="4655125" y="829251"/>
            <a:ext cx="4374117" cy="396000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r>
              <a:rPr lang="en-US" altLang="en-US" dirty="0"/>
              <a:t/>
            </a:r>
            <a:br>
              <a:rPr lang="en-US" altLang="en-US" dirty="0"/>
            </a:br>
            <a:r>
              <a:rPr lang="en-US" dirty="0"/>
              <a:t>Windows Defender Firewall</a:t>
            </a:r>
          </a:p>
        </p:txBody>
      </p:sp>
      <p:sp>
        <p:nvSpPr>
          <p:cNvPr id="4" name="Content Placeholder 3"/>
          <p:cNvSpPr>
            <a:spLocks noGrp="1"/>
          </p:cNvSpPr>
          <p:nvPr>
            <p:ph idx="1"/>
          </p:nvPr>
        </p:nvSpPr>
        <p:spPr>
          <a:xfrm>
            <a:off x="89445" y="767948"/>
            <a:ext cx="4975625" cy="4120575"/>
          </a:xfrm>
        </p:spPr>
        <p:txBody>
          <a:bodyPr/>
          <a:lstStyle/>
          <a:p>
            <a:pPr>
              <a:buFont typeface="Arial" pitchFamily="34" charset="0"/>
              <a:buChar char="•"/>
            </a:pPr>
            <a:r>
              <a:rPr lang="en-US" sz="1600" dirty="0"/>
              <a:t>A firewall selectively denies traffic to a computer or network segment.</a:t>
            </a:r>
          </a:p>
          <a:p>
            <a:pPr>
              <a:buFont typeface="Arial" pitchFamily="34" charset="0"/>
              <a:buChar char="•"/>
            </a:pPr>
            <a:r>
              <a:rPr lang="en-US" sz="1600" dirty="0"/>
              <a:t>To allow program access through the Windows Defender Firewall, search for </a:t>
            </a:r>
            <a:r>
              <a:rPr lang="en-US" sz="1600" b="1" dirty="0"/>
              <a:t>Control Panels</a:t>
            </a:r>
            <a:r>
              <a:rPr lang="en-US" sz="1600" dirty="0"/>
              <a:t>. Under </a:t>
            </a:r>
            <a:r>
              <a:rPr lang="en-US" sz="1600" b="1" dirty="0"/>
              <a:t>Systems and Security</a:t>
            </a:r>
            <a:r>
              <a:rPr lang="en-US" sz="1600" dirty="0"/>
              <a:t>, locate </a:t>
            </a:r>
            <a:r>
              <a:rPr lang="en-US" sz="1600" b="1" dirty="0"/>
              <a:t>Windows Defender Firewall</a:t>
            </a:r>
            <a:r>
              <a:rPr lang="en-US" sz="1600" dirty="0"/>
              <a:t>. Click </a:t>
            </a:r>
            <a:r>
              <a:rPr lang="en-US" sz="1600" b="1" dirty="0"/>
              <a:t>Allow an app or feature through Windows Defender Firewall</a:t>
            </a:r>
            <a:r>
              <a:rPr lang="en-US" sz="1600" dirty="0"/>
              <a:t>, as shown in the figure.</a:t>
            </a:r>
          </a:p>
          <a:p>
            <a:pPr>
              <a:buFont typeface="Arial" pitchFamily="34" charset="0"/>
              <a:buChar char="•"/>
            </a:pPr>
            <a:r>
              <a:rPr lang="en-US" sz="1600" dirty="0"/>
              <a:t>To disable the Windows Firewall and use a different software firewall, click </a:t>
            </a:r>
            <a:r>
              <a:rPr lang="en-US" sz="1600" b="1" dirty="0"/>
              <a:t>Turn Windows Firewall on or off</a:t>
            </a:r>
            <a:r>
              <a:rPr lang="en-US" sz="1600" dirty="0"/>
              <a:t>. </a:t>
            </a:r>
          </a:p>
          <a:p>
            <a:pPr>
              <a:buFont typeface="Arial" pitchFamily="34" charset="0"/>
              <a:buChar char="•"/>
            </a:pPr>
            <a:r>
              <a:rPr lang="en-US" sz="1600" dirty="0"/>
              <a:t>Many additional settings can be found under </a:t>
            </a:r>
            <a:br>
              <a:rPr lang="en-US" sz="1600" dirty="0"/>
            </a:br>
            <a:r>
              <a:rPr lang="en-US" sz="1600" b="1" dirty="0"/>
              <a:t>Advanced settings</a:t>
            </a:r>
            <a:r>
              <a:rPr lang="en-US" sz="1600" dirty="0"/>
              <a:t>. Here, inbound or outbound traffic rules can be created and different aspects of the firewall can be monitored.</a:t>
            </a:r>
            <a:br>
              <a:rPr lang="en-US" sz="1600" dirty="0"/>
            </a:br>
            <a:endParaRPr lang="en-US" sz="1600" b="1" dirty="0"/>
          </a:p>
        </p:txBody>
      </p:sp>
      <p:pic>
        <p:nvPicPr>
          <p:cNvPr id="27650" name="Picture 2"/>
          <p:cNvPicPr>
            <a:picLocks noChangeAspect="1" noChangeArrowheads="1"/>
          </p:cNvPicPr>
          <p:nvPr/>
        </p:nvPicPr>
        <p:blipFill rotWithShape="1">
          <a:blip r:embed="rId4"/>
          <a:srcRect/>
          <a:stretch/>
        </p:blipFill>
        <p:spPr bwMode="auto">
          <a:xfrm>
            <a:off x="5065070" y="767948"/>
            <a:ext cx="3989485" cy="3960001"/>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9281" y="1355025"/>
            <a:ext cx="8345438" cy="1802391"/>
          </a:xfrm>
        </p:spPr>
        <p:txBody>
          <a:bodyPr/>
          <a:lstStyle/>
          <a:p>
            <a:r>
              <a:rPr lang="en-US" dirty="0">
                <a:solidFill>
                  <a:schemeClr val="accent5">
                    <a:lumMod val="40000"/>
                    <a:lumOff val="60000"/>
                  </a:schemeClr>
                </a:solidFill>
              </a:rPr>
              <a:t>3.5 The Windows Operating System Summary</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The Windows Operating System Summary </a:t>
            </a:r>
            <a:r>
              <a:rPr lang="en-US" altLang="en-US" dirty="0"/>
              <a:t/>
            </a:r>
            <a:br>
              <a:rPr lang="en-US" altLang="en-US" dirty="0"/>
            </a:br>
            <a:r>
              <a:rPr lang="en-US" dirty="0"/>
              <a:t>What Did I Learn in this Module?</a:t>
            </a:r>
          </a:p>
        </p:txBody>
      </p:sp>
      <p:sp>
        <p:nvSpPr>
          <p:cNvPr id="4" name="Content Placeholder 3"/>
          <p:cNvSpPr>
            <a:spLocks noGrp="1"/>
          </p:cNvSpPr>
          <p:nvPr>
            <p:ph idx="1"/>
          </p:nvPr>
        </p:nvSpPr>
        <p:spPr>
          <a:xfrm>
            <a:off x="144065" y="768768"/>
            <a:ext cx="8853286" cy="3696618"/>
          </a:xfrm>
        </p:spPr>
        <p:txBody>
          <a:bodyPr/>
          <a:lstStyle/>
          <a:p>
            <a:pPr>
              <a:spcBef>
                <a:spcPts val="300"/>
              </a:spcBef>
              <a:spcAft>
                <a:spcPts val="300"/>
              </a:spcAft>
              <a:buFont typeface="Arial" pitchFamily="34" charset="0"/>
              <a:buChar char="•"/>
            </a:pPr>
            <a:r>
              <a:rPr lang="en-US" sz="1600" dirty="0"/>
              <a:t>The first computers required a Disk Operating System (DOS) to create and manage files.</a:t>
            </a:r>
          </a:p>
          <a:p>
            <a:pPr>
              <a:spcBef>
                <a:spcPts val="300"/>
              </a:spcBef>
              <a:spcAft>
                <a:spcPts val="300"/>
              </a:spcAft>
              <a:buFont typeface="Arial" pitchFamily="34" charset="0"/>
              <a:buChar char="•"/>
            </a:pPr>
            <a:r>
              <a:rPr lang="en-US" sz="1600" dirty="0"/>
              <a:t>Microsoft developed MS-DOS as a command line interface (CLI) to access the disk drive and load the operating system files. Early versions of Windows consisted of a Graphical User Interface (GUI) that ran over MS-DOS.</a:t>
            </a:r>
          </a:p>
          <a:p>
            <a:pPr>
              <a:buClrTx/>
              <a:buSzPct val="100000"/>
              <a:buFont typeface="Arial" panose="020B0604020202020204" pitchFamily="34" charset="0"/>
              <a:buChar char="•"/>
            </a:pPr>
            <a:r>
              <a:rPr lang="en-US" sz="1600" dirty="0"/>
              <a:t>Windows consists of a hardware abstraction layer (HAL) which handles all the communication between the hardware and the kernel. </a:t>
            </a:r>
          </a:p>
          <a:p>
            <a:pPr>
              <a:buClrTx/>
              <a:buSzPct val="100000"/>
              <a:buFont typeface="Arial" panose="020B0604020202020204" pitchFamily="34" charset="0"/>
              <a:buChar char="•"/>
            </a:pPr>
            <a:r>
              <a:rPr lang="en-US" dirty="0"/>
              <a:t>Windows operates in two different modes, the user mode and kernel mode. Most Windows programs run in user mode. The kernel mode allows operating system code direct access to the computer hardware. </a:t>
            </a:r>
          </a:p>
          <a:p>
            <a:pPr>
              <a:buClrTx/>
              <a:buSzPct val="100000"/>
              <a:buFont typeface="Arial" panose="020B0604020202020204" pitchFamily="34" charset="0"/>
              <a:buChar char="•"/>
            </a:pPr>
            <a:r>
              <a:rPr lang="en-US" sz="1600" dirty="0"/>
              <a:t>A computer works by storing instructions in RAM until the CPU processes them.</a:t>
            </a:r>
          </a:p>
          <a:p>
            <a:pPr>
              <a:buClrTx/>
              <a:buSzPct val="100000"/>
              <a:buFont typeface="Arial" panose="020B0604020202020204" pitchFamily="34" charset="0"/>
              <a:buChar char="•"/>
            </a:pPr>
            <a:r>
              <a:rPr lang="en-US" sz="1600" dirty="0"/>
              <a:t>Each process in a 32-bit Windows computer supports a virtual address space that enables addressing up to four gigabytes. Each process in a 64-bit Windows computer supports a virtual address space of up to eight terabytes.</a:t>
            </a:r>
          </a:p>
          <a:p>
            <a:pPr>
              <a:buClrTx/>
              <a:buSzPct val="100000"/>
              <a:buFont typeface="Arial" panose="020B0604020202020204" pitchFamily="34" charset="0"/>
              <a:buChar char="•"/>
            </a:pPr>
            <a:endParaRPr lang="en-US" sz="1600" dirty="0"/>
          </a:p>
          <a:p>
            <a:pPr marL="0" indent="0">
              <a:buClrTx/>
              <a:buSzPct val="100000"/>
              <a:buNone/>
            </a:pPr>
            <a:endParaRPr lang="en-US" sz="1600" dirty="0"/>
          </a:p>
          <a:p>
            <a:pPr>
              <a:spcBef>
                <a:spcPts val="300"/>
              </a:spcBef>
              <a:spcAft>
                <a:spcPts val="300"/>
              </a:spcAft>
              <a:buFont typeface="Arial" pitchFamily="34" charset="0"/>
              <a:buChar char="•"/>
            </a:pPr>
            <a:endParaRPr lang="en-US" sz="1600" b="1" dirty="0"/>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The Windows Operating System Summary </a:t>
            </a:r>
            <a:r>
              <a:rPr lang="en-US" altLang="en-US" dirty="0"/>
              <a:t/>
            </a:r>
            <a:br>
              <a:rPr lang="en-US" altLang="en-US" dirty="0"/>
            </a:br>
            <a:r>
              <a:rPr lang="en-US" dirty="0"/>
              <a:t>What Did I Learn in this Module? (Contd.)</a:t>
            </a:r>
          </a:p>
        </p:txBody>
      </p:sp>
      <p:sp>
        <p:nvSpPr>
          <p:cNvPr id="4" name="Content Placeholder 3"/>
          <p:cNvSpPr>
            <a:spLocks noGrp="1"/>
          </p:cNvSpPr>
          <p:nvPr>
            <p:ph idx="1"/>
          </p:nvPr>
        </p:nvSpPr>
        <p:spPr>
          <a:xfrm>
            <a:off x="145357" y="819666"/>
            <a:ext cx="8853286" cy="4128851"/>
          </a:xfrm>
        </p:spPr>
        <p:txBody>
          <a:bodyPr/>
          <a:lstStyle/>
          <a:p>
            <a:pPr>
              <a:spcBef>
                <a:spcPts val="300"/>
              </a:spcBef>
              <a:spcAft>
                <a:spcPts val="300"/>
              </a:spcAft>
              <a:buClrTx/>
              <a:buSzPct val="100000"/>
              <a:buFont typeface="Arial" panose="020B0604020202020204" pitchFamily="34" charset="0"/>
              <a:buChar char="•"/>
            </a:pPr>
            <a:r>
              <a:rPr lang="en-US" sz="1600" dirty="0"/>
              <a:t>Windows stores all of the information about hardware, applications, users, and system settings in a large database known as the registry. </a:t>
            </a:r>
          </a:p>
          <a:p>
            <a:pPr>
              <a:spcBef>
                <a:spcPts val="300"/>
              </a:spcBef>
              <a:spcAft>
                <a:spcPts val="300"/>
              </a:spcAft>
              <a:buClrTx/>
              <a:buSzPct val="100000"/>
              <a:buFont typeface="Arial" panose="020B0604020202020204" pitchFamily="34" charset="0"/>
              <a:buChar char="•"/>
            </a:pPr>
            <a:r>
              <a:rPr lang="en-US" sz="1600" dirty="0"/>
              <a:t>The registry is a hierarchical database where the highest level is known as a hive, below that there are keys, followed by subkeys. </a:t>
            </a:r>
          </a:p>
          <a:p>
            <a:pPr>
              <a:spcBef>
                <a:spcPts val="300"/>
              </a:spcBef>
              <a:spcAft>
                <a:spcPts val="300"/>
              </a:spcAft>
              <a:buClrTx/>
              <a:buSzPct val="100000"/>
              <a:buFont typeface="Arial" panose="020B0604020202020204" pitchFamily="34" charset="0"/>
              <a:buChar char="•"/>
            </a:pPr>
            <a:r>
              <a:rPr lang="en-US" sz="1600" dirty="0"/>
              <a:t>There are five registry hives that contain data regarding the configuration and operation of Windows. There are hundreds of keys and subkeys.</a:t>
            </a:r>
          </a:p>
          <a:p>
            <a:pPr>
              <a:spcBef>
                <a:spcPts val="300"/>
              </a:spcBef>
              <a:spcAft>
                <a:spcPts val="300"/>
              </a:spcAft>
              <a:buClrTx/>
              <a:buSzPct val="100000"/>
              <a:buFont typeface="Arial" panose="020B0604020202020204" pitchFamily="34" charset="0"/>
              <a:buChar char="•"/>
            </a:pPr>
            <a:r>
              <a:rPr lang="en-US" sz="1600" dirty="0"/>
              <a:t>For security reasons, it is not advisable to log on to Windows using the Administrator account or an account with administrative privileges. </a:t>
            </a:r>
          </a:p>
          <a:p>
            <a:pPr>
              <a:spcBef>
                <a:spcPts val="300"/>
              </a:spcBef>
              <a:spcAft>
                <a:spcPts val="300"/>
              </a:spcAft>
              <a:buClrTx/>
              <a:buSzPct val="100000"/>
              <a:buFont typeface="Arial" panose="020B0604020202020204" pitchFamily="34" charset="0"/>
              <a:buChar char="•"/>
            </a:pPr>
            <a:r>
              <a:rPr lang="en-US" sz="1600" dirty="0"/>
              <a:t>Use Windows groups to make administration of users easier. Local users and groups are managed with the </a:t>
            </a:r>
            <a:r>
              <a:rPr lang="en-US" sz="1600" dirty="0" err="1"/>
              <a:t>lusrmgr.msc</a:t>
            </a:r>
            <a:r>
              <a:rPr lang="en-US" sz="1600" dirty="0"/>
              <a:t> control panel applet.</a:t>
            </a:r>
          </a:p>
          <a:p>
            <a:pPr>
              <a:spcBef>
                <a:spcPts val="300"/>
              </a:spcBef>
              <a:spcAft>
                <a:spcPts val="300"/>
              </a:spcAft>
              <a:buClrTx/>
              <a:buFont typeface="Arial" panose="020B0604020202020204" pitchFamily="34" charset="0"/>
              <a:buChar char="•"/>
            </a:pPr>
            <a:r>
              <a:rPr lang="en-US" sz="1600" dirty="0"/>
              <a:t>You can use the CLI or the Windows PowerShell to execute commands. PowerShell can be used to create scripts to automate tasks that the regular CLI is unable to automate. </a:t>
            </a:r>
          </a:p>
          <a:p>
            <a:pPr>
              <a:spcBef>
                <a:spcPts val="300"/>
              </a:spcBef>
              <a:spcAft>
                <a:spcPts val="300"/>
              </a:spcAft>
              <a:buClrTx/>
              <a:buFont typeface="Arial" panose="020B0604020202020204" pitchFamily="34" charset="0"/>
              <a:buChar char="•"/>
            </a:pPr>
            <a:r>
              <a:rPr lang="en-US" sz="1600" dirty="0"/>
              <a:t>Windows Management Instrumentation (WMI) is used to manage remote computers.</a:t>
            </a:r>
          </a:p>
          <a:p>
            <a:pPr>
              <a:spcBef>
                <a:spcPts val="300"/>
              </a:spcBef>
              <a:spcAft>
                <a:spcPts val="300"/>
              </a:spcAft>
              <a:buClrTx/>
              <a:buSzPct val="100000"/>
              <a:buFont typeface="Arial" panose="020B0604020202020204" pitchFamily="34" charset="0"/>
              <a:buChar char="•"/>
            </a:pPr>
            <a:endParaRPr lang="en-US" sz="1600" dirty="0"/>
          </a:p>
          <a:p>
            <a:pPr>
              <a:spcBef>
                <a:spcPts val="300"/>
              </a:spcBef>
              <a:spcAft>
                <a:spcPts val="300"/>
              </a:spcAft>
              <a:buClrTx/>
              <a:buFont typeface="Arial" panose="020B0604020202020204" pitchFamily="34" charset="0"/>
              <a:buChar char="•"/>
            </a:pPr>
            <a:endParaRPr lang="en-US" sz="1600" b="1" dirty="0"/>
          </a:p>
        </p:txBody>
      </p:sp>
    </p:spTree>
    <p:custDataLst>
      <p:tags r:id="rId1"/>
    </p:custDataLst>
    <p:extLst>
      <p:ext uri="{BB962C8B-B14F-4D97-AF65-F5344CB8AC3E}">
        <p14:creationId xmlns:p14="http://schemas.microsoft.com/office/powerpoint/2010/main" val="843476238"/>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710814"/>
            <a:ext cx="7278322" cy="1160206"/>
          </a:xfrm>
        </p:spPr>
        <p:txBody>
          <a:bodyPr/>
          <a:lstStyle/>
          <a:p>
            <a:r>
              <a:rPr lang="en-US" dirty="0">
                <a:solidFill>
                  <a:schemeClr val="accent5">
                    <a:lumMod val="40000"/>
                    <a:lumOff val="60000"/>
                  </a:schemeClr>
                </a:solidFill>
              </a:rPr>
              <a:t>Module 3</a:t>
            </a:r>
            <a:r>
              <a:rPr dirty="0">
                <a:solidFill>
                  <a:schemeClr val="accent5">
                    <a:lumMod val="40000"/>
                    <a:lumOff val="60000"/>
                  </a:schemeClr>
                </a:solidFill>
              </a:rPr>
              <a:t>: </a:t>
            </a:r>
            <a:r>
              <a:rPr lang="en-US" dirty="0">
                <a:solidFill>
                  <a:schemeClr val="accent5">
                    <a:lumMod val="40000"/>
                    <a:lumOff val="60000"/>
                  </a:schemeClr>
                </a:solidFill>
              </a:rPr>
              <a:t>The Windows Operating System</a:t>
            </a:r>
            <a:endParaRPr lang="en-US" dirty="0">
              <a:solidFill>
                <a:srgbClr val="FF0000"/>
              </a:solidFill>
            </a:endParaRPr>
          </a:p>
        </p:txBody>
      </p:sp>
      <p:sp>
        <p:nvSpPr>
          <p:cNvPr id="8" name="Subtitle 6">
            <a:extLst>
              <a:ext uri="{FF2B5EF4-FFF2-40B4-BE49-F238E27FC236}">
                <a16:creationId xmlns:a16="http://schemas.microsoft.com/office/drawing/2014/main" id="{6D781240-4B4A-4909-95BE-1BBBED592AB0}"/>
              </a:ext>
            </a:extLst>
          </p:cNvPr>
          <p:cNvSpPr txBox="1">
            <a:spLocks/>
          </p:cNvSpPr>
          <p:nvPr/>
        </p:nvSpPr>
        <p:spPr>
          <a:xfrm>
            <a:off x="469496" y="3502504"/>
            <a:ext cx="2368954" cy="902174"/>
          </a:xfrm>
          <a:prstGeom prst="rect">
            <a:avLst/>
          </a:prstGeom>
        </p:spPr>
        <p:txBody>
          <a:bodyPr lIns="91420" tIns="45710" rIns="91420" bIns="45710" anchor="b" anchorCtr="0">
            <a:noAutofit/>
          </a:bodyPr>
          <a:lstStyle>
            <a:lvl1pPr marL="0" indent="0" algn="l" defTabSz="684213" rtl="0" eaLnBrk="1" fontAlgn="base" hangingPunct="1">
              <a:lnSpc>
                <a:spcPct val="95000"/>
              </a:lnSpc>
              <a:spcBef>
                <a:spcPts val="1075"/>
              </a:spcBef>
              <a:spcAft>
                <a:spcPct val="0"/>
              </a:spcAft>
              <a:buClr>
                <a:schemeClr val="tx2"/>
              </a:buClr>
              <a:buSzPct val="90000"/>
              <a:buFont typeface="Arial" charset="0"/>
              <a:buNone/>
              <a:defRPr lang="en-US" sz="1200" b="0" i="0" kern="1200">
                <a:solidFill>
                  <a:schemeClr val="accent5"/>
                </a:solidFill>
                <a:latin typeface="+mn-lt"/>
                <a:ea typeface="ＭＳ Ｐゴシック" charset="0"/>
                <a:cs typeface="CiscoSans"/>
              </a:defRPr>
            </a:lvl1pPr>
            <a:lvl2pPr marL="342856" indent="0" algn="ctr" defTabSz="684213" rtl="0" eaLnBrk="1" fontAlgn="base" hangingPunct="1">
              <a:lnSpc>
                <a:spcPct val="95000"/>
              </a:lnSpc>
              <a:spcBef>
                <a:spcPts val="600"/>
              </a:spcBef>
              <a:spcAft>
                <a:spcPct val="0"/>
              </a:spcAft>
              <a:buClr>
                <a:schemeClr val="tx2"/>
              </a:buClr>
              <a:buFont typeface="Arial" charset="0"/>
              <a:buNone/>
              <a:defRPr lang="en-US" sz="1400" kern="1200">
                <a:solidFill>
                  <a:schemeClr val="tx1">
                    <a:tint val="75000"/>
                  </a:schemeClr>
                </a:solidFill>
                <a:latin typeface="+mn-lt"/>
                <a:ea typeface="ＭＳ Ｐゴシック" charset="0"/>
                <a:cs typeface="CiscoSans"/>
              </a:defRPr>
            </a:lvl2pPr>
            <a:lvl3pPr marL="685720" indent="0" algn="ctr" defTabSz="684213" rtl="0" eaLnBrk="1" fontAlgn="base" hangingPunct="1">
              <a:lnSpc>
                <a:spcPct val="95000"/>
              </a:lnSpc>
              <a:spcBef>
                <a:spcPts val="625"/>
              </a:spcBef>
              <a:spcAft>
                <a:spcPct val="0"/>
              </a:spcAft>
              <a:buFont typeface="Arial" charset="0"/>
              <a:buNone/>
              <a:defRPr lang="en-US" sz="1200" kern="1200">
                <a:solidFill>
                  <a:schemeClr val="tx1">
                    <a:tint val="75000"/>
                  </a:schemeClr>
                </a:solidFill>
                <a:latin typeface="+mn-lt"/>
                <a:ea typeface="ＭＳ Ｐゴシック" charset="0"/>
                <a:cs typeface="CiscoSans"/>
              </a:defRPr>
            </a:lvl3pPr>
            <a:lvl4pPr marL="1028579" indent="0" algn="ctr" defTabSz="684213" rtl="0" eaLnBrk="1" fontAlgn="base" hangingPunct="1">
              <a:lnSpc>
                <a:spcPct val="95000"/>
              </a:lnSpc>
              <a:spcBef>
                <a:spcPts val="625"/>
              </a:spcBef>
              <a:spcAft>
                <a:spcPct val="0"/>
              </a:spcAft>
              <a:buFont typeface="Arial" charset="0"/>
              <a:buNone/>
              <a:defRPr lang="en-US" sz="1100" kern="1200">
                <a:solidFill>
                  <a:schemeClr val="tx1">
                    <a:tint val="75000"/>
                  </a:schemeClr>
                </a:solidFill>
                <a:latin typeface="+mn-lt"/>
                <a:ea typeface="ＭＳ Ｐゴシック" charset="0"/>
                <a:cs typeface="CiscoSans"/>
              </a:defRPr>
            </a:lvl4pPr>
            <a:lvl5pPr marL="1371441" indent="0" algn="ctr" defTabSz="684213" rtl="0" eaLnBrk="1" fontAlgn="base" hangingPunct="1">
              <a:lnSpc>
                <a:spcPct val="95000"/>
              </a:lnSpc>
              <a:spcBef>
                <a:spcPts val="625"/>
              </a:spcBef>
              <a:spcAft>
                <a:spcPct val="0"/>
              </a:spcAft>
              <a:buFont typeface="Arial" charset="0"/>
              <a:buNone/>
              <a:defRPr lang="en-US" sz="1100" kern="1200">
                <a:solidFill>
                  <a:schemeClr val="tx1">
                    <a:tint val="75000"/>
                  </a:schemeClr>
                </a:solidFill>
                <a:latin typeface="+mn-lt"/>
                <a:ea typeface="ＭＳ Ｐゴシック" charset="0"/>
                <a:cs typeface="CiscoSans"/>
              </a:defRPr>
            </a:lvl5pPr>
            <a:lvl6pPr marL="1714297" indent="0" algn="ctr" defTabSz="685777" rtl="0" eaLnBrk="1" latinLnBrk="0" hangingPunct="1">
              <a:spcBef>
                <a:spcPts val="600"/>
              </a:spcBef>
              <a:buFont typeface="Arial" pitchFamily="34" charset="0"/>
              <a:buNone/>
              <a:defRPr sz="900" kern="1200" baseline="0">
                <a:solidFill>
                  <a:schemeClr val="tx1">
                    <a:tint val="75000"/>
                  </a:schemeClr>
                </a:solidFill>
                <a:latin typeface="+mn-lt"/>
                <a:ea typeface="+mn-ea"/>
                <a:cs typeface="+mn-cs"/>
              </a:defRPr>
            </a:lvl6pPr>
            <a:lvl7pPr marL="2057161" indent="0" algn="ctr" defTabSz="685777" rtl="0" eaLnBrk="1" latinLnBrk="0" hangingPunct="1">
              <a:spcBef>
                <a:spcPts val="600"/>
              </a:spcBef>
              <a:buFont typeface="Arial" pitchFamily="34" charset="0"/>
              <a:buNone/>
              <a:defRPr sz="800" kern="1200" baseline="0">
                <a:solidFill>
                  <a:schemeClr val="tx1">
                    <a:tint val="75000"/>
                  </a:schemeClr>
                </a:solidFill>
                <a:latin typeface="+mn-lt"/>
                <a:ea typeface="+mn-ea"/>
                <a:cs typeface="+mn-cs"/>
              </a:defRPr>
            </a:lvl7pPr>
            <a:lvl8pPr marL="2400020" indent="0" algn="ctr" defTabSz="685777"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8pPr>
            <a:lvl9pPr marL="2742882" indent="0" algn="ctr" defTabSz="685777"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9pPr>
          </a:lstStyle>
          <a:p>
            <a:r>
              <a:rPr dirty="0"/>
              <a:t>CyberOps Associate  v1.0</a:t>
            </a:r>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The Windows Operating System Summary </a:t>
            </a:r>
            <a:r>
              <a:rPr lang="en-US" altLang="en-US" dirty="0"/>
              <a:t/>
            </a:r>
            <a:br>
              <a:rPr lang="en-US" altLang="en-US" dirty="0"/>
            </a:br>
            <a:r>
              <a:rPr lang="en-US" dirty="0"/>
              <a:t>What Did I Learn in this Module? (Contd.)</a:t>
            </a:r>
          </a:p>
        </p:txBody>
      </p:sp>
      <p:sp>
        <p:nvSpPr>
          <p:cNvPr id="4" name="Content Placeholder 3"/>
          <p:cNvSpPr>
            <a:spLocks noGrp="1"/>
          </p:cNvSpPr>
          <p:nvPr>
            <p:ph idx="1"/>
          </p:nvPr>
        </p:nvSpPr>
        <p:spPr>
          <a:xfrm>
            <a:off x="145357" y="873457"/>
            <a:ext cx="8853286" cy="3833750"/>
          </a:xfrm>
        </p:spPr>
        <p:txBody>
          <a:bodyPr/>
          <a:lstStyle/>
          <a:p>
            <a:pPr>
              <a:spcBef>
                <a:spcPts val="300"/>
              </a:spcBef>
              <a:spcAft>
                <a:spcPts val="300"/>
              </a:spcAft>
              <a:buClrTx/>
              <a:buFont typeface="Arial" panose="020B0604020202020204" pitchFamily="34" charset="0"/>
              <a:buChar char="•"/>
            </a:pPr>
            <a:r>
              <a:rPr lang="en-US" sz="1600" dirty="0"/>
              <a:t>The </a:t>
            </a:r>
            <a:r>
              <a:rPr lang="en-US" sz="1600" b="1" dirty="0"/>
              <a:t>net</a:t>
            </a:r>
            <a:r>
              <a:rPr lang="en-US" sz="1600" dirty="0"/>
              <a:t> command can be combined with switches to focus on specific output. </a:t>
            </a:r>
          </a:p>
          <a:p>
            <a:pPr>
              <a:spcBef>
                <a:spcPts val="300"/>
              </a:spcBef>
              <a:spcAft>
                <a:spcPts val="300"/>
              </a:spcAft>
              <a:buClrTx/>
              <a:buFont typeface="Arial" panose="020B0604020202020204" pitchFamily="34" charset="0"/>
              <a:buChar char="•"/>
            </a:pPr>
            <a:r>
              <a:rPr lang="en-US" sz="1600" dirty="0"/>
              <a:t>Task Manager provides a lot of information about what is running, and the general performance of the computer. The Resource Monitor provides more detailed information about resource usage. </a:t>
            </a:r>
          </a:p>
          <a:p>
            <a:pPr>
              <a:spcBef>
                <a:spcPts val="300"/>
              </a:spcBef>
              <a:spcAft>
                <a:spcPts val="300"/>
              </a:spcAft>
              <a:buClrTx/>
              <a:buFont typeface="Arial" panose="020B0604020202020204" pitchFamily="34" charset="0"/>
              <a:buChar char="•"/>
            </a:pPr>
            <a:r>
              <a:rPr lang="en-US" sz="1600" dirty="0"/>
              <a:t>The Server Message Block (SMB) protocol is used to share network resources such as files on remote hosts. </a:t>
            </a:r>
          </a:p>
          <a:p>
            <a:pPr>
              <a:spcBef>
                <a:spcPts val="300"/>
              </a:spcBef>
              <a:spcAft>
                <a:spcPts val="300"/>
              </a:spcAft>
              <a:buClrTx/>
              <a:buFont typeface="Arial" panose="020B0604020202020204" pitchFamily="34" charset="0"/>
              <a:buChar char="•"/>
            </a:pPr>
            <a:r>
              <a:rPr lang="en-US" sz="1600" dirty="0"/>
              <a:t>The Windows </a:t>
            </a:r>
            <a:r>
              <a:rPr lang="en-US" sz="1600" b="1" dirty="0"/>
              <a:t>netstat</a:t>
            </a:r>
            <a:r>
              <a:rPr lang="en-US" sz="1600" dirty="0"/>
              <a:t> command displays all open communication ports on a computer and can also display the software processes that are associated with the ports.</a:t>
            </a:r>
          </a:p>
          <a:p>
            <a:pPr>
              <a:spcBef>
                <a:spcPts val="300"/>
              </a:spcBef>
              <a:spcAft>
                <a:spcPts val="300"/>
              </a:spcAft>
              <a:buClrTx/>
              <a:buFont typeface="Arial" panose="020B0604020202020204" pitchFamily="34" charset="0"/>
              <a:buChar char="•"/>
            </a:pPr>
            <a:r>
              <a:rPr lang="en-US" sz="1600" dirty="0"/>
              <a:t>Windows Event Viewer provides access to numerous logged events regarding the operation of a computer. </a:t>
            </a:r>
          </a:p>
          <a:p>
            <a:pPr>
              <a:spcBef>
                <a:spcPts val="300"/>
              </a:spcBef>
              <a:spcAft>
                <a:spcPts val="300"/>
              </a:spcAft>
              <a:buClrTx/>
              <a:buFont typeface="Arial" panose="020B0604020202020204" pitchFamily="34" charset="0"/>
              <a:buChar char="•"/>
            </a:pPr>
            <a:r>
              <a:rPr lang="en-US" sz="1600" dirty="0"/>
              <a:t>It is very important to keep Windows up to date to guard against new security threats. </a:t>
            </a:r>
          </a:p>
          <a:p>
            <a:pPr>
              <a:spcBef>
                <a:spcPts val="300"/>
              </a:spcBef>
              <a:spcAft>
                <a:spcPts val="300"/>
              </a:spcAft>
              <a:buClrTx/>
              <a:buFont typeface="Arial" panose="020B0604020202020204" pitchFamily="34" charset="0"/>
              <a:buChar char="•"/>
            </a:pPr>
            <a:r>
              <a:rPr lang="en-US" sz="1600" dirty="0"/>
              <a:t>Windows should be configured to automatically download and install updates as they become available.</a:t>
            </a:r>
            <a:endParaRPr lang="en-US" sz="1600" b="1" dirty="0"/>
          </a:p>
        </p:txBody>
      </p:sp>
    </p:spTree>
    <p:custDataLst>
      <p:tags r:id="rId1"/>
    </p:custDataLst>
    <p:extLst>
      <p:ext uri="{BB962C8B-B14F-4D97-AF65-F5344CB8AC3E}">
        <p14:creationId xmlns:p14="http://schemas.microsoft.com/office/powerpoint/2010/main" val="2152947727"/>
      </p:ext>
    </p:extLst>
  </p:cSld>
  <p:clrMapOvr>
    <a:masterClrMapping/>
  </p:clrMapOvr>
  <p:transition spd="slow">
    <p:wipe/>
  </p:transition>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Title 2"/>
          <p:cNvSpPr>
            <a:spLocks noGrp="1" noChangeArrowheads="1"/>
          </p:cNvSpPr>
          <p:nvPr>
            <p:ph type="title"/>
          </p:nvPr>
        </p:nvSpPr>
        <p:spPr/>
        <p:txBody>
          <a:bodyPr/>
          <a:lstStyle/>
          <a:p>
            <a:pPr eaLnBrk="1" hangingPunct="1"/>
            <a:r>
              <a:rPr lang="en-US" sz="1400" dirty="0">
                <a:latin typeface="Arial" charset="0"/>
              </a:rPr>
              <a:t>Module 3</a:t>
            </a:r>
            <a:r>
              <a:rPr lang="en-US" dirty="0">
                <a:latin typeface="Arial" charset="0"/>
              </a:rPr>
              <a:t/>
            </a:r>
            <a:br>
              <a:rPr lang="en-US" dirty="0">
                <a:latin typeface="Arial" charset="0"/>
              </a:rPr>
            </a:br>
            <a:r>
              <a:rPr lang="en-US" dirty="0">
                <a:latin typeface="Arial" charset="0"/>
              </a:rPr>
              <a:t>New Terms and Commands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085077704"/>
              </p:ext>
            </p:extLst>
          </p:nvPr>
        </p:nvGraphicFramePr>
        <p:xfrm>
          <a:off x="297911" y="870458"/>
          <a:ext cx="8586598" cy="3092914"/>
        </p:xfrm>
        <a:graphic>
          <a:graphicData uri="http://schemas.openxmlformats.org/drawingml/2006/table">
            <a:tbl>
              <a:tblPr firstRow="1" bandRow="1">
                <a:tableStyleId>{F5AB1C69-6EDB-4FF4-983F-18BD219EF322}</a:tableStyleId>
              </a:tblPr>
              <a:tblGrid>
                <a:gridCol w="2988986">
                  <a:extLst>
                    <a:ext uri="{9D8B030D-6E8A-4147-A177-3AD203B41FA5}">
                      <a16:colId xmlns:a16="http://schemas.microsoft.com/office/drawing/2014/main" val="2731093094"/>
                    </a:ext>
                  </a:extLst>
                </a:gridCol>
                <a:gridCol w="2718487">
                  <a:extLst>
                    <a:ext uri="{9D8B030D-6E8A-4147-A177-3AD203B41FA5}">
                      <a16:colId xmlns:a16="http://schemas.microsoft.com/office/drawing/2014/main" val="2353496225"/>
                    </a:ext>
                  </a:extLst>
                </a:gridCol>
                <a:gridCol w="2879125">
                  <a:extLst>
                    <a:ext uri="{9D8B030D-6E8A-4147-A177-3AD203B41FA5}">
                      <a16:colId xmlns:a16="http://schemas.microsoft.com/office/drawing/2014/main" val="2766734466"/>
                    </a:ext>
                  </a:extLst>
                </a:gridCol>
              </a:tblGrid>
              <a:tr h="3092914">
                <a:tc>
                  <a:txBody>
                    <a:bodyPr/>
                    <a:lstStyle/>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Alternative Data Stream (ADS)</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Basic Input-Output System (BIOS)</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Boot Configuration Database (BCD)</a:t>
                      </a:r>
                    </a:p>
                    <a:p>
                      <a:pPr marL="285750" marR="0" lvl="0" indent="-285750" algn="l" defTabSz="685777" rtl="0" eaLnBrk="1" fontAlgn="auto" latinLnBrk="0" hangingPunct="1">
                        <a:lnSpc>
                          <a:spcPct val="120000"/>
                        </a:lnSpc>
                        <a:spcBef>
                          <a:spcPts val="0"/>
                        </a:spcBef>
                        <a:spcAft>
                          <a:spcPts val="0"/>
                        </a:spcAft>
                        <a:buClrTx/>
                        <a:buSzPct val="100000"/>
                        <a:buFont typeface="Arial" panose="020B0604020202020204" pitchFamily="34" charset="0"/>
                        <a:buChar char="•"/>
                        <a:tabLst/>
                        <a:defRPr/>
                      </a:pPr>
                      <a:r>
                        <a:rPr lang="en-US" sz="1400" b="0" dirty="0">
                          <a:solidFill>
                            <a:srgbClr val="000000"/>
                          </a:solidFill>
                        </a:rPr>
                        <a:t>Domain controller (DC)</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Extended FAT (</a:t>
                      </a:r>
                      <a:r>
                        <a:rPr lang="en-US" sz="1400" b="0" dirty="0" err="1">
                          <a:solidFill>
                            <a:srgbClr val="000000"/>
                          </a:solidFill>
                        </a:rPr>
                        <a:t>exFAT</a:t>
                      </a:r>
                      <a:r>
                        <a:rPr lang="en-US" sz="1400" b="0" dirty="0">
                          <a:solidFill>
                            <a:srgbClr val="000000"/>
                          </a:solidFill>
                        </a:rPr>
                        <a:t>) </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Extended File System (EXT) </a:t>
                      </a:r>
                    </a:p>
                    <a:p>
                      <a:pPr marL="285750" marR="0" lvl="0" indent="-285750" algn="l" defTabSz="685777" rtl="0" eaLnBrk="1" fontAlgn="auto" latinLnBrk="0" hangingPunct="1">
                        <a:lnSpc>
                          <a:spcPct val="120000"/>
                        </a:lnSpc>
                        <a:spcBef>
                          <a:spcPts val="0"/>
                        </a:spcBef>
                        <a:spcAft>
                          <a:spcPts val="0"/>
                        </a:spcAft>
                        <a:buClrTx/>
                        <a:buSzPct val="100000"/>
                        <a:buFont typeface="Arial" panose="020B0604020202020204" pitchFamily="34" charset="0"/>
                        <a:buChar char="•"/>
                        <a:tabLst/>
                        <a:defRPr/>
                      </a:pPr>
                      <a:r>
                        <a:rPr lang="en-US" sz="1400" b="0" dirty="0">
                          <a:solidFill>
                            <a:srgbClr val="000000"/>
                          </a:solidFill>
                        </a:rPr>
                        <a:t>Unified Extended Firmware Interface (UEFI)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dirty="0">
                          <a:solidFill>
                            <a:srgbClr val="000000"/>
                          </a:solidFill>
                        </a:rPr>
                        <a:t>netstat, nslookup</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New Technology File System (NTFS) </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Partition Boot Sector</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Registry</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Resource Monitor</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Server Message Block (SMB)</a:t>
                      </a:r>
                    </a:p>
                    <a:p>
                      <a:pPr marL="285750" marR="0" lvl="0" indent="-285750" algn="l" defTabSz="685777" rtl="0" eaLnBrk="1" fontAlgn="auto" latinLnBrk="0" hangingPunct="1">
                        <a:lnSpc>
                          <a:spcPct val="120000"/>
                        </a:lnSpc>
                        <a:spcBef>
                          <a:spcPts val="0"/>
                        </a:spcBef>
                        <a:spcAft>
                          <a:spcPts val="0"/>
                        </a:spcAft>
                        <a:buClrTx/>
                        <a:buSzPct val="100000"/>
                        <a:buFont typeface="Arial" panose="020B0604020202020204" pitchFamily="34" charset="0"/>
                        <a:buChar char="•"/>
                        <a:tabLst/>
                        <a:defRPr/>
                      </a:pPr>
                      <a:r>
                        <a:rPr lang="en-US" sz="1400" b="0" dirty="0">
                          <a:solidFill>
                            <a:srgbClr val="000000"/>
                          </a:solidFill>
                        </a:rPr>
                        <a:t>Session Manager Subsystem (SMSS)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Hardware abstraction layer (HAL)</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Hierarchical File System Plus (HFS+) </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Kernel Mode Code Signing (KMCS)</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Master boot record (MBR)</a:t>
                      </a: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Master File Table (MFT)</a:t>
                      </a:r>
                    </a:p>
                    <a:p>
                      <a:pPr marL="285750" marR="0" lvl="0" indent="-285750"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0" dirty="0">
                          <a:solidFill>
                            <a:srgbClr val="000000"/>
                          </a:solidFill>
                        </a:rPr>
                        <a:t>Windows Management Instrumentation (WMI)</a:t>
                      </a:r>
                    </a:p>
                    <a:p>
                      <a:pPr marL="0" indent="0" algn="l" defTabSz="685777" rtl="0" eaLnBrk="1" latinLnBrk="0" hangingPunct="1">
                        <a:spcBef>
                          <a:spcPts val="200"/>
                        </a:spcBef>
                        <a:spcAft>
                          <a:spcPts val="200"/>
                        </a:spcAft>
                        <a:buFont typeface="Arial" panose="020B0604020202020204" pitchFamily="34" charset="0"/>
                        <a:buNone/>
                      </a:pPr>
                      <a:endParaRPr lang="en-US" sz="1400" b="0" kern="1200" dirty="0">
                        <a:solidFill>
                          <a:srgbClr val="000000"/>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0795013"/>
                  </a:ext>
                </a:extLst>
              </a:tr>
            </a:tbl>
          </a:graphicData>
        </a:graphic>
      </p:graphicFrame>
    </p:spTree>
    <p:extLst>
      <p:ext uri="{BB962C8B-B14F-4D97-AF65-F5344CB8AC3E}">
        <p14:creationId xmlns:p14="http://schemas.microsoft.com/office/powerpoint/2010/main" val="2689237075"/>
      </p:ext>
    </p:extLst>
  </p:cSld>
  <p:clrMapOvr>
    <a:masterClrMapping/>
  </p:clrMapOvr>
  <p:transition spd="slow">
    <p:wip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7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28780</TotalTime>
  <Words>11686</Words>
  <Application>Microsoft Office PowerPoint</Application>
  <PresentationFormat>On-screen Show (16:9)</PresentationFormat>
  <Paragraphs>1374</Paragraphs>
  <Slides>92</Slides>
  <Notes>92</Notes>
  <HiddenSlides>8</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92</vt:i4>
      </vt:variant>
    </vt:vector>
  </HeadingPairs>
  <TitlesOfParts>
    <vt:vector size="101" baseType="lpstr">
      <vt:lpstr>ＭＳ Ｐゴシック</vt:lpstr>
      <vt:lpstr>Arial</vt:lpstr>
      <vt:lpstr>Calibri</vt:lpstr>
      <vt:lpstr>CiscoSans</vt:lpstr>
      <vt:lpstr>CiscoSans ExtraLight</vt:lpstr>
      <vt:lpstr>CiscoSans Thin</vt:lpstr>
      <vt:lpstr>Times New Roman</vt:lpstr>
      <vt:lpstr>Wingdings</vt:lpstr>
      <vt:lpstr>Default Theme</vt:lpstr>
      <vt:lpstr>Module 3: The Windows Operating System</vt:lpstr>
      <vt:lpstr>Instructor Materials – Module 3 Planning Guide</vt:lpstr>
      <vt:lpstr>What to Expect in this Module</vt:lpstr>
      <vt:lpstr>Check Your Understanding</vt:lpstr>
      <vt:lpstr>Module 3: Activities</vt:lpstr>
      <vt:lpstr>Module 3: Best Practices</vt:lpstr>
      <vt:lpstr>Module 3: Best Practices (Contd.)</vt:lpstr>
      <vt:lpstr>Module 3: Best Practices (Contd.)</vt:lpstr>
      <vt:lpstr>Module 3: The Windows Operating System</vt:lpstr>
      <vt:lpstr>Module Objectives</vt:lpstr>
      <vt:lpstr>3.1 Windows History</vt:lpstr>
      <vt:lpstr>PowerPoint Presentation</vt:lpstr>
      <vt:lpstr>PowerPoint Presentation</vt:lpstr>
      <vt:lpstr>PowerPoint Presentation</vt:lpstr>
      <vt:lpstr>PowerPoint Presentation</vt:lpstr>
      <vt:lpstr>PowerPoint Presentation</vt:lpstr>
      <vt:lpstr>The Windows Operating System Windows GUI</vt:lpstr>
      <vt:lpstr>The Windows Operating System Windows GUI (Contd.)</vt:lpstr>
      <vt:lpstr>The Windows Operating System Windows GUI (Contd.)</vt:lpstr>
      <vt:lpstr>The Windows Operating System Operating System Vulnerabilities</vt:lpstr>
      <vt:lpstr>The Windows Operating System Operating System Vulnerabilities (Contd.)</vt:lpstr>
      <vt:lpstr>The Windows Operating System Operating System Vulnerabilities (Contd.)</vt:lpstr>
      <vt:lpstr>3.2 Windows Architecture and Operations</vt:lpstr>
      <vt:lpstr>Windows Architecture and Operations Hardware Abstraction Layer</vt:lpstr>
      <vt:lpstr>Windows Architecture and Operations User Mode and Kernel Mode</vt:lpstr>
      <vt:lpstr>Windows Architecture and Operations Windows File Systems</vt:lpstr>
      <vt:lpstr>Windows Architecture and Operations Windows File Systems (Contd.)</vt:lpstr>
      <vt:lpstr>Windows Architecture and Operations Windows File Systems (Contd.)</vt:lpstr>
      <vt:lpstr>Windows Architecture and Operations Alternate Data Streams</vt:lpstr>
      <vt:lpstr>Windows Architecture and Operations Windows Boot Process</vt:lpstr>
      <vt:lpstr>Windows Architecture and Operations Windows Boot Process (Contd.)</vt:lpstr>
      <vt:lpstr>Windows Architecture and Operations Windows Startup</vt:lpstr>
      <vt:lpstr>Windows Architecture and Operations Windows Startup (Contd.)</vt:lpstr>
      <vt:lpstr>Windows Architecture and Operations Windows Startup (Contd.)</vt:lpstr>
      <vt:lpstr>Windows Architecture and Operations Windows Startup (Contd.)</vt:lpstr>
      <vt:lpstr>Windows Architecture and Operations Windows Startup (Contd.)</vt:lpstr>
      <vt:lpstr>Windows Architecture and Operations Windows Startup (Contd.)</vt:lpstr>
      <vt:lpstr>Windows Architecture and Operations Windows Shutdown</vt:lpstr>
      <vt:lpstr>Windows Architecture and Operations Processes, Threads, and Services</vt:lpstr>
      <vt:lpstr>Windows Architecture and Operations Processes, Threads, and Services (Contd.)</vt:lpstr>
      <vt:lpstr>Windows Architecture and Operations Memory Allocation and Handles</vt:lpstr>
      <vt:lpstr>Windows Architecture and Operations Memory Allocation and Handles (Contd.)</vt:lpstr>
      <vt:lpstr>Windows Architecture and Operations The Windows Registry</vt:lpstr>
      <vt:lpstr>Windows Architecture and Operations The Windows Registry (Contd.)</vt:lpstr>
      <vt:lpstr>Windows Architecture and Operations The Windows Registry (Contd.)</vt:lpstr>
      <vt:lpstr>Windows Architecture and Operations Lab - Exploring Processes, Threads, Handles, and Windows Registry</vt:lpstr>
      <vt:lpstr>3.3 Windows Configuration and Monitoring</vt:lpstr>
      <vt:lpstr>Windows Configuration and Monitoring Run as Administrator</vt:lpstr>
      <vt:lpstr>Windows Configuration and Monitoring Run as Administrator (Contd.)</vt:lpstr>
      <vt:lpstr>Windows Configuration and Monitoring Local Users and Domains</vt:lpstr>
      <vt:lpstr>Windows Configuration and Monitoring Local Users and Domains (Contd.)</vt:lpstr>
      <vt:lpstr>Windows Configuration and Monitoring CLI and PowerShell</vt:lpstr>
      <vt:lpstr>Windows Configuration and Monitoring CLI and PowerShell (Contd.)</vt:lpstr>
      <vt:lpstr>Windows Configuration and Monitoring CLI and PowerShell (Contd.)</vt:lpstr>
      <vt:lpstr>Windows Configuration and Monitoring Windows Management Instrumentation</vt:lpstr>
      <vt:lpstr>Windows Configuration and Monitoring Windows Management Instrumentation (Contd.)</vt:lpstr>
      <vt:lpstr>Windows Configuration and Monitoring The net Command</vt:lpstr>
      <vt:lpstr>Windows Configuration and Monitoring The net Command (Contd.)</vt:lpstr>
      <vt:lpstr>Windows Configuration and Monitoring Task Manager and Resource Monitor</vt:lpstr>
      <vt:lpstr>Windows Configuration and Monitoring Task Manager and Resource Monitor (Contd.)</vt:lpstr>
      <vt:lpstr>Windows Configuration and Monitoring Task Manager and Resource Monitor (Contd.)</vt:lpstr>
      <vt:lpstr>Windows Configuration and Monitoring Task Manager and Resource Monitor (Contd.)</vt:lpstr>
      <vt:lpstr>Windows Configuration and Monitoring Task Manager and Resource Monitor (Contd.)</vt:lpstr>
      <vt:lpstr>Windows Configuration and Monitoring Networking</vt:lpstr>
      <vt:lpstr>Windows Configuration and Monitoring Networking (Contd.)</vt:lpstr>
      <vt:lpstr>Windows Configuration and Monitoring Networking (Contd.)</vt:lpstr>
      <vt:lpstr>Windows Configuration and Monitoring Networking (Contd.)</vt:lpstr>
      <vt:lpstr>Windows Configuration and Monitoring Networking (Contd.)</vt:lpstr>
      <vt:lpstr>Windows Configuration and Monitoring Accessing Network Resources</vt:lpstr>
      <vt:lpstr>Windows Configuration and Monitoring Accessing Network Resources (Contd.)</vt:lpstr>
      <vt:lpstr>Windows Configuration and Monitoring Windows Server</vt:lpstr>
      <vt:lpstr>Windows Configuration and Monitoring Lab - Create User Accounts</vt:lpstr>
      <vt:lpstr>Windows Configuration and Monitoring Lab - Using Windows PowerShell</vt:lpstr>
      <vt:lpstr>Windows Configuration and Monitoring Lab - Windows Task Manager</vt:lpstr>
      <vt:lpstr>Windows Configuration and Monitoring Lab - Monitor and Manage System Resources in Windows</vt:lpstr>
      <vt:lpstr>3.4 Windows Security</vt:lpstr>
      <vt:lpstr>Windows Security  The netstat Command</vt:lpstr>
      <vt:lpstr>Windows Security  The netstat Command (Contd.)</vt:lpstr>
      <vt:lpstr>Windows Security  Event Viewer</vt:lpstr>
      <vt:lpstr>Windows Security  Windows Update Management</vt:lpstr>
      <vt:lpstr>Windows Security  Windows Update Management (Contd.)</vt:lpstr>
      <vt:lpstr>Windows Security  Local Security Policy</vt:lpstr>
      <vt:lpstr>Windows Security  Local Security Policy (Contd.)</vt:lpstr>
      <vt:lpstr>Windows Security  Windows Defender</vt:lpstr>
      <vt:lpstr>Windows Security  Windows Defender (Contd.)</vt:lpstr>
      <vt:lpstr>Windows Security  Windows Defender Firewall</vt:lpstr>
      <vt:lpstr>3.5 The Windows Operating System Summary</vt:lpstr>
      <vt:lpstr>The Windows Operating System Summary  What Did I Learn in this Module?</vt:lpstr>
      <vt:lpstr>The Windows Operating System Summary  What Did I Learn in this Module? (Contd.)</vt:lpstr>
      <vt:lpstr>The Windows Operating System Summary  What Did I Learn in this Module? (Contd.)</vt:lpstr>
      <vt:lpstr>Module 3 New Terms and Commands</vt:lpstr>
      <vt:lpstr>PowerPoint Presentation</vt:lpstr>
    </vt:vector>
  </TitlesOfParts>
  <Company>Cisco Systems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adasadhi</cp:lastModifiedBy>
  <cp:revision>1533</cp:revision>
  <dcterms:created xsi:type="dcterms:W3CDTF">2016-08-22T22:27:36Z</dcterms:created>
  <dcterms:modified xsi:type="dcterms:W3CDTF">2020-08-12T05:24:19Z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ies>
</file>