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notesSlides/notesSlide34.xml" ContentType="application/vnd.openxmlformats-officedocument.presentationml.notesSlide+xml"/>
  <Override PartName="/ppt/tags/tag36.xml" ContentType="application/vnd.openxmlformats-officedocument.presentationml.tags+xml"/>
  <Override PartName="/ppt/notesSlides/notesSlide35.xml" ContentType="application/vnd.openxmlformats-officedocument.presentationml.notesSlide+xml"/>
  <Override PartName="/ppt/tags/tag37.xml" ContentType="application/vnd.openxmlformats-officedocument.presentationml.tags+xml"/>
  <Override PartName="/ppt/notesSlides/notesSlide36.xml" ContentType="application/vnd.openxmlformats-officedocument.presentationml.notesSlide+xml"/>
  <Override PartName="/ppt/tags/tag38.xml" ContentType="application/vnd.openxmlformats-officedocument.presentationml.tags+xml"/>
  <Override PartName="/ppt/notesSlides/notesSlide37.xml" ContentType="application/vnd.openxmlformats-officedocument.presentationml.notesSlide+xml"/>
  <Override PartName="/ppt/tags/tag39.xml" ContentType="application/vnd.openxmlformats-officedocument.presentationml.tags+xml"/>
  <Override PartName="/ppt/notesSlides/notesSlide38.xml" ContentType="application/vnd.openxmlformats-officedocument.presentationml.notesSlide+xml"/>
  <Override PartName="/ppt/tags/tag40.xml" ContentType="application/vnd.openxmlformats-officedocument.presentationml.tags+xml"/>
  <Override PartName="/ppt/notesSlides/notesSlide39.xml" ContentType="application/vnd.openxmlformats-officedocument.presentationml.notesSlide+xml"/>
  <Override PartName="/ppt/tags/tag41.xml" ContentType="application/vnd.openxmlformats-officedocument.presentationml.tags+xml"/>
  <Override PartName="/ppt/notesSlides/notesSlide40.xml" ContentType="application/vnd.openxmlformats-officedocument.presentationml.notesSlide+xml"/>
  <Override PartName="/ppt/tags/tag42.xml" ContentType="application/vnd.openxmlformats-officedocument.presentationml.tags+xml"/>
  <Override PartName="/ppt/notesSlides/notesSlide41.xml" ContentType="application/vnd.openxmlformats-officedocument.presentationml.notesSlide+xml"/>
  <Override PartName="/ppt/tags/tag43.xml" ContentType="application/vnd.openxmlformats-officedocument.presentationml.tags+xml"/>
  <Override PartName="/ppt/notesSlides/notesSlide42.xml" ContentType="application/vnd.openxmlformats-officedocument.presentationml.notesSlide+xml"/>
  <Override PartName="/ppt/tags/tag44.xml" ContentType="application/vnd.openxmlformats-officedocument.presentationml.tags+xml"/>
  <Override PartName="/ppt/notesSlides/notesSlide43.xml" ContentType="application/vnd.openxmlformats-officedocument.presentationml.notesSlide+xml"/>
  <Override PartName="/ppt/tags/tag45.xml" ContentType="application/vnd.openxmlformats-officedocument.presentationml.tags+xml"/>
  <Override PartName="/ppt/notesSlides/notesSlide44.xml" ContentType="application/vnd.openxmlformats-officedocument.presentationml.notesSlide+xml"/>
  <Override PartName="/ppt/tags/tag46.xml" ContentType="application/vnd.openxmlformats-officedocument.presentationml.tags+xml"/>
  <Override PartName="/ppt/notesSlides/notesSlide45.xml" ContentType="application/vnd.openxmlformats-officedocument.presentationml.notesSlide+xml"/>
  <Override PartName="/ppt/tags/tag47.xml" ContentType="application/vnd.openxmlformats-officedocument.presentationml.tags+xml"/>
  <Override PartName="/ppt/notesSlides/notesSlide46.xml" ContentType="application/vnd.openxmlformats-officedocument.presentationml.notesSlide+xml"/>
  <Override PartName="/ppt/tags/tag48.xml" ContentType="application/vnd.openxmlformats-officedocument.presentationml.tags+xml"/>
  <Override PartName="/ppt/notesSlides/notesSlide47.xml" ContentType="application/vnd.openxmlformats-officedocument.presentationml.notesSlide+xml"/>
  <Override PartName="/ppt/tags/tag49.xml" ContentType="application/vnd.openxmlformats-officedocument.presentationml.tags+xml"/>
  <Override PartName="/ppt/notesSlides/notesSlide48.xml" ContentType="application/vnd.openxmlformats-officedocument.presentationml.notesSlide+xml"/>
  <Override PartName="/ppt/tags/tag50.xml" ContentType="application/vnd.openxmlformats-officedocument.presentationml.tags+xml"/>
  <Override PartName="/ppt/notesSlides/notesSlide49.xml" ContentType="application/vnd.openxmlformats-officedocument.presentationml.notesSlide+xml"/>
  <Override PartName="/ppt/tags/tag51.xml" ContentType="application/vnd.openxmlformats-officedocument.presentationml.tags+xml"/>
  <Override PartName="/ppt/notesSlides/notesSlide50.xml" ContentType="application/vnd.openxmlformats-officedocument.presentationml.notesSlide+xml"/>
  <Override PartName="/ppt/tags/tag52.xml" ContentType="application/vnd.openxmlformats-officedocument.presentationml.tags+xml"/>
  <Override PartName="/ppt/notesSlides/notesSlide51.xml" ContentType="application/vnd.openxmlformats-officedocument.presentationml.notesSlide+xml"/>
  <Override PartName="/ppt/tags/tag53.xml" ContentType="application/vnd.openxmlformats-officedocument.presentationml.tags+xml"/>
  <Override PartName="/ppt/notesSlides/notesSlide52.xml" ContentType="application/vnd.openxmlformats-officedocument.presentationml.notesSlide+xml"/>
  <Override PartName="/ppt/tags/tag54.xml" ContentType="application/vnd.openxmlformats-officedocument.presentationml.tags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tags/tag55.xml" ContentType="application/vnd.openxmlformats-officedocument.presentationml.tags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9"/>
  </p:notesMasterIdLst>
  <p:sldIdLst>
    <p:sldId id="513" r:id="rId2"/>
    <p:sldId id="730" r:id="rId3"/>
    <p:sldId id="1070" r:id="rId4"/>
    <p:sldId id="880" r:id="rId5"/>
    <p:sldId id="924" r:id="rId6"/>
    <p:sldId id="1052" r:id="rId7"/>
    <p:sldId id="1054" r:id="rId8"/>
    <p:sldId id="1123" r:id="rId9"/>
    <p:sldId id="1132" r:id="rId10"/>
    <p:sldId id="876" r:id="rId11"/>
    <p:sldId id="925" r:id="rId12"/>
    <p:sldId id="759" r:id="rId13"/>
    <p:sldId id="1130" r:id="rId14"/>
    <p:sldId id="1077" r:id="rId15"/>
    <p:sldId id="1131" r:id="rId16"/>
    <p:sldId id="1082" r:id="rId17"/>
    <p:sldId id="1083" r:id="rId18"/>
    <p:sldId id="1084" r:id="rId19"/>
    <p:sldId id="1085" r:id="rId20"/>
    <p:sldId id="1086" r:id="rId21"/>
    <p:sldId id="1087" r:id="rId22"/>
    <p:sldId id="1124" r:id="rId23"/>
    <p:sldId id="1088" r:id="rId24"/>
    <p:sldId id="1090" r:id="rId25"/>
    <p:sldId id="1089" r:id="rId26"/>
    <p:sldId id="1127" r:id="rId27"/>
    <p:sldId id="1092" r:id="rId28"/>
    <p:sldId id="1094" r:id="rId29"/>
    <p:sldId id="1096" r:id="rId30"/>
    <p:sldId id="1097" r:id="rId31"/>
    <p:sldId id="1098" r:id="rId32"/>
    <p:sldId id="1099" r:id="rId33"/>
    <p:sldId id="1100" r:id="rId34"/>
    <p:sldId id="1101" r:id="rId35"/>
    <p:sldId id="1103" r:id="rId36"/>
    <p:sldId id="1128" r:id="rId37"/>
    <p:sldId id="1105" r:id="rId38"/>
    <p:sldId id="1106" r:id="rId39"/>
    <p:sldId id="1107" r:id="rId40"/>
    <p:sldId id="1108" r:id="rId41"/>
    <p:sldId id="1109" r:id="rId42"/>
    <p:sldId id="1110" r:id="rId43"/>
    <p:sldId id="1111" r:id="rId44"/>
    <p:sldId id="1112" r:id="rId45"/>
    <p:sldId id="1113" r:id="rId46"/>
    <p:sldId id="1114" r:id="rId47"/>
    <p:sldId id="1115" r:id="rId48"/>
    <p:sldId id="1116" r:id="rId49"/>
    <p:sldId id="1117" r:id="rId50"/>
    <p:sldId id="1118" r:id="rId51"/>
    <p:sldId id="1119" r:id="rId52"/>
    <p:sldId id="1120" r:id="rId53"/>
    <p:sldId id="1121" r:id="rId54"/>
    <p:sldId id="1044" r:id="rId55"/>
    <p:sldId id="1122" r:id="rId56"/>
    <p:sldId id="1050" r:id="rId57"/>
    <p:sldId id="291" r:id="rId58"/>
  </p:sldIdLst>
  <p:sldSz cx="9144000" cy="5143500" type="screen16x9"/>
  <p:notesSz cx="6858000" cy="9144000"/>
  <p:custDataLst>
    <p:tags r:id="rId6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/>
  <p:cmAuthor id="4" name="jagibbon" initials="jmg" lastIdx="3" clrIdx="4"/>
  <p:cmAuthor id="5" name="admin" initials="a" lastIdx="1" clrIdx="5"/>
  <p:cmAuthor id="6" name="Ravi Shankar" initials="RS" lastIdx="33" clrIdx="6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4" autoAdjust="0"/>
    <p:restoredTop sz="94533" autoAdjust="0"/>
  </p:normalViewPr>
  <p:slideViewPr>
    <p:cSldViewPr snapToGrid="0" showGuides="1">
      <p:cViewPr varScale="1">
        <p:scale>
          <a:sx n="95" d="100"/>
          <a:sy n="95" d="100"/>
        </p:scale>
        <p:origin x="882" y="84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-119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notesViewPr>
    <p:cSldViewPr snapToGrid="0">
      <p:cViewPr varScale="1">
        <p:scale>
          <a:sx n="55" d="100"/>
          <a:sy n="55" d="100"/>
        </p:scale>
        <p:origin x="212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gs" Target="tags/tag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>
                <a:solidFill>
                  <a:srgbClr val="FF0000"/>
                </a:solidFill>
              </a:rPr>
              <a:t>CyberOps </a:t>
            </a:r>
            <a:r>
              <a:rPr lang="en-US" b="0" dirty="0" smtClean="0">
                <a:solidFill>
                  <a:srgbClr val="FF0000"/>
                </a:solidFill>
              </a:rPr>
              <a:t>Associate </a:t>
            </a:r>
            <a:r>
              <a:rPr lang="en-US" b="0" dirty="0">
                <a:solidFill>
                  <a:srgbClr val="FF0000"/>
                </a:solidFill>
              </a:rPr>
              <a:t>v1.0</a:t>
            </a: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Module 10: Network Services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CyberOps </a:t>
            </a:r>
            <a:r>
              <a:rPr lang="en-US" sz="1200" b="0" dirty="0" smtClean="0">
                <a:solidFill>
                  <a:srgbClr val="FF0000"/>
                </a:solidFill>
              </a:rPr>
              <a:t>Associate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dirty="0" smtClean="0">
                <a:solidFill>
                  <a:srgbClr val="FF0000"/>
                </a:solidFill>
              </a:rPr>
              <a:t>v1.0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Module 10</a:t>
            </a:r>
            <a:r>
              <a:rPr lang="en-US" sz="1200" b="0" dirty="0" smtClean="0">
                <a:solidFill>
                  <a:srgbClr val="FF0000"/>
                </a:solidFill>
              </a:rPr>
              <a:t>: Network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>
                <a:solidFill>
                  <a:srgbClr val="FF0000"/>
                </a:solidFill>
              </a:rPr>
              <a:t>Services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</a:rPr>
              <a:t>Time: </a:t>
            </a:r>
            <a:r>
              <a:rPr lang="en-US" sz="1200" dirty="0">
                <a:solidFill>
                  <a:srgbClr val="FF0000"/>
                </a:solidFill>
              </a:rPr>
              <a:t>5 mi</a:t>
            </a:r>
            <a:r>
              <a:rPr lang="en-US" sz="1200" dirty="0"/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Introduce </a:t>
            </a:r>
            <a:r>
              <a:rPr lang="en-US" sz="1200" dirty="0"/>
              <a:t>the topic and encourage learners to come up with a list of expectations from the session. Collate topics on the white board or Desktop while using learner’s inputs to interpret them in words.</a:t>
            </a:r>
            <a:r>
              <a:rPr lang="en-US" sz="1200" b="1" dirty="0"/>
              <a:t> </a:t>
            </a:r>
            <a:endParaRPr lang="en-US" sz="1200" b="1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Read out the Objectives and briefly describe each.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1" dirty="0"/>
              <a:t>NA</a:t>
            </a:r>
            <a:endParaRPr lang="en-US" sz="1200" i="1" dirty="0"/>
          </a:p>
          <a:p>
            <a:pPr marL="341313" lvl="1" indent="-171450">
              <a:buFont typeface="Courier New" panose="02070309020205020404" pitchFamily="49" charset="0"/>
              <a:buChar char="o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Services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10.0  </a:t>
            </a:r>
            <a:r>
              <a:rPr lang="en-US" sz="1200" b="0" dirty="0" smtClean="0"/>
              <a:t>– Introduction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dirty="0">
                <a:solidFill>
                  <a:srgbClr val="FF0000"/>
                </a:solidFill>
              </a:rPr>
              <a:t>10.0.2 – What </a:t>
            </a:r>
            <a:r>
              <a:rPr lang="en-GB" dirty="0" smtClean="0">
                <a:solidFill>
                  <a:srgbClr val="FF0000"/>
                </a:solidFill>
              </a:rPr>
              <a:t>Will </a:t>
            </a:r>
            <a:r>
              <a:rPr lang="en-GB" dirty="0">
                <a:solidFill>
                  <a:srgbClr val="FF0000"/>
                </a:solidFill>
              </a:rPr>
              <a:t>I L</a:t>
            </a:r>
            <a:r>
              <a:rPr lang="en-GB" dirty="0" smtClean="0">
                <a:solidFill>
                  <a:srgbClr val="FF0000"/>
                </a:solidFill>
              </a:rPr>
              <a:t>earn in </a:t>
            </a:r>
            <a:r>
              <a:rPr lang="en-GB" dirty="0">
                <a:solidFill>
                  <a:srgbClr val="FF0000"/>
                </a:solidFill>
              </a:rPr>
              <a:t>this </a:t>
            </a:r>
            <a:r>
              <a:rPr lang="en-GB" dirty="0" smtClean="0">
                <a:solidFill>
                  <a:srgbClr val="FF0000"/>
                </a:solidFill>
              </a:rPr>
              <a:t>Module</a:t>
            </a:r>
            <a:r>
              <a:rPr lang="en-GB" dirty="0">
                <a:solidFill>
                  <a:srgbClr val="FF0000"/>
                </a:solidFill>
              </a:rPr>
              <a:t>?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10.1– DHCP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 smtClean="0">
                <a:solidFill>
                  <a:srgbClr val="FF0000"/>
                </a:solidFill>
                <a:latin typeface="+mn-lt"/>
              </a:rPr>
              <a:t>12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mi</a:t>
            </a:r>
            <a:r>
              <a:rPr lang="en-US" sz="1200" dirty="0">
                <a:latin typeface="+mn-lt"/>
              </a:rPr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Introduce the topic and explain the importance of DHCP.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Discuss</a:t>
            </a:r>
            <a:r>
              <a:rPr lang="en-US" sz="1200" baseline="0" dirty="0">
                <a:latin typeface="+mn-lt"/>
              </a:rPr>
              <a:t> </a:t>
            </a:r>
            <a:r>
              <a:rPr lang="en-US" sz="1200" baseline="0" dirty="0" smtClean="0">
                <a:latin typeface="+mn-lt"/>
              </a:rPr>
              <a:t>DHCP operations</a:t>
            </a:r>
            <a:r>
              <a:rPr lang="en-US" sz="1200" baseline="0" dirty="0">
                <a:latin typeface="+mn-lt"/>
              </a:rPr>
              <a:t>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>
                <a:latin typeface="+mn-lt"/>
              </a:rPr>
              <a:t>Explain </a:t>
            </a:r>
            <a:r>
              <a:rPr lang="en-US" sz="1200" baseline="0" dirty="0" smtClean="0">
                <a:latin typeface="+mn-lt"/>
              </a:rPr>
              <a:t>DHCP </a:t>
            </a:r>
            <a:r>
              <a:rPr lang="en-US" sz="1200" baseline="0" dirty="0">
                <a:latin typeface="+mn-lt"/>
              </a:rPr>
              <a:t>message format</a:t>
            </a:r>
            <a:r>
              <a:rPr lang="en-US" sz="1200" baseline="0" dirty="0" smtClean="0">
                <a:latin typeface="+mn-lt"/>
              </a:rPr>
              <a:t>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 the students to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– DHCP’ in section 10.1.4.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</a:t>
            </a:r>
            <a:r>
              <a:rPr lang="en-US" sz="1200" b="1" dirty="0" smtClean="0">
                <a:latin typeface="+mn-lt"/>
              </a:rPr>
              <a:t>: </a:t>
            </a:r>
            <a:r>
              <a:rPr lang="en-US" sz="1200" i="0" dirty="0">
                <a:latin typeface="+mn-lt"/>
              </a:rPr>
              <a:t>DHCP, static addressing ,dynamic addressing, DHCP operations. Structure of DHCP message.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 – DHCP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10.1.1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 Host Configuration Protocol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 – DHCP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10.1.2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Operation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 – DHCP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10.1.3 –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DHCP Message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10.1.4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DHCP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10.2 – DNS</a:t>
            </a: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7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Provide an overview of DNS.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Illustrate the levels of the DNS domain hierarchy on the white board and explain the concept.</a:t>
            </a:r>
            <a:endParaRPr lang="en-US" sz="1200" baseline="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Describe the DNS Look UP process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Discuss </a:t>
            </a:r>
            <a:r>
              <a:rPr lang="en-US" sz="1200" baseline="0" dirty="0">
                <a:latin typeface="+mn-lt"/>
              </a:rPr>
              <a:t>dynamic DNS </a:t>
            </a:r>
            <a:r>
              <a:rPr lang="en-US" sz="1200" baseline="0" dirty="0" smtClean="0">
                <a:latin typeface="+mn-lt"/>
              </a:rPr>
              <a:t>with an example.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Walk the leaners through the structure of the DNS message format</a:t>
            </a:r>
            <a:endParaRPr lang="en-US" sz="1200" baseline="0" dirty="0">
              <a:latin typeface="+mn-lt"/>
            </a:endParaRP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 smtClean="0">
                <a:latin typeface="+mn-lt"/>
              </a:rPr>
              <a:t>At </a:t>
            </a:r>
            <a:r>
              <a:rPr lang="en-US" sz="1200" dirty="0">
                <a:latin typeface="+mn-lt"/>
              </a:rPr>
              <a:t>the end of the topic, enquire ho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performed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lab.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i="0" dirty="0">
                <a:latin typeface="+mn-lt"/>
              </a:rPr>
              <a:t>DHCP, static </a:t>
            </a:r>
            <a:r>
              <a:rPr lang="en-US" sz="1200" i="0" dirty="0" smtClean="0">
                <a:latin typeface="+mn-lt"/>
              </a:rPr>
              <a:t>addressing, dynamic </a:t>
            </a:r>
            <a:r>
              <a:rPr lang="en-US" sz="1200" i="0" dirty="0">
                <a:latin typeface="+mn-lt"/>
              </a:rPr>
              <a:t>addressing, DHCP </a:t>
            </a:r>
            <a:r>
              <a:rPr lang="en-US" sz="1200" i="0" dirty="0" smtClean="0">
                <a:latin typeface="+mn-lt"/>
              </a:rPr>
              <a:t>operations,</a:t>
            </a:r>
            <a:r>
              <a:rPr lang="en-US" sz="1200" i="0" baseline="0" dirty="0" smtClean="0">
                <a:latin typeface="+mn-lt"/>
              </a:rPr>
              <a:t> </a:t>
            </a:r>
            <a:r>
              <a:rPr lang="en-US" sz="1200" i="0" dirty="0" smtClean="0">
                <a:latin typeface="+mn-lt"/>
              </a:rPr>
              <a:t>Structure </a:t>
            </a:r>
            <a:r>
              <a:rPr lang="en-US" sz="1200" i="0" dirty="0">
                <a:latin typeface="+mn-lt"/>
              </a:rPr>
              <a:t>of DHCP message, Levels </a:t>
            </a:r>
            <a:r>
              <a:rPr lang="en-US" sz="1200" i="0" baseline="0" dirty="0">
                <a:latin typeface="+mn-lt"/>
              </a:rPr>
              <a:t>of DNS domain.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10.2.1- DNS Overview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10.2.2-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Domain Hierarchy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10.2.3 -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DNS Lookup Process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52036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10.2.4 -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Message Format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10.2.4 - </a:t>
            </a:r>
            <a:r>
              <a:rPr lang="en-US" dirty="0"/>
              <a:t>DNS Message Format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10.2.5-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 DNS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10.2.6-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WHOIS Protocol</a:t>
            </a:r>
          </a:p>
        </p:txBody>
      </p:sp>
    </p:spTree>
    <p:extLst>
      <p:ext uri="{BB962C8B-B14F-4D97-AF65-F5344CB8AC3E}">
        <p14:creationId xmlns:p14="http://schemas.microsoft.com/office/powerpoint/2010/main" val="14726491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 – DNS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10.2.7 -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a UDP DNS Capture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10.3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- NAT</a:t>
            </a: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5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Provide</a:t>
            </a:r>
            <a:r>
              <a:rPr lang="en-US" sz="1200" baseline="0" dirty="0" smtClean="0">
                <a:latin typeface="+mn-lt"/>
              </a:rPr>
              <a:t> an overview of </a:t>
            </a:r>
            <a:r>
              <a:rPr lang="en-US" sz="1200" dirty="0" smtClean="0">
                <a:latin typeface="+mn-lt"/>
              </a:rPr>
              <a:t>NAT.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Explain</a:t>
            </a:r>
            <a:r>
              <a:rPr lang="en-US" sz="1200" baseline="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the how</a:t>
            </a:r>
            <a:r>
              <a:rPr lang="en-US" sz="1200" baseline="0" dirty="0" smtClean="0">
                <a:latin typeface="+mn-lt"/>
              </a:rPr>
              <a:t> NAT works via an animation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+mn-lt"/>
              </a:rPr>
              <a:t>Describe the PAT process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>
                <a:latin typeface="+mn-lt"/>
              </a:rPr>
              <a:t>ipv4 address space</a:t>
            </a:r>
            <a:r>
              <a:rPr lang="en-US" sz="1200" b="0" i="0" dirty="0" smtClean="0">
                <a:latin typeface="+mn-lt"/>
              </a:rPr>
              <a:t>, NAT, PAT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10.3– NAT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10.3.1 -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IPv4 Private Address Space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5046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10.3– NAT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10.3.2 -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NAT?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10.3– NAT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/>
              <a:t>How NAT works?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10.3– NAT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10.3.4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 Address Translation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10.4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File Transfer and Sharing Services</a:t>
            </a:r>
            <a:b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 smtClean="0">
                <a:solidFill>
                  <a:srgbClr val="FF0000"/>
                </a:solidFill>
                <a:latin typeface="+mn-lt"/>
              </a:rPr>
              <a:t>18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 smtClean="0">
                <a:latin typeface="+mn-lt"/>
              </a:rPr>
              <a:t>ns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Introduce the </a:t>
            </a:r>
            <a:r>
              <a:rPr lang="en-US" sz="1200" dirty="0" smtClean="0">
                <a:latin typeface="+mn-lt"/>
              </a:rPr>
              <a:t>topic</a:t>
            </a:r>
            <a:r>
              <a:rPr lang="en-US" sz="1200" baseline="0" dirty="0" smtClean="0">
                <a:latin typeface="+mn-lt"/>
              </a:rPr>
              <a:t>s </a:t>
            </a:r>
            <a:r>
              <a:rPr lang="en-US" sz="1200" dirty="0" smtClean="0">
                <a:latin typeface="+mn-lt"/>
              </a:rPr>
              <a:t>FTP </a:t>
            </a:r>
            <a:r>
              <a:rPr lang="en-US" sz="1200" dirty="0">
                <a:latin typeface="+mn-lt"/>
              </a:rPr>
              <a:t>and </a:t>
            </a:r>
            <a:r>
              <a:rPr lang="en-US" sz="1200" dirty="0" smtClean="0">
                <a:latin typeface="+mn-lt"/>
              </a:rPr>
              <a:t>TFTP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Explain</a:t>
            </a:r>
            <a:r>
              <a:rPr lang="en-US" sz="1200" baseline="0" dirty="0" smtClean="0">
                <a:latin typeface="+mn-lt"/>
              </a:rPr>
              <a:t> SMB</a:t>
            </a:r>
            <a:r>
              <a:rPr lang="en-US" sz="1200" dirty="0" smtClean="0">
                <a:latin typeface="+mn-lt"/>
              </a:rPr>
              <a:t>.</a:t>
            </a:r>
            <a:endParaRPr lang="en-US" sz="1200" dirty="0">
              <a:latin typeface="+mn-lt"/>
            </a:endParaRP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 smtClean="0">
                <a:latin typeface="+mn-lt"/>
              </a:rPr>
              <a:t>At </a:t>
            </a:r>
            <a:r>
              <a:rPr lang="en-US" sz="1200" dirty="0">
                <a:latin typeface="+mn-lt"/>
              </a:rPr>
              <a:t>the end of the topic, enquire ho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the learners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performed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 session.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 smtClean="0">
                <a:latin typeface="+mn-lt"/>
              </a:rPr>
              <a:t>FTP and </a:t>
            </a:r>
            <a:r>
              <a:rPr lang="en-US" sz="1200" b="0" i="0" dirty="0">
                <a:latin typeface="+mn-lt"/>
              </a:rPr>
              <a:t>TFTP</a:t>
            </a:r>
            <a:r>
              <a:rPr lang="en-US" sz="1200" b="0" i="0" baseline="0" dirty="0">
                <a:latin typeface="+mn-lt"/>
              </a:rPr>
              <a:t> and S</a:t>
            </a:r>
            <a:r>
              <a:rPr lang="en-US" sz="1200" b="0" i="0" dirty="0">
                <a:latin typeface="+mn-lt"/>
              </a:rPr>
              <a:t>MB.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FTP and TFTP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SMB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SMB</a:t>
            </a:r>
          </a:p>
        </p:txBody>
      </p:sp>
    </p:spTree>
    <p:extLst>
      <p:ext uri="{BB962C8B-B14F-4D97-AF65-F5344CB8AC3E}">
        <p14:creationId xmlns:p14="http://schemas.microsoft.com/office/powerpoint/2010/main" val="6752662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Transfer and Sharing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TCP and UDP Captures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10.5 - Email</a:t>
            </a:r>
          </a:p>
          <a:p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>
                <a:solidFill>
                  <a:srgbClr val="FF0000"/>
                </a:solidFill>
              </a:rPr>
              <a:t>5</a:t>
            </a:r>
            <a:r>
              <a:rPr lang="en-US" sz="1000" b="0" baseline="0" dirty="0">
                <a:solidFill>
                  <a:srgbClr val="FF000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mi</a:t>
            </a:r>
            <a:r>
              <a:rPr lang="en-US" sz="1000" dirty="0"/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Explain</a:t>
            </a:r>
            <a:r>
              <a:rPr lang="en-US" sz="1000" baseline="0" dirty="0" smtClean="0"/>
              <a:t> </a:t>
            </a:r>
            <a:r>
              <a:rPr lang="en-US" sz="1000" dirty="0" smtClean="0"/>
              <a:t>Email protocol.</a:t>
            </a:r>
            <a:endParaRPr lang="en-US" sz="10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/>
              <a:t>Discuss </a:t>
            </a:r>
            <a:r>
              <a:rPr lang="en-US" sz="1000" baseline="0" dirty="0" smtClean="0"/>
              <a:t>SMTP, POP </a:t>
            </a:r>
            <a:r>
              <a:rPr lang="en-US" sz="1000" baseline="0" dirty="0"/>
              <a:t>and </a:t>
            </a:r>
            <a:r>
              <a:rPr lang="en-US" sz="1000" baseline="0" dirty="0" smtClean="0"/>
              <a:t>IMAP.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100" b="1" dirty="0"/>
              <a:t>  </a:t>
            </a:r>
            <a:r>
              <a:rPr lang="en-US" sz="1000" baseline="0" dirty="0" smtClean="0"/>
              <a:t>SMTP, POP </a:t>
            </a:r>
            <a:r>
              <a:rPr lang="en-US" sz="1000" baseline="0" dirty="0"/>
              <a:t>and IMAP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10.5.1 – Email protocols.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10.5.2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SMTP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10.5.3 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POP3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Email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10.5.4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IMAP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- HTTP</a:t>
            </a: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8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Discuss </a:t>
            </a:r>
            <a:r>
              <a:rPr lang="en-US" sz="1200" dirty="0" smtClean="0">
                <a:latin typeface="+mn-lt"/>
              </a:rPr>
              <a:t>the</a:t>
            </a:r>
            <a:r>
              <a:rPr lang="en-US" sz="1200" baseline="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HTTP protocol </a:t>
            </a:r>
            <a:r>
              <a:rPr lang="en-US" sz="1200" dirty="0">
                <a:latin typeface="+mn-lt"/>
              </a:rPr>
              <a:t>along with its </a:t>
            </a:r>
            <a:r>
              <a:rPr lang="en-US" sz="1200" dirty="0" smtClean="0">
                <a:latin typeface="+mn-lt"/>
              </a:rPr>
              <a:t>methods.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Define the HTTP status codes.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Differentiate between HTTP and HTTP/2.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+mn-lt"/>
              </a:rPr>
              <a:t>Reinforce the difference between HTTP and HTTPS.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Points:  </a:t>
            </a:r>
            <a:r>
              <a:rPr lang="en-US" sz="1200" b="0" i="0" dirty="0">
                <a:latin typeface="+mn-lt"/>
              </a:rPr>
              <a:t>HTTP and HTTP URL</a:t>
            </a:r>
            <a:r>
              <a:rPr lang="en-US" sz="1200" b="0" i="0" dirty="0" smtClean="0">
                <a:latin typeface="+mn-lt"/>
              </a:rPr>
              <a:t>, HTTP </a:t>
            </a:r>
            <a:r>
              <a:rPr lang="en-US" sz="1200" b="0" i="0" dirty="0">
                <a:latin typeface="+mn-lt"/>
              </a:rPr>
              <a:t>operations, HTTP status codes, HTTP/2</a:t>
            </a:r>
            <a:endParaRPr lang="en-US" sz="1200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Hypertext Transfer Protocol and Hypertext Markup Language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Hypertext Transfer Protocol and Hypertext Markup Language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HTTP URL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Operation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Status Codes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 Status Codes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50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HTTP/2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51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Securing HTTP – HTTPS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52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10– Network Services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HTTP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10.6.7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Using Wireshark to Examine HTTP and HTTPS Traffic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Source: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10.7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Network Services Summary</a:t>
            </a:r>
            <a:b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endParaRPr lang="en-US" sz="1200" dirty="0">
              <a:latin typeface="+mn-lt"/>
            </a:endParaRPr>
          </a:p>
          <a:p>
            <a:r>
              <a:rPr lang="en-US" sz="1200" b="1" u="sng" dirty="0">
                <a:latin typeface="+mn-lt"/>
              </a:rPr>
              <a:t>In-Session Activities / Explanations: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+mn-lt"/>
              </a:rPr>
              <a:t>Time: </a:t>
            </a:r>
            <a:r>
              <a:rPr lang="en-US" sz="1200" b="0" dirty="0">
                <a:solidFill>
                  <a:srgbClr val="FF0000"/>
                </a:solidFill>
                <a:latin typeface="+mn-lt"/>
              </a:rPr>
              <a:t>7</a:t>
            </a:r>
            <a:r>
              <a:rPr lang="en-US" sz="1200" dirty="0">
                <a:solidFill>
                  <a:srgbClr val="FF0000"/>
                </a:solidFill>
                <a:latin typeface="+mn-lt"/>
              </a:rPr>
              <a:t> mi</a:t>
            </a:r>
            <a:r>
              <a:rPr lang="en-US" sz="1200" dirty="0">
                <a:latin typeface="+mn-lt"/>
              </a:rPr>
              <a:t>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Instructor Notes: </a:t>
            </a:r>
            <a:endParaRPr lang="en-US" sz="1200" dirty="0">
              <a:latin typeface="+mn-lt"/>
            </a:endParaRP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that the learners complete the module quiz.</a:t>
            </a:r>
            <a:endParaRPr lang="en-US" sz="1200" dirty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n-lt"/>
              </a:rPr>
              <a:t>Key Points</a:t>
            </a:r>
            <a:r>
              <a:rPr lang="en-US" sz="1200" b="1" dirty="0" smtClean="0">
                <a:latin typeface="+mn-lt"/>
              </a:rPr>
              <a:t>:</a:t>
            </a:r>
            <a:r>
              <a:rPr lang="en-US" sz="1200" b="1" baseline="0" dirty="0">
                <a:latin typeface="+mn-lt"/>
              </a:rPr>
              <a:t> </a:t>
            </a:r>
            <a:r>
              <a:rPr lang="en-US" sz="1200" b="0" baseline="0" dirty="0" smtClean="0">
                <a:latin typeface="+mn-lt"/>
              </a:rPr>
              <a:t>NA</a:t>
            </a: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Services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10.7 –</a:t>
            </a:r>
            <a:r>
              <a:rPr lang="en-US" sz="1200" dirty="0"/>
              <a:t>Network Services Summary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10.7.1 -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did I learn In this Module?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10.7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dirty="0"/>
              <a:t>Network Services Summary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10.7.1 -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What did I learn In this Module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10.7.2 -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10: Network Services Quiz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56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 – Network Services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02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93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7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8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9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10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3542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5" Type="http://schemas.openxmlformats.org/officeDocument/2006/relationships/image" Target="../media/image5.png"/><Relationship Id="rId4" Type="http://schemas.openxmlformats.org/officeDocument/2006/relationships/hyperlink" Target="http://www.cisco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0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1.xml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2.xml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3.xml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5.xml"/><Relationship Id="rId6" Type="http://schemas.openxmlformats.org/officeDocument/2006/relationships/image" Target="../media/image27.png"/><Relationship Id="rId5" Type="http://schemas.openxmlformats.org/officeDocument/2006/relationships/hyperlink" Target="http://www.cisco.com/" TargetMode="External"/><Relationship Id="rId4" Type="http://schemas.openxmlformats.org/officeDocument/2006/relationships/hyperlink" Target="http://www.cisco.com/index.html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7.xml"/><Relationship Id="rId4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8.xml"/><Relationship Id="rId4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1.xml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10: Network Services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10" name="Subtitle 6">
            <a:extLst>
              <a:ext uri="{FF2B5EF4-FFF2-40B4-BE49-F238E27FC236}">
                <a16:creationId xmlns:a16="http://schemas.microsoft.com/office/drawing/2014/main" xmlns="" id="{04FD2489-00FA-4598-BB9B-1B5ABC733DAB}"/>
              </a:ext>
            </a:extLst>
          </p:cNvPr>
          <p:cNvSpPr txBox="1">
            <a:spLocks/>
          </p:cNvSpPr>
          <p:nvPr/>
        </p:nvSpPr>
        <p:spPr>
          <a:xfrm>
            <a:off x="469497" y="3809526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Associate v1.0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2109130"/>
            <a:ext cx="6672708" cy="6447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10: Network Services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Associate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Module Title</a:t>
            </a:r>
            <a:r>
              <a:rPr lang="en-US" sz="1600" dirty="0"/>
              <a:t>: Network Services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/>
              <a:t>Module Objective</a:t>
            </a:r>
            <a:r>
              <a:rPr lang="en-US" sz="1600" dirty="0"/>
              <a:t>: Explain how network services enable network functionality.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660077"/>
              </p:ext>
            </p:extLst>
          </p:nvPr>
        </p:nvGraphicFramePr>
        <p:xfrm>
          <a:off x="423333" y="1625600"/>
          <a:ext cx="8263467" cy="1789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287">
                  <a:extLst>
                    <a:ext uri="{9D8B030D-6E8A-4147-A177-3AD203B41FA5}">
                      <a16:colId xmlns:a16="http://schemas.microsoft.com/office/drawing/2014/main" xmlns="" val="399010295"/>
                    </a:ext>
                  </a:extLst>
                </a:gridCol>
                <a:gridCol w="5215180">
                  <a:extLst>
                    <a:ext uri="{9D8B030D-6E8A-4147-A177-3AD203B41FA5}">
                      <a16:colId xmlns:a16="http://schemas.microsoft.com/office/drawing/2014/main" xmlns="" val="3417728144"/>
                    </a:ext>
                  </a:extLst>
                </a:gridCol>
              </a:tblGrid>
              <a:tr h="21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:a16="http://schemas.microsoft.com/office/drawing/2014/main" xmlns="" val="364302898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DHCP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DHCP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3530891527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DNS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DNS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662892947"/>
                  </a:ext>
                </a:extLst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NAT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NAT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283686363"/>
                  </a:ext>
                </a:extLst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File Transfer and Sharing Services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file transfer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Email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email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US" sz="1100" b="1" dirty="0">
                          <a:effectLst/>
                        </a:rPr>
                        <a:t>HTTP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100" b="0" dirty="0">
                          <a:effectLst/>
                        </a:rPr>
                        <a:t>Explain how HTTP services enable network functionality.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10.1 DHCP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27508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Network Services</a:t>
            </a:r>
          </a:p>
          <a:p>
            <a:r>
              <a:rPr lang="en-US" dirty="0"/>
              <a:t>Dynamic Host Configuration Protocol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7435" y="681254"/>
            <a:ext cx="4808183" cy="39889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Two </a:t>
            </a:r>
            <a:r>
              <a:rPr lang="en-US" sz="1600" dirty="0"/>
              <a:t>types of addressing:</a:t>
            </a:r>
          </a:p>
          <a:p>
            <a:pPr marL="358775" lvl="2" indent="-177800"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Dynamic</a:t>
            </a:r>
            <a:r>
              <a:rPr lang="en-US" sz="1600" dirty="0">
                <a:solidFill>
                  <a:srgbClr val="000000"/>
                </a:solidFill>
              </a:rPr>
              <a:t> – </a:t>
            </a:r>
            <a:r>
              <a:rPr lang="en-US" sz="1600" dirty="0" smtClean="0">
                <a:solidFill>
                  <a:srgbClr val="000000"/>
                </a:solidFill>
              </a:rPr>
              <a:t>Dynamic Host Configuration Protocol (</a:t>
            </a:r>
            <a:r>
              <a:rPr lang="en-US" sz="1600" dirty="0" smtClean="0"/>
              <a:t>DHCP) for IPv4 service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automates the assignment of IPv4 addresses, subnet masks, gateways, and other IPv4 networking parameters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  <a:p>
            <a:pPr marL="358775" lvl="2" indent="-177800"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Static</a:t>
            </a:r>
            <a:r>
              <a:rPr lang="en-US" sz="1600" dirty="0">
                <a:solidFill>
                  <a:srgbClr val="000000"/>
                </a:solidFill>
              </a:rPr>
              <a:t> – The network administrator manually enters IP address information on hosts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 marL="180975" lvl="1" indent="-180975">
              <a:buSzPct val="90000"/>
              <a:buFont typeface="Arial" pitchFamily="34" charset="0"/>
              <a:buChar char="•"/>
            </a:pPr>
            <a:r>
              <a:rPr lang="en-US" sz="1600" dirty="0" smtClean="0"/>
              <a:t>When a host connects to the network, the </a:t>
            </a:r>
            <a:r>
              <a:rPr lang="en-US" sz="1600" dirty="0"/>
              <a:t>DHCP server chooses an address from a configured range of addresses called a pool and assigns it to the host</a:t>
            </a:r>
            <a:r>
              <a:rPr lang="en-US" sz="1600" dirty="0" smtClean="0"/>
              <a:t>.</a:t>
            </a:r>
            <a:endParaRPr lang="en-IN" sz="1600" dirty="0" smtClean="0"/>
          </a:p>
          <a:p>
            <a:pPr marL="180975" lvl="1" indent="-180975">
              <a:buSzPct val="90000"/>
              <a:buFont typeface="Arial" pitchFamily="34" charset="0"/>
              <a:buChar char="•"/>
            </a:pPr>
            <a:r>
              <a:rPr lang="en-IN" sz="1600" dirty="0" smtClean="0"/>
              <a:t>DHCP </a:t>
            </a:r>
            <a:r>
              <a:rPr lang="en-IN" sz="1600" dirty="0"/>
              <a:t>can allocate IP addresses for a configurable period of time, called a lease period.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62" y="910452"/>
            <a:ext cx="4135094" cy="274319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9283" y="3648563"/>
            <a:ext cx="4240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>
                <a:solidFill>
                  <a:schemeClr val="tx1">
                    <a:lumMod val="50000"/>
                  </a:schemeClr>
                </a:solidFill>
              </a:rPr>
              <a:t>Medium-to-large networks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 – DHCP server is a local PC-based server</a:t>
            </a:r>
          </a:p>
          <a:p>
            <a:r>
              <a:rPr lang="en-IN" sz="1600" b="1" dirty="0" smtClean="0">
                <a:solidFill>
                  <a:schemeClr val="tx1">
                    <a:lumMod val="50000"/>
                  </a:schemeClr>
                </a:solidFill>
              </a:rPr>
              <a:t>Home network 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– DHCP server is on the local router connecting </a:t>
            </a:r>
            <a:r>
              <a:rPr lang="en-IN" sz="1600" dirty="0">
                <a:solidFill>
                  <a:schemeClr val="tx1">
                    <a:lumMod val="50000"/>
                  </a:schemeClr>
                </a:solidFill>
              </a:rPr>
              <a:t>the home network to the ISP.</a:t>
            </a:r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IN"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9117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Network Services</a:t>
            </a:r>
          </a:p>
          <a:p>
            <a:r>
              <a:rPr lang="en-US" dirty="0"/>
              <a:t>DHCP O</a:t>
            </a:r>
            <a:r>
              <a:rPr lang="en-US" dirty="0" smtClean="0"/>
              <a:t>peration</a:t>
            </a:r>
            <a:endParaRPr lang="en-US" dirty="0"/>
          </a:p>
        </p:txBody>
      </p:sp>
      <p:sp>
        <p:nvSpPr>
          <p:cNvPr id="3" name="Content Placeholder 1"/>
          <p:cNvSpPr/>
          <p:nvPr/>
        </p:nvSpPr>
        <p:spPr>
          <a:xfrm>
            <a:off x="217285" y="730387"/>
            <a:ext cx="8664765" cy="55374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DHCP operation includes: DHCPDISCOVER</a:t>
            </a:r>
            <a:r>
              <a:rPr lang="en-US" sz="1600" dirty="0" smtClean="0">
                <a:solidFill>
                  <a:srgbClr val="000000"/>
                </a:solidFill>
              </a:rPr>
              <a:t>, DHCPOFFER, DHCPREQUEST</a:t>
            </a:r>
            <a:r>
              <a:rPr lang="en-US" sz="1600" dirty="0">
                <a:solidFill>
                  <a:srgbClr val="000000"/>
                </a:solidFill>
              </a:rPr>
              <a:t>, DHCPACK</a:t>
            </a:r>
            <a:r>
              <a:rPr lang="en-US" sz="1600" dirty="0" smtClean="0">
                <a:solidFill>
                  <a:srgbClr val="000000"/>
                </a:solidFill>
              </a:rPr>
              <a:t>, and DHCPNAK.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89330" y="1269740"/>
            <a:ext cx="5251803" cy="239691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DHCP-configured device connects to the network, the client broadcasts a </a:t>
            </a:r>
            <a:r>
              <a:rPr lang="en-US" sz="1600" b="1" dirty="0" smtClean="0"/>
              <a:t>DHCPDISCOVER </a:t>
            </a:r>
            <a:r>
              <a:rPr lang="en-US" sz="1600" dirty="0" smtClean="0"/>
              <a:t>message </a:t>
            </a:r>
            <a:r>
              <a:rPr lang="en-US" sz="1600" dirty="0"/>
              <a:t>to identify any available DHCP servers on the network.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600" dirty="0"/>
              <a:t>A DHCP server replies with a </a:t>
            </a:r>
            <a:r>
              <a:rPr lang="en-US" sz="1600" b="1" dirty="0" smtClean="0"/>
              <a:t>DHCPOFFER </a:t>
            </a:r>
            <a:r>
              <a:rPr lang="en-US" sz="1600" dirty="0" smtClean="0"/>
              <a:t>message</a:t>
            </a:r>
            <a:r>
              <a:rPr lang="en-US" sz="1600" dirty="0"/>
              <a:t>, which offers a lease to the client.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600" dirty="0"/>
              <a:t>The client </a:t>
            </a:r>
            <a:r>
              <a:rPr lang="en-US" sz="1600" dirty="0" smtClean="0"/>
              <a:t>sends </a:t>
            </a:r>
            <a:r>
              <a:rPr lang="en-US" sz="1600" dirty="0"/>
              <a:t>a </a:t>
            </a:r>
            <a:r>
              <a:rPr lang="en-US" sz="1600" b="1" dirty="0" smtClean="0"/>
              <a:t>DHCPREQUEST </a:t>
            </a:r>
            <a:r>
              <a:rPr lang="en-US" sz="1600" dirty="0" smtClean="0"/>
              <a:t>message </a:t>
            </a:r>
            <a:r>
              <a:rPr lang="en-US" sz="1600" dirty="0"/>
              <a:t>that identifies the explicit server and lease offer that the client is accepting</a:t>
            </a:r>
            <a:r>
              <a:rPr lang="en-US" sz="1600" dirty="0" smtClean="0"/>
              <a:t>.</a:t>
            </a:r>
          </a:p>
        </p:txBody>
      </p:sp>
      <p:sp>
        <p:nvSpPr>
          <p:cNvPr id="4" name="Content Placeholder 3"/>
          <p:cNvSpPr/>
          <p:nvPr/>
        </p:nvSpPr>
        <p:spPr>
          <a:xfrm>
            <a:off x="217284" y="3675718"/>
            <a:ext cx="8827128" cy="7785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If the IPv4 address requested by the client, or offered by the server, is still available, the server </a:t>
            </a:r>
            <a:r>
              <a:rPr lang="en-US" sz="1600" dirty="0" smtClean="0">
                <a:solidFill>
                  <a:srgbClr val="000000"/>
                </a:solidFill>
              </a:rPr>
              <a:t>returns the </a:t>
            </a:r>
            <a:r>
              <a:rPr lang="en-US" sz="1600" b="1" dirty="0">
                <a:solidFill>
                  <a:srgbClr val="000000"/>
                </a:solidFill>
              </a:rPr>
              <a:t>DHCPACK </a:t>
            </a:r>
            <a:r>
              <a:rPr lang="en-US" sz="1600" dirty="0">
                <a:solidFill>
                  <a:srgbClr val="000000"/>
                </a:solidFill>
              </a:rPr>
              <a:t>message</a:t>
            </a:r>
            <a:r>
              <a:rPr lang="en-US" sz="1600" dirty="0" smtClean="0">
                <a:solidFill>
                  <a:srgbClr val="000000"/>
                </a:solidFill>
              </a:rPr>
              <a:t>. </a:t>
            </a:r>
            <a:r>
              <a:rPr lang="en-US" sz="1600" dirty="0">
                <a:solidFill>
                  <a:srgbClr val="000000"/>
                </a:solidFill>
              </a:rPr>
              <a:t>If the offer is no longer valid, then the selected server responds with a </a:t>
            </a:r>
            <a:r>
              <a:rPr lang="en-US" sz="1600" b="1" dirty="0" smtClean="0">
                <a:solidFill>
                  <a:srgbClr val="000000"/>
                </a:solidFill>
              </a:rPr>
              <a:t>DHCPNAK </a:t>
            </a:r>
            <a:r>
              <a:rPr lang="en-US" sz="1600" dirty="0" smtClean="0">
                <a:solidFill>
                  <a:srgbClr val="000000"/>
                </a:solidFill>
              </a:rPr>
              <a:t>message.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If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a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DHCPNAK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message is returned, then the selection process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begins again with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a new </a:t>
            </a: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DHCPDISCOVER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message being transmitted.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104" y="1212252"/>
            <a:ext cx="3658788" cy="239313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06621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Network Services</a:t>
            </a:r>
          </a:p>
          <a:p>
            <a:r>
              <a:rPr lang="en-US" dirty="0"/>
              <a:t>DHCP Message Format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44208"/>
            <a:ext cx="8761397" cy="404141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N" sz="1600" dirty="0"/>
              <a:t>The DHCPv4 message format is used for all DHCPv4 transactions. </a:t>
            </a:r>
            <a:endParaRPr lang="en-IN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DHCPv4 messages are encapsulated within the UDP transport </a:t>
            </a:r>
            <a:r>
              <a:rPr lang="en-US" sz="1600" dirty="0" smtClean="0"/>
              <a:t>protocol.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below table lists the fields covered in the structure of the DHCPv4 message.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35413"/>
              </p:ext>
            </p:extLst>
          </p:nvPr>
        </p:nvGraphicFramePr>
        <p:xfrm>
          <a:off x="452671" y="2181412"/>
          <a:ext cx="8193387" cy="1901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72"/>
                <a:gridCol w="2336172"/>
                <a:gridCol w="3521043"/>
              </a:tblGrid>
              <a:tr h="370840">
                <a:tc grid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IN" sz="1400" dirty="0" smtClean="0"/>
                        <a:t>Fields in the structure of DHCPv4 Message</a:t>
                      </a:r>
                      <a:endParaRPr lang="en-IN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11628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Operation (OP) Code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Gateway IP Address </a:t>
                      </a:r>
                    </a:p>
                  </a:txBody>
                  <a:tcPr/>
                </a:tc>
              </a:tr>
              <a:tr h="289711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Hardware Type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Flags  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 Hardware Address .</a:t>
                      </a:r>
                    </a:p>
                  </a:txBody>
                  <a:tcPr/>
                </a:tc>
              </a:tr>
              <a:tr h="301782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Hardware Address Length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 IP Address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 Name </a:t>
                      </a:r>
                    </a:p>
                  </a:txBody>
                  <a:tcPr/>
                </a:tc>
              </a:tr>
              <a:tr h="286693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Hops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Your IP Address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Boot Filename</a:t>
                      </a:r>
                    </a:p>
                  </a:txBody>
                  <a:tcPr/>
                </a:tc>
              </a:tr>
              <a:tr h="244443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Transaction Identifier 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 IP Address 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685777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DHCP Options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63261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10.2 DNS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467891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DNS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753678"/>
            <a:ext cx="4289383" cy="385257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Domain Name System (DNS) provides domain </a:t>
            </a:r>
            <a:r>
              <a:rPr lang="en-US" sz="1600" dirty="0"/>
              <a:t>names and their associated IP addresses.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The DNS system consists of a global hierarchy of distributed servers that contain databases of name to IP address mappings.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client computer in the figure will send a request to the DNS server to get the IP address for </a:t>
            </a:r>
            <a:r>
              <a:rPr lang="en-US" sz="1600" dirty="0">
                <a:hlinkClick r:id="rId4"/>
              </a:rPr>
              <a:t>www.cisco.com</a:t>
            </a:r>
            <a:r>
              <a:rPr lang="en-US" sz="1600" dirty="0"/>
              <a:t> so that it can address packets to that server.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Malicious DNS </a:t>
            </a:r>
            <a:r>
              <a:rPr lang="en-US" sz="1600" dirty="0"/>
              <a:t>traffic can be detected through protocol analysis and the inspection of DNS monitoring information.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9" t="8844" r="1147" b="3199"/>
          <a:stretch/>
        </p:blipFill>
        <p:spPr bwMode="auto">
          <a:xfrm>
            <a:off x="4379130" y="1237541"/>
            <a:ext cx="4586548" cy="225091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 Box 2"/>
          <p:cNvSpPr/>
          <p:nvPr/>
        </p:nvSpPr>
        <p:spPr>
          <a:xfrm>
            <a:off x="4433448" y="3542777"/>
            <a:ext cx="4586548" cy="31543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N" sz="1600" dirty="0" smtClean="0">
                <a:solidFill>
                  <a:schemeClr val="tx1">
                    <a:lumMod val="50000"/>
                  </a:schemeClr>
                </a:solidFill>
              </a:rPr>
              <a:t>DNS Resolves Names to IP Addresses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6669159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DNS Domain Hierarchy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2701" y="762731"/>
            <a:ext cx="4862508" cy="385257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DNS consists of a hierarchy of generic top-level domains and numerous country-level domains.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second-level domains are represented by a domain name that is followed by a top-level domain.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Subdomains are found at the next level of the DNS hierarchy and represent some division of the second-level domain.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Fourth level </a:t>
            </a:r>
            <a:r>
              <a:rPr lang="en-US" sz="1600" dirty="0" smtClean="0"/>
              <a:t>domain can </a:t>
            </a:r>
            <a:r>
              <a:rPr lang="en-US" sz="1600" dirty="0"/>
              <a:t>represent a host in a subdomain.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 smtClean="0"/>
              <a:t>Top-level domains represent either the type of organization or country of origin. Examples: </a:t>
            </a:r>
            <a:r>
              <a:rPr lang="en-US" sz="1600" dirty="0"/>
              <a:t>(</a:t>
            </a:r>
            <a:r>
              <a:rPr lang="en-US" sz="1600" b="1" dirty="0"/>
              <a:t>.org</a:t>
            </a:r>
            <a:r>
              <a:rPr lang="en-US" sz="1600" b="1" dirty="0" smtClean="0"/>
              <a:t>) </a:t>
            </a:r>
            <a:r>
              <a:rPr lang="en-US" sz="1600" dirty="0" smtClean="0"/>
              <a:t>- </a:t>
            </a:r>
            <a:r>
              <a:rPr lang="en-US" sz="1600" dirty="0"/>
              <a:t>a non-profit organization</a:t>
            </a:r>
            <a:r>
              <a:rPr lang="en-US" sz="1600" dirty="0" smtClean="0"/>
              <a:t>, </a:t>
            </a:r>
            <a:r>
              <a:rPr lang="en-US" sz="1600" b="1" dirty="0" smtClean="0"/>
              <a:t>(.au) </a:t>
            </a:r>
            <a:r>
              <a:rPr lang="en-US" sz="1600" dirty="0" smtClean="0"/>
              <a:t>– Australia.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934" y="867754"/>
            <a:ext cx="3908078" cy="355125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7224" y="4418095"/>
            <a:ext cx="3666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DNS Hierarchy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5507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DNS Lookup 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7" y="753678"/>
            <a:ext cx="4758136" cy="385257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To resolve a name to an IP address, the resolver, will first check its local DNS cache. If the mapping is not found, a query will be issued to the DNS server 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If the mapping is not found there, the DNS server will query other higher-level DNS servers that are authoritative for the top-level domain in order to find the mapping. These are known as </a:t>
            </a:r>
            <a:r>
              <a:rPr lang="en-US" sz="1600" b="1" dirty="0"/>
              <a:t>recursive queries</a:t>
            </a:r>
            <a:r>
              <a:rPr lang="en-US" sz="1600" dirty="0"/>
              <a:t>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The caching DNS servers can resolve recursive queries without forwarding the queries to higher level servers. </a:t>
            </a:r>
          </a:p>
        </p:txBody>
      </p:sp>
      <p:sp>
        <p:nvSpPr>
          <p:cNvPr id="3" name="Content Placeholder 2"/>
          <p:cNvSpPr txBox="1"/>
          <p:nvPr/>
        </p:nvSpPr>
        <p:spPr>
          <a:xfrm>
            <a:off x="81498" y="3947322"/>
            <a:ext cx="897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95263">
              <a:buSzPct val="9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rgbClr val="000000"/>
                </a:solidFill>
              </a:rPr>
              <a:t>If a server requires data for a zone,  it will request a transfer of that data from an authoritative server for that </a:t>
            </a:r>
            <a:r>
              <a:rPr lang="en-IN" sz="1600" dirty="0" smtClean="0">
                <a:solidFill>
                  <a:srgbClr val="000000"/>
                </a:solidFill>
              </a:rPr>
              <a:t>zone. The </a:t>
            </a:r>
            <a:r>
              <a:rPr lang="en-IN" sz="1600" dirty="0">
                <a:solidFill>
                  <a:srgbClr val="000000"/>
                </a:solidFill>
              </a:rPr>
              <a:t>process of </a:t>
            </a:r>
            <a:r>
              <a:rPr lang="en-IN" sz="1600" dirty="0" smtClean="0">
                <a:solidFill>
                  <a:srgbClr val="000000"/>
                </a:solidFill>
              </a:rPr>
              <a:t>transferring DNS </a:t>
            </a:r>
            <a:r>
              <a:rPr lang="en-IN" sz="1600" dirty="0">
                <a:solidFill>
                  <a:srgbClr val="000000"/>
                </a:solidFill>
              </a:rPr>
              <a:t>data between servers is known as </a:t>
            </a:r>
            <a:r>
              <a:rPr lang="en-IN" sz="1600" dirty="0" smtClean="0">
                <a:solidFill>
                  <a:srgbClr val="000000"/>
                </a:solidFill>
              </a:rPr>
              <a:t>zone </a:t>
            </a:r>
            <a:r>
              <a:rPr lang="en-IN" sz="1600" dirty="0">
                <a:solidFill>
                  <a:srgbClr val="000000"/>
                </a:solidFill>
              </a:rPr>
              <a:t>transfer.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6444" y="924807"/>
            <a:ext cx="4176000" cy="303056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47889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10 Planning Guide</a:t>
            </a:r>
          </a:p>
        </p:txBody>
      </p:sp>
      <p:sp>
        <p:nvSpPr>
          <p:cNvPr id="4099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4765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Instructor Planning Guide</a:t>
            </a:r>
            <a:endParaRPr lang="en-CA" dirty="0">
              <a:solidFill>
                <a:srgbClr val="FF0000"/>
              </a:solidFill>
            </a:endParaRPr>
          </a:p>
          <a:p>
            <a:pPr lvl="1"/>
            <a:r>
              <a:rPr lang="en-CA" dirty="0"/>
              <a:t>Information to help you become familiar with the module</a:t>
            </a:r>
          </a:p>
          <a:p>
            <a:pPr lvl="1"/>
            <a:r>
              <a:rPr lang="en-CA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Instructor Class Presentation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9</a:t>
            </a:r>
          </a:p>
          <a:p>
            <a:pPr marL="142875" lvl="1" indent="0">
              <a:buNone/>
            </a:pPr>
            <a:r>
              <a:rPr lang="en-CA" sz="1600" b="1" dirty="0"/>
              <a:t>Note</a:t>
            </a:r>
            <a:r>
              <a:rPr lang="en-CA" sz="1600" dirty="0"/>
              <a:t>: Please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</a:t>
            </a:r>
            <a:r>
              <a:rPr lang="en-CA" sz="1600" b="1" dirty="0">
                <a:solidFill>
                  <a:srgbClr val="FF0000"/>
                </a:solidFill>
              </a:rPr>
              <a:t>, </a:t>
            </a:r>
            <a:r>
              <a:rPr lang="en-CA" sz="1600" b="1" dirty="0">
                <a:solidFill>
                  <a:schemeClr val="accent4"/>
                </a:solidFill>
              </a:rPr>
              <a:t>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DNS Lookup Process(Contd.)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2" y="798943"/>
            <a:ext cx="3424635" cy="146442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</a:p>
          <a:p>
            <a:pPr marL="0" indent="0">
              <a:buNone/>
            </a:pPr>
            <a:r>
              <a:rPr lang="en-US" sz="1600" b="1" dirty="0"/>
              <a:t>Step </a:t>
            </a:r>
            <a:r>
              <a:rPr lang="en-US" sz="1600" b="1" dirty="0" smtClean="0"/>
              <a:t>1 - </a:t>
            </a:r>
            <a:r>
              <a:rPr lang="en-US" sz="1600" dirty="0" smtClean="0"/>
              <a:t>The </a:t>
            </a:r>
            <a:r>
              <a:rPr lang="en-US" sz="1600" dirty="0"/>
              <a:t>user types an FQDN into a browser application Address field.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xmlns="" id="{C188A768-9499-408A-8A37-6F0F9125A7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889" t="23197" r="10807" b="17011"/>
          <a:stretch/>
        </p:blipFill>
        <p:spPr>
          <a:xfrm>
            <a:off x="4466037" y="852095"/>
            <a:ext cx="3852000" cy="174271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Content Placeholder 2"/>
          <p:cNvSpPr txBox="1"/>
          <p:nvPr/>
        </p:nvSpPr>
        <p:spPr>
          <a:xfrm>
            <a:off x="235393" y="2823964"/>
            <a:ext cx="420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Step 2 - </a:t>
            </a:r>
            <a:r>
              <a:rPr lang="en-US" sz="1600" dirty="0">
                <a:solidFill>
                  <a:srgbClr val="000000"/>
                </a:solidFill>
              </a:rPr>
              <a:t>A DNS query is sent to the designated DNS server for the client computer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5E56C77-ECF9-445B-8877-CE631E4F08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44" t="13231" r="10209" b="15012"/>
          <a:stretch/>
        </p:blipFill>
        <p:spPr>
          <a:xfrm>
            <a:off x="4466037" y="2707422"/>
            <a:ext cx="3744000" cy="20153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1642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DNS Lookup Process(Contd.)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224" y="835155"/>
            <a:ext cx="4435408" cy="122903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</a:p>
          <a:p>
            <a:pPr marL="0" indent="0">
              <a:buNone/>
            </a:pPr>
            <a:r>
              <a:rPr lang="en-US" sz="1600" b="1" dirty="0"/>
              <a:t>Step 3 - </a:t>
            </a:r>
            <a:r>
              <a:rPr lang="en-US" sz="1600" dirty="0"/>
              <a:t>The DNS server matches the FQDN with its IP address.</a:t>
            </a: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xmlns="" id="{98A7C724-C05D-4101-B6D0-FA5D933236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279" t="19121" r="20277" b="19121"/>
          <a:stretch/>
        </p:blipFill>
        <p:spPr>
          <a:xfrm>
            <a:off x="4631479" y="869789"/>
            <a:ext cx="4315206" cy="2520565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7" name="Content Placeholder 2"/>
          <p:cNvSpPr txBox="1"/>
          <p:nvPr/>
        </p:nvSpPr>
        <p:spPr>
          <a:xfrm>
            <a:off x="144065" y="3441885"/>
            <a:ext cx="4192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</a:rPr>
              <a:t>Step 4 -  </a:t>
            </a:r>
            <a:r>
              <a:rPr lang="en-US" sz="1600" dirty="0">
                <a:solidFill>
                  <a:srgbClr val="000000"/>
                </a:solidFill>
              </a:rPr>
              <a:t>The DNS query response is sent back to the client with the IP address for the FQDN.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16FCF896-C867-415B-8241-E8BD9C7CF53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06" t="24288" r="10139" b="36290"/>
          <a:stretch/>
        </p:blipFill>
        <p:spPr>
          <a:xfrm>
            <a:off x="4579473" y="3495440"/>
            <a:ext cx="4397430" cy="120991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3450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DNS Lookup Process(Contd.)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489" y="898526"/>
            <a:ext cx="3705576" cy="389232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Steps involved in DNS resolution:</a:t>
            </a:r>
          </a:p>
          <a:p>
            <a:pPr marL="0" indent="0">
              <a:buNone/>
            </a:pPr>
            <a:r>
              <a:rPr lang="en-US" sz="1600" b="1" dirty="0"/>
              <a:t>Step 5 - </a:t>
            </a:r>
            <a:r>
              <a:rPr lang="en-US" sz="1600" dirty="0"/>
              <a:t>The DNS server matches the FQDN with its IP address.</a:t>
            </a:r>
            <a:endParaRPr lang="en-US" sz="1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419409E-E575-4429-B6AF-B35A211BF6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89" t="17762" r="20000" b="17762"/>
          <a:stretch/>
        </p:blipFill>
        <p:spPr>
          <a:xfrm>
            <a:off x="3849641" y="1032436"/>
            <a:ext cx="5076144" cy="313951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8963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DNS Message Format</a:t>
            </a:r>
          </a:p>
        </p:txBody>
      </p:sp>
      <p:sp>
        <p:nvSpPr>
          <p:cNvPr id="3" name="Content Placeholder 1"/>
          <p:cNvSpPr txBox="1"/>
          <p:nvPr/>
        </p:nvSpPr>
        <p:spPr>
          <a:xfrm>
            <a:off x="199180" y="757546"/>
            <a:ext cx="8742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DNS uses UDP port 53 for DNS queries and responses. </a:t>
            </a: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If </a:t>
            </a:r>
            <a:r>
              <a:rPr lang="en-IN" sz="1600" dirty="0">
                <a:solidFill>
                  <a:srgbClr val="000000"/>
                </a:solidFill>
              </a:rPr>
              <a:t>a DNS response exceeds 512 bytes, </a:t>
            </a:r>
            <a:r>
              <a:rPr lang="en-IN" sz="1600" dirty="0" smtClean="0">
                <a:solidFill>
                  <a:srgbClr val="000000"/>
                </a:solidFill>
              </a:rPr>
              <a:t>Dynamic </a:t>
            </a:r>
            <a:r>
              <a:rPr lang="en-IN" sz="1600" dirty="0">
                <a:solidFill>
                  <a:srgbClr val="000000"/>
                </a:solidFill>
              </a:rPr>
              <a:t>DNS (DDNS) is </a:t>
            </a:r>
            <a:r>
              <a:rPr lang="en-IN" sz="1600" dirty="0" smtClean="0">
                <a:solidFill>
                  <a:srgbClr val="000000"/>
                </a:solidFill>
              </a:rPr>
              <a:t>used.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The DNS protocol communications use a single format called a </a:t>
            </a:r>
            <a:r>
              <a:rPr lang="en-US" sz="1600" b="1" dirty="0" smtClean="0">
                <a:solidFill>
                  <a:srgbClr val="000000"/>
                </a:solidFill>
              </a:rPr>
              <a:t>message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 marL="180975" indent="-180975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DNS </a:t>
            </a:r>
            <a:r>
              <a:rPr lang="en-IN" sz="1600" dirty="0">
                <a:solidFill>
                  <a:srgbClr val="000000"/>
                </a:solidFill>
              </a:rPr>
              <a:t>uses the same message format for all types of client queries and server responses, error messages, and transfer of resource record information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94" y="2240398"/>
            <a:ext cx="5281706" cy="250483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21776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DNS Message </a:t>
            </a:r>
            <a:r>
              <a:rPr lang="en-US" dirty="0" smtClean="0"/>
              <a:t>Format (</a:t>
            </a:r>
            <a:r>
              <a:rPr lang="en-US" dirty="0"/>
              <a:t>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8731578" cy="69192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Sections of DNS message format :</a:t>
            </a:r>
          </a:p>
          <a:p>
            <a:pPr marL="0" indent="0">
              <a:buNone/>
            </a:pPr>
            <a:endParaRPr lang="en-US" sz="1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897313"/>
              </p:ext>
            </p:extLst>
          </p:nvPr>
        </p:nvGraphicFramePr>
        <p:xfrm>
          <a:off x="225286" y="1316438"/>
          <a:ext cx="8693428" cy="2264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2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1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61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DNS message section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Question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question for the server. It contains the domain name to be resolved, the class of domain, and the query type.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Answer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DNS resource record, or RR, for the query including the resolved IP address depending on the RR type.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19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Authority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Contains the RRs for the domain authority.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9202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Additional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Relevant to query responses only. Consists of RRs that hold additional information that will make query resolution more efficient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674960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Dynamic DNS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723" y="777171"/>
            <a:ext cx="3979543" cy="309814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Dynamic DNS (DDNS) allows a user or organization to register an IP address with a domain name as in DNS.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subdomain </a:t>
            </a:r>
            <a:r>
              <a:rPr lang="en-US" sz="1600" dirty="0"/>
              <a:t>is mapped to the IP address of the user’s server, or home router connection to the internet.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/>
              <a:t>When a change is detected, the DDNS provider is immediately informed of the change and the mapping between the user’s subdomain and the internet IP address is immediately updated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8ABA767-3631-4463-8CC3-78C5B4C02A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67" t="13068" r="12222" b="9739"/>
          <a:stretch/>
        </p:blipFill>
        <p:spPr>
          <a:xfrm>
            <a:off x="4123608" y="946886"/>
            <a:ext cx="4911332" cy="280052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2392" y="3929742"/>
            <a:ext cx="8882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DDNS provider service supplies that IP address to the resolver’s second level DNS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server. This DNS server, either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at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the organization or ISP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provides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DDNS IP address to the resolver.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7976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The WHOIS Protocol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2924" y="798943"/>
            <a:ext cx="3631013" cy="3842631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600" dirty="0"/>
              <a:t>WHOIS is a TCP-based protocol that is used to identify the owners of internet domains through the DNS system.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600" dirty="0"/>
              <a:t>The WHOIS application uses a query, in the form of a FQDN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600" dirty="0"/>
              <a:t>WHOIS is a starting point for identifying potentially dangerous internet locations that may have been reached through the network</a:t>
            </a:r>
            <a:r>
              <a:rPr lang="en-US" sz="1600" dirty="0" smtClean="0"/>
              <a:t>.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600" dirty="0" smtClean="0"/>
              <a:t>ICANN Lookup, an internet-based WHOIS tool, is used to </a:t>
            </a:r>
            <a:r>
              <a:rPr lang="en-US" sz="1600" dirty="0"/>
              <a:t>obtain the registration record a URL.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F10F7D5-33B0-4DE7-862F-1BAC6125D2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41" t="9739" r="17917" b="5410"/>
          <a:stretch/>
        </p:blipFill>
        <p:spPr>
          <a:xfrm>
            <a:off x="3836798" y="875753"/>
            <a:ext cx="5034816" cy="349914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6583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DNS</a:t>
            </a:r>
          </a:p>
          <a:p>
            <a:r>
              <a:rPr lang="en-US" dirty="0"/>
              <a:t>Lab - Using Wireshark to Examine a UDP DNS Capture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8701762" cy="384263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In this lab, you will complete the following objectives:</a:t>
            </a:r>
          </a:p>
          <a:p>
            <a:pPr marL="314326" lvl="3"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ommunicate </a:t>
            </a:r>
            <a:r>
              <a:rPr lang="en-US" sz="1600" dirty="0"/>
              <a:t>with a DNS server by sending a DNS query using the UDP transport protocol. </a:t>
            </a:r>
          </a:p>
          <a:p>
            <a:pPr marL="314326" lvl="3"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</a:pPr>
            <a:r>
              <a:rPr lang="en-US" sz="1600" dirty="0"/>
              <a:t>U</a:t>
            </a:r>
            <a:r>
              <a:rPr lang="en-US" sz="1600" dirty="0" smtClean="0"/>
              <a:t>se </a:t>
            </a:r>
            <a:r>
              <a:rPr lang="en-US" sz="1600" dirty="0"/>
              <a:t>Wireshark to examine the DNS query and response exchanges with the same server.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8365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958" y="1074436"/>
            <a:ext cx="5242468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10.3 NAT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54770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NAT</a:t>
            </a:r>
          </a:p>
          <a:p>
            <a:r>
              <a:rPr lang="en-US" dirty="0"/>
              <a:t>IPv4 Private Address </a:t>
            </a:r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1514130"/>
            <a:ext cx="4174441" cy="384263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NAT </a:t>
            </a:r>
            <a:r>
              <a:rPr lang="en-US" sz="1600" dirty="0"/>
              <a:t>provides the translation of private addresses to public addresses.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single, public IPv4 address can be shared by thousands of devices, each configured with a unique private IPv4 address.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solution to the exhaustion of IPv4 address space and the limitations of NAT is the eventual transition to IPv6.</a:t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6382" y="1646326"/>
            <a:ext cx="4932000" cy="174873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9181" y="820917"/>
            <a:ext cx="8747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allow a device with a private IPv4 address to access devices and resources outside the local network, the private address must be translated to a public address.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3361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58288"/>
              </p:ext>
            </p:extLst>
          </p:nvPr>
        </p:nvGraphicFramePr>
        <p:xfrm>
          <a:off x="258116" y="1290450"/>
          <a:ext cx="8557528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260">
                  <a:extLst>
                    <a:ext uri="{9D8B030D-6E8A-4147-A177-3AD203B41FA5}">
                      <a16:colId xmlns:a16="http://schemas.microsoft.com/office/drawing/2014/main" xmlns="" val="200107645"/>
                    </a:ext>
                  </a:extLst>
                </a:gridCol>
                <a:gridCol w="5873268">
                  <a:extLst>
                    <a:ext uri="{9D8B030D-6E8A-4147-A177-3AD203B41FA5}">
                      <a16:colId xmlns:a16="http://schemas.microsoft.com/office/drawing/2014/main" xmlns="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710602"/>
                  </a:ext>
                </a:extLst>
              </a:tr>
              <a:tr h="260710">
                <a:tc>
                  <a:txBody>
                    <a:bodyPr/>
                    <a:lstStyle/>
                    <a:p>
                      <a:pPr marL="0" algn="l" defTabSz="685777" rtl="0" eaLnBrk="1" fontAlgn="b" latinLnBrk="0" hangingPunct="1"/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Animations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Expose learners to new skills and concepts.</a:t>
                      </a:r>
                    </a:p>
                  </a:txBody>
                  <a:tcPr/>
                </a:tc>
              </a:tr>
              <a:tr h="178145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Check Your Understanding(CYU)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Per topic online quiz to help learners gauge content understanding. </a:t>
                      </a:r>
                    </a:p>
                  </a:txBody>
                  <a:tcPr anchor="ctr"/>
                </a:tc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NAT</a:t>
            </a:r>
          </a:p>
          <a:p>
            <a:r>
              <a:rPr lang="en-US" dirty="0"/>
              <a:t>What is NAT?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3" y="762731"/>
            <a:ext cx="4821635" cy="3842631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NAT is used </a:t>
            </a:r>
            <a:r>
              <a:rPr lang="en-US" sz="1600" dirty="0"/>
              <a:t>to conserve public IPv4 </a:t>
            </a:r>
            <a:r>
              <a:rPr lang="en-US" sz="1600" dirty="0" smtClean="0"/>
              <a:t>addresses.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NAT-enabled </a:t>
            </a:r>
            <a:r>
              <a:rPr lang="en-US" sz="1600" dirty="0"/>
              <a:t>routers can be configured with one or more valid public IPv4 addresses which are known as the </a:t>
            </a:r>
            <a:r>
              <a:rPr lang="en-US" sz="1600" b="1" dirty="0"/>
              <a:t>NAT pool</a:t>
            </a:r>
            <a:r>
              <a:rPr lang="en-US" sz="1600" dirty="0"/>
              <a:t>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NAT router typically operates at the border of a stub </a:t>
            </a:r>
            <a:r>
              <a:rPr lang="en-US" sz="1600" dirty="0" smtClean="0"/>
              <a:t>network. 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When a device inside the stub network wants to communicate with a device </a:t>
            </a:r>
            <a:r>
              <a:rPr lang="en-US" sz="1600" dirty="0" smtClean="0"/>
              <a:t>outside its </a:t>
            </a:r>
            <a:r>
              <a:rPr lang="en-US" sz="1600" dirty="0"/>
              <a:t>network, the packet is forwarded to the border router </a:t>
            </a:r>
            <a:r>
              <a:rPr lang="en-US" sz="1600" dirty="0" smtClean="0"/>
              <a:t>and the router performs </a:t>
            </a:r>
            <a:r>
              <a:rPr lang="en-US" sz="1600" dirty="0"/>
              <a:t>the NAT process</a:t>
            </a:r>
            <a:r>
              <a:rPr lang="en-US" sz="1600" dirty="0" smtClean="0"/>
              <a:t>.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i="1" dirty="0" smtClean="0"/>
              <a:t>Note</a:t>
            </a:r>
            <a:r>
              <a:rPr lang="en-US" sz="1600" i="1" dirty="0" smtClean="0"/>
              <a:t>: </a:t>
            </a:r>
            <a:r>
              <a:rPr lang="en-IN" sz="1600" i="1" dirty="0"/>
              <a:t>The connection to the ISP may use a private address or a public address that is shared among customers. For the purposes of this module, a public address is shown.</a:t>
            </a:r>
            <a:endParaRPr lang="en-US" sz="1600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841" y="1087039"/>
            <a:ext cx="4105808" cy="264353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3112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NAT</a:t>
            </a:r>
          </a:p>
          <a:p>
            <a:r>
              <a:rPr lang="en-US" dirty="0"/>
              <a:t>How NAT works?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671944" cy="10298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In this example, PC1 with private address 192.168.10.10 wants to communicate with an outside web server with public address 209.165.201.1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Click </a:t>
            </a:r>
            <a:r>
              <a:rPr lang="en-US" sz="1600" dirty="0"/>
              <a:t>the Play button in the figure to </a:t>
            </a:r>
            <a:r>
              <a:rPr lang="en-US" sz="1600" dirty="0" smtClean="0"/>
              <a:t>view the </a:t>
            </a:r>
            <a:r>
              <a:rPr lang="en-US" sz="1600" dirty="0"/>
              <a:t>animation.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t="1670" r="377"/>
          <a:stretch/>
        </p:blipFill>
        <p:spPr>
          <a:xfrm>
            <a:off x="1728314" y="1828800"/>
            <a:ext cx="5760000" cy="29251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84912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NAT</a:t>
            </a:r>
          </a:p>
          <a:p>
            <a:r>
              <a:rPr lang="en-US" dirty="0"/>
              <a:t>Port Address Translation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237812" cy="3703483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Port Address Translation (PAT), also known as NAT overload, maps multiple private IPv4 addresses to a single public IPv4 address or a few addresses.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/>
              <a:t>W</a:t>
            </a:r>
            <a:r>
              <a:rPr lang="en-US" sz="1600" dirty="0" smtClean="0"/>
              <a:t>hen </a:t>
            </a:r>
            <a:r>
              <a:rPr lang="en-US" sz="1600" dirty="0"/>
              <a:t>a device initiates a TCP/IP session, it generates a TCP or UDP source port value, or a specially assigned query ID for ICMP, to uniquely identify the session. 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600" dirty="0" smtClean="0"/>
              <a:t>PAT </a:t>
            </a:r>
            <a:r>
              <a:rPr lang="en-US" sz="1600" dirty="0"/>
              <a:t>ensures that devices use a different TCP port number for each session with a server on the internet</a:t>
            </a:r>
            <a:r>
              <a:rPr lang="en-US" sz="1600" dirty="0" smtClean="0"/>
              <a:t>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IN" sz="1600" dirty="0"/>
              <a:t>PAT adds unique source port numbers to the inside global address to distinguish between translations.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345662" y="887240"/>
            <a:ext cx="46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Click Play in the figure to view an animation of the PAT process.</a:t>
            </a:r>
            <a:endParaRPr lang="en-IN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" t="916" r="264"/>
          <a:stretch/>
        </p:blipFill>
        <p:spPr>
          <a:xfrm>
            <a:off x="4345662" y="1472035"/>
            <a:ext cx="4716000" cy="28022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6499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444" y="1252331"/>
            <a:ext cx="8348870" cy="209163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10.4 File Transfer and Sharing Services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1608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File Transfer and Sharing Services</a:t>
            </a:r>
          </a:p>
          <a:p>
            <a:r>
              <a:rPr lang="en-US" dirty="0"/>
              <a:t>FTP and TFTP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4744807" cy="302161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FTP </a:t>
            </a:r>
            <a:r>
              <a:rPr lang="en-US" sz="1600" dirty="0" smtClean="0"/>
              <a:t>allows data </a:t>
            </a:r>
            <a:r>
              <a:rPr lang="en-US" sz="1600" dirty="0"/>
              <a:t>transfers between a client and a server.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FTP client </a:t>
            </a:r>
            <a:r>
              <a:rPr lang="en-US" sz="1600" dirty="0" smtClean="0"/>
              <a:t>runs </a:t>
            </a:r>
            <a:r>
              <a:rPr lang="en-US" sz="1600" dirty="0"/>
              <a:t>on a </a:t>
            </a:r>
            <a:r>
              <a:rPr lang="en-US" sz="1600" dirty="0" smtClean="0"/>
              <a:t>computer and is </a:t>
            </a:r>
            <a:r>
              <a:rPr lang="en-US" sz="1600" dirty="0"/>
              <a:t>used to push and pull data from an FTP </a:t>
            </a:r>
            <a:r>
              <a:rPr lang="en-US" sz="1600" dirty="0" smtClean="0"/>
              <a:t>server.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FTP </a:t>
            </a:r>
            <a:r>
              <a:rPr lang="en-US" sz="1600" dirty="0"/>
              <a:t>connections between </a:t>
            </a:r>
            <a:r>
              <a:rPr lang="en-US" sz="1600" dirty="0" smtClean="0"/>
              <a:t>the client </a:t>
            </a:r>
            <a:r>
              <a:rPr lang="en-US" sz="1600" dirty="0"/>
              <a:t>and server:</a:t>
            </a:r>
          </a:p>
          <a:p>
            <a:pPr lvl="2"/>
            <a:r>
              <a:rPr lang="en-US" sz="1600" b="1" dirty="0" smtClean="0"/>
              <a:t>Control Connection</a:t>
            </a:r>
            <a:r>
              <a:rPr lang="en-US" sz="1600" dirty="0" smtClean="0"/>
              <a:t>: The client opens </a:t>
            </a:r>
            <a:r>
              <a:rPr lang="en-US" sz="1600" dirty="0"/>
              <a:t>the first connection to the server for control </a:t>
            </a:r>
            <a:r>
              <a:rPr lang="en-US" sz="1600" dirty="0" smtClean="0"/>
              <a:t>traffic.</a:t>
            </a:r>
            <a:endParaRPr lang="en-US" sz="1600" dirty="0"/>
          </a:p>
          <a:p>
            <a:pPr lvl="2"/>
            <a:r>
              <a:rPr lang="en-US" sz="1600" b="1" dirty="0" smtClean="0"/>
              <a:t>Data Connection</a:t>
            </a:r>
            <a:r>
              <a:rPr lang="en-US" sz="1600" dirty="0" smtClean="0"/>
              <a:t>: The client opens </a:t>
            </a:r>
            <a:r>
              <a:rPr lang="en-US" sz="1600" dirty="0"/>
              <a:t>the second connection to the server for </a:t>
            </a:r>
            <a:r>
              <a:rPr lang="en-US" sz="1600" dirty="0" smtClean="0"/>
              <a:t>data traffic.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/>
          </a:p>
        </p:txBody>
      </p:sp>
      <p:sp>
        <p:nvSpPr>
          <p:cNvPr id="3" name="Content Placeholder 2"/>
          <p:cNvSpPr/>
          <p:nvPr/>
        </p:nvSpPr>
        <p:spPr>
          <a:xfrm>
            <a:off x="244443" y="3965421"/>
            <a:ext cx="4504114" cy="57036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9863" indent="-169863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IN" sz="1600" dirty="0">
                <a:solidFill>
                  <a:srgbClr val="000000"/>
                </a:solidFill>
                <a:ea typeface="ＭＳ Ｐゴシック" charset="0"/>
                <a:cs typeface="CiscoSans"/>
              </a:rPr>
              <a:t>Trivial File Transfer Protocol (TFTP) is a simplified file transfer protocol that uses well-known UDP port number 69. </a:t>
            </a:r>
            <a:endParaRPr lang="en-US" sz="1600" dirty="0">
              <a:solidFill>
                <a:srgbClr val="000000"/>
              </a:solidFill>
              <a:ea typeface="ＭＳ Ｐゴシック" charset="0"/>
              <a:cs typeface="CiscoSan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557" y="926588"/>
            <a:ext cx="4318504" cy="298095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51208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File Transfer and Sharing Services</a:t>
            </a:r>
          </a:p>
          <a:p>
            <a:r>
              <a:rPr lang="en-US" dirty="0"/>
              <a:t>SMB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3"/>
            <a:ext cx="3111600" cy="354445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The Server Message Block (SMB) is a client/server file sharing protocol that describes the structure of shared network </a:t>
            </a:r>
            <a:r>
              <a:rPr lang="en-US" sz="1600" dirty="0" smtClean="0"/>
              <a:t>resources.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altLang="en-US" sz="1600" dirty="0" smtClean="0"/>
              <a:t>SMB </a:t>
            </a:r>
            <a:r>
              <a:rPr lang="en-US" altLang="en-US" sz="1600" dirty="0"/>
              <a:t>is a client/server, request-response protocol</a:t>
            </a:r>
            <a:r>
              <a:rPr lang="en-US" alt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1600" dirty="0" smtClean="0"/>
              <a:t>Servers can make their own resources available to clients on the network.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5C1A609-2E36-40D8-9DF2-4E481BEBDF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85" t="14771" r="23055" b="18283"/>
          <a:stretch/>
        </p:blipFill>
        <p:spPr>
          <a:xfrm>
            <a:off x="3661833" y="820914"/>
            <a:ext cx="5328000" cy="3655417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10498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File Transfer and Sharing Services</a:t>
            </a:r>
          </a:p>
          <a:p>
            <a:r>
              <a:rPr lang="en-US" dirty="0" smtClean="0"/>
              <a:t>SMB (</a:t>
            </a:r>
            <a:r>
              <a:rPr lang="en-US" dirty="0"/>
              <a:t>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3121649" cy="35444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SMB messages can start, authenticate, and terminate sessions, control file and printer access, and allow an application to send or receive messages to or from another device.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SMB file sharing and print services have become the mainstay of Microsoft networking.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/>
              <a:t>A file may be copied from PC to PC with Windows Explorer using the SMB protocol.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9EDDC49-4193-44CC-B002-104A363020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56" t="14284" r="17222" b="18749"/>
          <a:stretch/>
        </p:blipFill>
        <p:spPr>
          <a:xfrm>
            <a:off x="3154206" y="896512"/>
            <a:ext cx="5904000" cy="3434466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8139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File Transfer and Sharing Services</a:t>
            </a:r>
          </a:p>
          <a:p>
            <a:r>
              <a:rPr lang="en-US" dirty="0"/>
              <a:t>Lab - Using Wireshark to Examine TCP and UDP Captures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16632"/>
            <a:ext cx="8502978" cy="380287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In this lab, you will complete the following objectives: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/>
              <a:t>Identify TCP Header Fields and Operation Using a Wireshark FTP Session Capture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/>
              <a:t>Identify UDP Header Fields and Operation Using a Wireshark TFTP Session Capture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2394013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54" y="1179917"/>
            <a:ext cx="8348870" cy="152510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10.5 Email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3585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Email</a:t>
            </a:r>
          </a:p>
          <a:p>
            <a:r>
              <a:rPr lang="en-US" dirty="0"/>
              <a:t>Email protocols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3993369" cy="380287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is a store-and-forward method of sending, storing, and retrieving electronic messages across a network.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clients communicate with mail servers to send and receive email.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supports three separate protocols for operation: Simple Mail Transfer Protocol (SMTP), Post Office Protocol (POP), and IMAP.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A client retrieves email using one of the two application layer protocols: POP or IMAP.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" r="9382"/>
          <a:stretch/>
        </p:blipFill>
        <p:spPr bwMode="auto">
          <a:xfrm>
            <a:off x="4201904" y="908068"/>
            <a:ext cx="4752000" cy="3478857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4126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/>
          </a:p>
          <a:p>
            <a:pPr eaLnBrk="1" hangingPunct="1"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Email</a:t>
            </a:r>
          </a:p>
          <a:p>
            <a:r>
              <a:rPr lang="en-US" dirty="0"/>
              <a:t>SMTP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593036" cy="380287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SMTP message formats require a message header and a message body.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When a client sends </a:t>
            </a:r>
            <a:r>
              <a:rPr lang="en-US" sz="1600" dirty="0" smtClean="0"/>
              <a:t>an email</a:t>
            </a:r>
            <a:r>
              <a:rPr lang="en-US" sz="1600" dirty="0"/>
              <a:t>, the client SMTP process connects with a server SMTP process on </a:t>
            </a:r>
            <a:r>
              <a:rPr lang="en-US" sz="1600" dirty="0" smtClean="0"/>
              <a:t>a well-known </a:t>
            </a:r>
            <a:r>
              <a:rPr lang="en-US" sz="1600" dirty="0"/>
              <a:t>port 25. 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When the server receives the message, it either places the message in a local account, if the recipient is local, or forwards the message to another mail server for delivery.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Periodically, the server checks the queue for messages and attempts to send them again. If the message is still not delivered after a predetermined expiration time, it is returned to the sender as undeliverable.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59" y="915254"/>
            <a:ext cx="4428000" cy="260470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1846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Email</a:t>
            </a:r>
          </a:p>
          <a:p>
            <a:r>
              <a:rPr lang="en-US" dirty="0"/>
              <a:t>POP3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3"/>
            <a:ext cx="4943983" cy="380287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POP3 is used by an application to retrieve </a:t>
            </a:r>
            <a:r>
              <a:rPr lang="en-US" sz="1600" dirty="0" smtClean="0"/>
              <a:t>a mail </a:t>
            </a:r>
            <a:r>
              <a:rPr lang="en-US" sz="1600" dirty="0"/>
              <a:t>from a mail server.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With POP3, email messages are downloaded to the client and removed from the </a:t>
            </a:r>
            <a:r>
              <a:rPr lang="en-IN" sz="1600" dirty="0" smtClean="0"/>
              <a:t>server.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The server starts the POP3 service by passively listening on TCP port 110 for client connection requests</a:t>
            </a:r>
            <a:r>
              <a:rPr lang="en-IN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client sends </a:t>
            </a:r>
            <a:r>
              <a:rPr lang="en-US" sz="1600" dirty="0"/>
              <a:t>a request to establish a TCP connection with the server.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Once </a:t>
            </a:r>
            <a:r>
              <a:rPr lang="en-US" sz="1600" dirty="0"/>
              <a:t>the connection is established, the POP3 server sends a greeting. The client and POP3 server then exchange commands and responses until the connection is closed or aborted.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56E3856-7827-4821-8BE4-0DEC848B19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00" t="13584" r="18333" b="12447"/>
          <a:stretch/>
        </p:blipFill>
        <p:spPr>
          <a:xfrm>
            <a:off x="4819634" y="1122385"/>
            <a:ext cx="4212000" cy="275560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28799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Email</a:t>
            </a:r>
          </a:p>
          <a:p>
            <a:r>
              <a:rPr lang="en-US" dirty="0"/>
              <a:t>IMAP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2"/>
            <a:ext cx="4858390" cy="387465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IMAP is the protocol that describes a method to retrieve email </a:t>
            </a:r>
            <a:r>
              <a:rPr lang="en-US" sz="1600" dirty="0" smtClean="0"/>
              <a:t>messages.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/>
              <a:t>When the user connects to an IMAP-capable server, </a:t>
            </a:r>
            <a:r>
              <a:rPr lang="en-IN" sz="1600" dirty="0"/>
              <a:t>copies of the messages are downloaded to the client application. </a:t>
            </a: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original messages are kept on the server until manually </a:t>
            </a:r>
            <a:r>
              <a:rPr lang="en-US" sz="1600" dirty="0" smtClean="0"/>
              <a:t>deleted.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Users view copies of the messages in their email client software.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Users </a:t>
            </a:r>
            <a:r>
              <a:rPr lang="en-US" sz="1600" dirty="0"/>
              <a:t>can create a file hierarchy on the server to organize and store mail.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a user </a:t>
            </a:r>
            <a:r>
              <a:rPr lang="en-US" sz="1600" dirty="0" smtClean="0"/>
              <a:t>decides to delete </a:t>
            </a:r>
            <a:r>
              <a:rPr lang="en-US" sz="1600" dirty="0"/>
              <a:t>a message, the server synchronizes that action and deletes the message from the server.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0" t="1430" r="16889" b="11467"/>
          <a:stretch/>
        </p:blipFill>
        <p:spPr>
          <a:xfrm>
            <a:off x="4847518" y="1196874"/>
            <a:ext cx="4068000" cy="317726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65183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505" y="1441174"/>
            <a:ext cx="8348870" cy="152510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10.6 HTTP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373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Hypertext Transfer Protocol and Hypertext Markup Language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3"/>
            <a:ext cx="8781275" cy="119281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When a web address or Uniform Resource Locator (URL) is typed into a web browser, the web browser establishes a connection </a:t>
            </a:r>
            <a:r>
              <a:rPr lang="en-US" sz="1600" dirty="0" smtClean="0"/>
              <a:t>with </a:t>
            </a:r>
            <a:r>
              <a:rPr lang="en-US" sz="1600" dirty="0"/>
              <a:t>the web </a:t>
            </a:r>
            <a:r>
              <a:rPr lang="en-US" sz="1600" dirty="0" smtClean="0"/>
              <a:t>service that </a:t>
            </a:r>
            <a:r>
              <a:rPr lang="en-US" sz="1600" dirty="0"/>
              <a:t>is using the HTTP protocol.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Lets take a look on how a web page is opened in a browser. Example: </a:t>
            </a:r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www.cisco.com/index.html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44065" y="2213192"/>
            <a:ext cx="8864133" cy="144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Step 1</a:t>
            </a:r>
            <a:r>
              <a:rPr lang="en-US" sz="1600" dirty="0" smtClean="0"/>
              <a:t>: The </a:t>
            </a:r>
            <a:r>
              <a:rPr lang="en-US" sz="1600" dirty="0"/>
              <a:t>browser interprets the three parts of the URL:</a:t>
            </a:r>
          </a:p>
          <a:p>
            <a:pPr lvl="2"/>
            <a:r>
              <a:rPr lang="en-US" sz="1600" dirty="0"/>
              <a:t>http (the protocol or scheme)</a:t>
            </a:r>
          </a:p>
          <a:p>
            <a:pPr lvl="2"/>
            <a:r>
              <a:rPr lang="en-US" sz="1600" dirty="0">
                <a:hlinkClick r:id="rId5"/>
              </a:rPr>
              <a:t>www.cisco.com</a:t>
            </a:r>
            <a:r>
              <a:rPr lang="en-US" sz="1600" dirty="0"/>
              <a:t> (the server name)</a:t>
            </a:r>
          </a:p>
          <a:p>
            <a:pPr lvl="2"/>
            <a:r>
              <a:rPr lang="en-US" sz="1600" dirty="0"/>
              <a:t>index.html (the specific filename requested)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519128" y="3535031"/>
            <a:ext cx="5508000" cy="115899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51987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4" y="139568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Hypertext Transfer Protocol and Hypertext Markup </a:t>
            </a:r>
            <a:r>
              <a:rPr lang="en-US" dirty="0" smtClean="0"/>
              <a:t>Language (Contd.)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723" y="1011341"/>
            <a:ext cx="4916878" cy="8835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Step </a:t>
            </a:r>
            <a:r>
              <a:rPr lang="en-US" sz="1600" b="1" dirty="0" smtClean="0"/>
              <a:t>2:</a:t>
            </a:r>
            <a:r>
              <a:rPr lang="en-US" sz="1600" dirty="0"/>
              <a:t> </a:t>
            </a:r>
            <a:r>
              <a:rPr lang="en-US" sz="1600" dirty="0" smtClean="0"/>
              <a:t>The </a:t>
            </a:r>
            <a:r>
              <a:rPr lang="en-US" sz="1600" dirty="0"/>
              <a:t>client initiates an HTTP request to a server by sending a GET request to the server and asks for the index.html </a:t>
            </a:r>
            <a:r>
              <a:rPr lang="en-US" sz="1600" dirty="0" smtClean="0"/>
              <a:t>file.</a:t>
            </a:r>
            <a:endParaRPr lang="en-US" sz="1600" b="1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 smtClean="0"/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208232" y="1894865"/>
            <a:ext cx="460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Step 3: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 response to the request, the server sends the HTML code for this web page to the browser.</a:t>
            </a: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/>
          <a:stretch/>
        </p:blipFill>
        <p:spPr bwMode="auto">
          <a:xfrm>
            <a:off x="1341248" y="2509530"/>
            <a:ext cx="2653614" cy="16916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Content Placeholder 3"/>
          <p:cNvSpPr txBox="1"/>
          <p:nvPr/>
        </p:nvSpPr>
        <p:spPr>
          <a:xfrm>
            <a:off x="253485" y="4161654"/>
            <a:ext cx="4979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Step 4: </a:t>
            </a:r>
            <a:r>
              <a:rPr lang="en-US" sz="1600" dirty="0">
                <a:solidFill>
                  <a:srgbClr val="000000"/>
                </a:solidFill>
              </a:rPr>
              <a:t>The browser deciphers the HTML code and formats the page for the browser window.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0146" y="944720"/>
            <a:ext cx="3888000" cy="142684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01" y="2500417"/>
            <a:ext cx="3766458" cy="214404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0077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The HTTP URL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3"/>
            <a:ext cx="8855870" cy="292215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HTTP URLs can specify the port on the server that should handle the HTTP methods.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It can specify a query string and fragment.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Query </a:t>
            </a:r>
            <a:r>
              <a:rPr lang="en-US" sz="1600" dirty="0"/>
              <a:t>strings are preceded by a “?” character and typically consist of a series of name and value pairs.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 A fragment is preceded by a “#” character. </a:t>
            </a:r>
            <a:r>
              <a:rPr lang="en-US" sz="1600" dirty="0" smtClean="0"/>
              <a:t>It </a:t>
            </a:r>
            <a:r>
              <a:rPr lang="en-US" sz="1600" dirty="0"/>
              <a:t>refers to a subordinate part of the resource that is requested in the URL.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The parts of an </a:t>
            </a:r>
            <a:r>
              <a:rPr lang="en-IN" sz="1600" dirty="0" smtClean="0"/>
              <a:t>HTTP </a:t>
            </a:r>
            <a:r>
              <a:rPr lang="en-IN" sz="1600" dirty="0"/>
              <a:t>URL </a:t>
            </a:r>
            <a:r>
              <a:rPr lang="en-IN" sz="1600" dirty="0" smtClean="0"/>
              <a:t>are shown in </a:t>
            </a:r>
            <a:r>
              <a:rPr lang="en-IN" sz="1600" dirty="0"/>
              <a:t>the </a:t>
            </a:r>
            <a:r>
              <a:rPr lang="en-IN" sz="1600" dirty="0" smtClean="0"/>
              <a:t>below figure</a:t>
            </a:r>
            <a:r>
              <a:rPr lang="en-IN" sz="1600" dirty="0"/>
              <a:t>: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864" y="2906299"/>
            <a:ext cx="6866336" cy="182805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5034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HTTP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278" y="826101"/>
            <a:ext cx="3549750" cy="3971841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HTTP is a request/response protocol that uses TCP port 80.It is </a:t>
            </a:r>
            <a:r>
              <a:rPr lang="en-US" sz="1600" dirty="0" smtClean="0"/>
              <a:t>flexible but not a secure </a:t>
            </a:r>
            <a:r>
              <a:rPr lang="en-US" sz="1600" dirty="0"/>
              <a:t>protocol</a:t>
            </a:r>
            <a:r>
              <a:rPr lang="en-US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/>
              <a:t>When a </a:t>
            </a:r>
            <a:r>
              <a:rPr lang="en-IN" sz="1600" dirty="0" smtClean="0"/>
              <a:t>client sends </a:t>
            </a:r>
            <a:r>
              <a:rPr lang="en-IN" sz="1600" dirty="0"/>
              <a:t>a request to a web server, it will use one of </a:t>
            </a:r>
            <a:r>
              <a:rPr lang="en-IN" sz="1600" dirty="0" smtClean="0"/>
              <a:t>the six methods specified by HTTP:</a:t>
            </a:r>
            <a:endParaRPr lang="en-US" sz="1600" b="1" dirty="0"/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GET </a:t>
            </a:r>
            <a:endParaRPr lang="en-US" sz="1600" dirty="0" smtClean="0"/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POST</a:t>
            </a:r>
            <a:r>
              <a:rPr lang="en-US" sz="1600" dirty="0"/>
              <a:t> </a:t>
            </a:r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PUT</a:t>
            </a:r>
            <a:r>
              <a:rPr lang="en-US" sz="1600" dirty="0"/>
              <a:t> </a:t>
            </a:r>
            <a:endParaRPr lang="en-US" sz="1600" dirty="0" smtClean="0"/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DELETE</a:t>
            </a:r>
            <a:r>
              <a:rPr lang="en-US" sz="1600" dirty="0"/>
              <a:t> </a:t>
            </a:r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OPTIONS</a:t>
            </a:r>
            <a:r>
              <a:rPr lang="en-US" sz="1600" dirty="0"/>
              <a:t> </a:t>
            </a:r>
          </a:p>
          <a:p>
            <a:pPr marL="533400" indent="-261938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CONNECT 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1" t="4923"/>
          <a:stretch/>
        </p:blipFill>
        <p:spPr bwMode="auto">
          <a:xfrm>
            <a:off x="3858289" y="959242"/>
            <a:ext cx="5064330" cy="309546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31421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HTTP Status Codes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648" y="798943"/>
            <a:ext cx="8830970" cy="572658"/>
          </a:xfrm>
        </p:spPr>
        <p:txBody>
          <a:bodyPr/>
          <a:lstStyle/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IN" sz="1600" dirty="0" smtClean="0"/>
              <a:t>The HTTP Status codes </a:t>
            </a:r>
            <a:r>
              <a:rPr lang="en-IN" sz="1600" dirty="0"/>
              <a:t>are numeric, with the first number in the code indicating the type of message. </a:t>
            </a:r>
            <a:endParaRPr lang="en-US" sz="1600" dirty="0" smtClean="0"/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five status code groups are </a:t>
            </a:r>
            <a:r>
              <a:rPr lang="en-US" sz="1600" b="1" dirty="0"/>
              <a:t>1xx</a:t>
            </a:r>
            <a:r>
              <a:rPr lang="en-US" sz="1600" dirty="0"/>
              <a:t> - Informational, </a:t>
            </a:r>
            <a:r>
              <a:rPr lang="en-US" sz="1600" b="1" dirty="0"/>
              <a:t>2xx</a:t>
            </a:r>
            <a:r>
              <a:rPr lang="en-US" sz="1600" dirty="0"/>
              <a:t> - Success, </a:t>
            </a:r>
            <a:r>
              <a:rPr lang="en-US" sz="1600" b="1" dirty="0"/>
              <a:t>3xx</a:t>
            </a:r>
            <a:r>
              <a:rPr lang="en-US" sz="1600" dirty="0"/>
              <a:t> - Redirection , </a:t>
            </a:r>
            <a:r>
              <a:rPr lang="en-US" sz="1600" b="1" dirty="0"/>
              <a:t>4xx</a:t>
            </a:r>
            <a:r>
              <a:rPr lang="en-US" sz="1600" dirty="0"/>
              <a:t> - Client Error and </a:t>
            </a:r>
            <a:r>
              <a:rPr lang="en-US" sz="1600" b="1" dirty="0"/>
              <a:t>5xx</a:t>
            </a:r>
            <a:r>
              <a:rPr lang="en-US" sz="1600" dirty="0"/>
              <a:t> - Server </a:t>
            </a:r>
            <a:r>
              <a:rPr lang="en-US" sz="1600" dirty="0" smtClean="0"/>
              <a:t>Error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The below table explains some common status codes: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319370"/>
              </p:ext>
            </p:extLst>
          </p:nvPr>
        </p:nvGraphicFramePr>
        <p:xfrm>
          <a:off x="425508" y="2353154"/>
          <a:ext cx="8428776" cy="227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6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7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028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4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Code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Status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Meaning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1xx - Informational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796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100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Continue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client should continue with the request. The Server has verified that the request can be fulfilled.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2xx - Success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41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200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OK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completed successfully.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796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202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Accepted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has been accepted for processing, but processing is not completed.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04098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HTTP Status </a:t>
            </a:r>
            <a:r>
              <a:rPr lang="en-US" dirty="0" smtClean="0"/>
              <a:t>Codes (</a:t>
            </a:r>
            <a:r>
              <a:rPr lang="en-US" dirty="0"/>
              <a:t>Contd.)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286958"/>
              </p:ext>
            </p:extLst>
          </p:nvPr>
        </p:nvGraphicFramePr>
        <p:xfrm>
          <a:off x="280659" y="965765"/>
          <a:ext cx="8537418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14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8865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2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Code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Status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dirty="0">
                          <a:effectLst/>
                        </a:rPr>
                        <a:t>Meaning</a:t>
                      </a:r>
                      <a:endParaRPr lang="en-US" sz="14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440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4xx – Client Error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endParaRPr lang="en-US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7908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403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Forbidden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request is understood by the server, but the resource will not be fulfilled. This is possibly because the requester is not authorized to view the resource.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7707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404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Not Found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The server could not find the requested resource. This can be caused by an out-of-date or incorrect URL.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05632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10: Activities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module?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5" name="Table">
            <a:extLst>
              <a:ext uri="{FF2B5EF4-FFF2-40B4-BE49-F238E27FC236}">
                <a16:creationId xmlns:a16="http://schemas.microsoft.com/office/drawing/2014/main" xmlns="" id="{8E0D7341-0652-46A5-A6D2-B3043B81A1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514228"/>
              </p:ext>
            </p:extLst>
          </p:nvPr>
        </p:nvGraphicFramePr>
        <p:xfrm>
          <a:off x="369489" y="1151458"/>
          <a:ext cx="8229418" cy="166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xmlns="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46255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4625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DHCP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7891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10.2.7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Using Wireshark to Examine a UDP DNS Capture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3039725069"/>
                  </a:ext>
                </a:extLst>
              </a:tr>
              <a:tr h="167891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10.3.3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Animation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NAT Works?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</a:tr>
              <a:tr h="167891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10.3.4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Animation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 Address Translation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229213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10.4.3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Using Wireshark to Examine TCP and UDP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Captures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74708435"/>
                  </a:ext>
                </a:extLst>
              </a:tr>
              <a:tr h="210457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10.6.7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Using Wireshark to Examine HTTP and HTTPS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Traffic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HTTP/2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07436" y="751829"/>
            <a:ext cx="4129171" cy="407714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The purpose of HTTP/2 is to improve HTTP performance by addressing latency issues that existed in the HTTP 1.1 version of the protocol.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HTTP/2 </a:t>
            </a:r>
            <a:r>
              <a:rPr lang="en-US" sz="1600" dirty="0"/>
              <a:t>uses the same header format as HTTP 1.1 and uses the same status codes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 smtClean="0"/>
              <a:t>Few important features of </a:t>
            </a:r>
            <a:r>
              <a:rPr lang="en-IN" sz="1600" dirty="0"/>
              <a:t>HTTP/2 that a cybersecurity analyst must be aware </a:t>
            </a:r>
            <a:r>
              <a:rPr lang="en-IN" sz="1600" dirty="0" smtClean="0"/>
              <a:t>of:</a:t>
            </a:r>
            <a:endParaRPr lang="en-US" sz="1600" dirty="0"/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Multiplexing 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Server </a:t>
            </a:r>
            <a:r>
              <a:rPr lang="en-US" sz="1600" dirty="0"/>
              <a:t>PUSH 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binary protocol 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Header compression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605" y="849790"/>
            <a:ext cx="4824000" cy="2425943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5843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Securing HTTP – HTTPS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8383" y="842359"/>
            <a:ext cx="8821031" cy="3965713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  <a:buFont typeface="Arial" pitchFamily="34" charset="0"/>
              <a:buChar char="•"/>
            </a:pPr>
            <a:r>
              <a:rPr lang="en-US" sz="1600" dirty="0"/>
              <a:t>For secure communication across the internet, the HTTP Secure (HTTPS) protocol is </a:t>
            </a:r>
            <a:r>
              <a:rPr lang="en-US" sz="1600" dirty="0" smtClean="0"/>
              <a:t>used.</a:t>
            </a:r>
          </a:p>
          <a:p>
            <a:pPr>
              <a:spcBef>
                <a:spcPts val="700"/>
              </a:spcBef>
              <a:spcAft>
                <a:spcPts val="700"/>
              </a:spcAft>
              <a:buFont typeface="Arial" pitchFamily="34" charset="0"/>
              <a:buChar char="•"/>
            </a:pPr>
            <a:r>
              <a:rPr lang="en-US" sz="1600" dirty="0" smtClean="0"/>
              <a:t>HTTPS </a:t>
            </a:r>
            <a:r>
              <a:rPr lang="en-US" sz="1600" dirty="0"/>
              <a:t>uses authentication and encryption to secure </a:t>
            </a:r>
            <a:r>
              <a:rPr lang="en-US" sz="1600" dirty="0" smtClean="0"/>
              <a:t>data </a:t>
            </a:r>
            <a:r>
              <a:rPr lang="en-IN" sz="1600" dirty="0"/>
              <a:t>as it travels between the client </a:t>
            </a:r>
            <a:r>
              <a:rPr lang="en-IN" sz="1600" dirty="0" smtClean="0"/>
              <a:t>and the </a:t>
            </a:r>
            <a:r>
              <a:rPr lang="en-IN" sz="1600" dirty="0"/>
              <a:t>server. </a:t>
            </a:r>
            <a:endParaRPr lang="en-US" sz="1600" dirty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itchFamily="34" charset="0"/>
              <a:buChar char="•"/>
            </a:pPr>
            <a:r>
              <a:rPr lang="en-US" sz="1600" dirty="0"/>
              <a:t>HTTPS uses the same client request-server response process as HTTP, but the data stream is encrypted with Secure Socket Layer (SSL), or Transport Layer Security (TLS), before being transported across the network. </a:t>
            </a:r>
            <a:endParaRPr lang="en-US" sz="1600" dirty="0" smtClean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itchFamily="34" charset="0"/>
              <a:buChar char="•"/>
            </a:pPr>
            <a:r>
              <a:rPr lang="en-IN" sz="1600" dirty="0"/>
              <a:t>HTTPS/2 is specified to use HTTPS over TLS with the Application-Layer Protocol Negotiation (ALPN) extension for TLS 1.2 or newer.</a:t>
            </a:r>
            <a:endParaRPr lang="en-US" sz="1600" dirty="0"/>
          </a:p>
          <a:p>
            <a:pPr>
              <a:spcBef>
                <a:spcPts val="700"/>
              </a:spcBef>
              <a:spcAft>
                <a:spcPts val="700"/>
              </a:spcAft>
              <a:buFont typeface="Arial" pitchFamily="34" charset="0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onfidential information is </a:t>
            </a:r>
            <a:r>
              <a:rPr lang="en-US" sz="1600" dirty="0"/>
              <a:t>transmitted over the Internet using HTTPS.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6186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</a:t>
            </a:r>
          </a:p>
          <a:p>
            <a:r>
              <a:rPr lang="en-US" dirty="0"/>
              <a:t>Lab - Using Wireshark to Examine HTTP and HTTPS Traffic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80277" y="893341"/>
            <a:ext cx="8821031" cy="38604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In this lab, you will complete the following objectives: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/>
              <a:t>Capture and view HTTP traffic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/>
              <a:t>Capture and view HTTPS traffic</a:t>
            </a:r>
          </a:p>
          <a:p>
            <a:pPr marL="0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9736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1292086"/>
            <a:ext cx="8348870" cy="2856949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10.7 Network Services Summary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7538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5489386" cy="757551"/>
          </a:xfrm>
        </p:spPr>
        <p:txBody>
          <a:bodyPr/>
          <a:lstStyle/>
          <a:p>
            <a:r>
              <a:rPr lang="en-US" sz="1600" dirty="0"/>
              <a:t>Network Services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What </a:t>
            </a:r>
            <a:r>
              <a:rPr lang="en-US" altLang="en-US" dirty="0" smtClean="0"/>
              <a:t>Did </a:t>
            </a:r>
            <a:r>
              <a:rPr lang="en-US" altLang="en-US" dirty="0"/>
              <a:t>I </a:t>
            </a:r>
            <a:r>
              <a:rPr lang="en-US" altLang="en-US" dirty="0" smtClean="0"/>
              <a:t>Learn </a:t>
            </a:r>
            <a:r>
              <a:rPr lang="en-US" altLang="en-US" dirty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/>
              <a:t>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1929" y="735497"/>
            <a:ext cx="8840141" cy="3794790"/>
          </a:xfrm>
        </p:spPr>
        <p:txBody>
          <a:bodyPr/>
          <a:lstStyle/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Dynamic Host Configuration Protocol (DHCP) for IPv4 automates the assignment of IPv4 </a:t>
            </a:r>
            <a:r>
              <a:rPr lang="en-US" sz="1600" dirty="0" smtClean="0"/>
              <a:t>addresses. This </a:t>
            </a:r>
            <a:r>
              <a:rPr lang="en-US" sz="1600" dirty="0"/>
              <a:t>is referred to as dynamic addressing and is the alternative to static addressing.</a:t>
            </a:r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DHCP operation includes: DHCPDISCOVER</a:t>
            </a:r>
            <a:r>
              <a:rPr lang="en-US" sz="1600" dirty="0" smtClean="0"/>
              <a:t>, DHCPOFFER, DHCPREQUEST</a:t>
            </a:r>
            <a:r>
              <a:rPr lang="en-US" sz="1600" dirty="0"/>
              <a:t>, DHCPACK</a:t>
            </a:r>
            <a:r>
              <a:rPr lang="en-US" sz="1600" dirty="0" smtClean="0"/>
              <a:t>, and DHCPNAK</a:t>
            </a:r>
            <a:r>
              <a:rPr lang="en-US" sz="1600" dirty="0"/>
              <a:t>.</a:t>
            </a:r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DNS resolves names to IP addresses. There are five steps involved in DNS resolution.</a:t>
            </a:r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NAT provides the translation of private addresses to public addresses. A NAT router typically operates at the border of a stub network. </a:t>
            </a:r>
            <a:endParaRPr lang="en-US" sz="1600" dirty="0" smtClean="0"/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 smtClean="0"/>
              <a:t>Port </a:t>
            </a:r>
            <a:r>
              <a:rPr lang="en-US" sz="1600" dirty="0"/>
              <a:t>Address Translation (PAT), also known as NAT overload, maps multiple private IPv4 addresses to a single public IPv4 address or a few addresses.</a:t>
            </a:r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r>
              <a:rPr lang="en-US" sz="1600" dirty="0"/>
              <a:t>FTP was developed to allow for file transfers between a client and a server. Trivial File Transfer Protocol (TFTP) is a simplified file transfer protocol that uses UDP port number 69. </a:t>
            </a:r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endParaRPr lang="en-US" sz="1600" dirty="0"/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92951178"/>
      </p:ext>
    </p:extLst>
  </p:cSld>
  <p:clrMapOvr>
    <a:masterClrMapping/>
  </p:clrMapOvr>
  <p:transition spd="slow">
    <p:wip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9" y="41393"/>
            <a:ext cx="8360712" cy="757551"/>
          </a:xfrm>
        </p:spPr>
        <p:txBody>
          <a:bodyPr/>
          <a:lstStyle/>
          <a:p>
            <a:r>
              <a:rPr lang="en-US" sz="1600" dirty="0"/>
              <a:t>Network Services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What </a:t>
            </a:r>
            <a:r>
              <a:rPr lang="en-US" altLang="en-US" dirty="0" smtClean="0"/>
              <a:t>Did </a:t>
            </a:r>
            <a:r>
              <a:rPr lang="en-US" altLang="en-US" dirty="0"/>
              <a:t>I </a:t>
            </a:r>
            <a:r>
              <a:rPr lang="en-US" altLang="en-US" dirty="0" smtClean="0"/>
              <a:t>Learn </a:t>
            </a:r>
            <a:r>
              <a:rPr lang="en-US" altLang="en-US" dirty="0"/>
              <a:t>in this </a:t>
            </a:r>
            <a:r>
              <a:rPr lang="en-US" altLang="en-US" dirty="0" smtClean="0"/>
              <a:t>Module</a:t>
            </a:r>
            <a:r>
              <a:rPr lang="en-US" altLang="en-US" dirty="0"/>
              <a:t>? (Contd.)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1929" y="735497"/>
            <a:ext cx="8840141" cy="37947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Email clients communicate with mail servers to send and receive email.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Email </a:t>
            </a:r>
            <a:r>
              <a:rPr lang="en-US" sz="1600" dirty="0"/>
              <a:t>supports three separate protocols for operation: SMTP, POP, and IMAP.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Web </a:t>
            </a:r>
            <a:r>
              <a:rPr lang="en-US" sz="1600" dirty="0"/>
              <a:t>browsers and web servers interact using the four steps.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HTTP is a request/response protocol that uses TCP port 80.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a client sends a request to a web server, it will use one of six methods that are specified by the HTTP protocol: GET, POST, PUT, DELETE, OPTIONS, and CONNECT.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HTTP </a:t>
            </a:r>
            <a:r>
              <a:rPr lang="en-US" sz="1600" dirty="0"/>
              <a:t>status codes: 1xx, 2xx, 3xx, 4xx, and 5xx. 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For secure communication across the internet, HTTP Secure (HTTPS) is used.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HTTPS </a:t>
            </a:r>
            <a:r>
              <a:rPr lang="en-US" sz="1600" dirty="0"/>
              <a:t>uses authentication and encryption to secure data as it travels between the client and the server.</a:t>
            </a:r>
            <a:br>
              <a:rPr lang="en-US" sz="16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3584548"/>
      </p:ext>
    </p:extLst>
  </p:cSld>
  <p:clrMapOvr>
    <a:masterClrMapping/>
  </p:clrMapOvr>
  <p:transition spd="slow">
    <p:wip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10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510781"/>
              </p:ext>
            </p:extLst>
          </p:nvPr>
        </p:nvGraphicFramePr>
        <p:xfrm>
          <a:off x="144463" y="798514"/>
          <a:ext cx="8853486" cy="2397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2951162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  <a:gridCol w="2951162">
                  <a:extLst>
                    <a:ext uri="{9D8B030D-6E8A-4147-A177-3AD203B41FA5}">
                      <a16:colId xmlns:a16="http://schemas.microsoft.com/office/drawing/2014/main" xmlns="" val="281959122"/>
                    </a:ext>
                  </a:extLst>
                </a:gridCol>
              </a:tblGrid>
              <a:tr h="2362129"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DHCP(Dynamic Host Configuration protocol)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Pool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Lease period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DNS (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Domain Name System)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DDNS (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Dynamic DNS)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WHOIS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FQDN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ICANN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RIPE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APNIC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NAT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FTP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TFTP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TCP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UDP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SMB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SMTP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POP 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IMAP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9497809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10: Best Practices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10, 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</a:t>
            </a:r>
            <a:r>
              <a:rPr lang="en-US" sz="1600" dirty="0" smtClean="0"/>
              <a:t>10.1</a:t>
            </a:r>
            <a:endParaRPr lang="en-US" altLang="ja-JP" sz="1600" dirty="0"/>
          </a:p>
          <a:p>
            <a:pPr marL="533400" lvl="1" indent="-261938">
              <a:lnSpc>
                <a:spcPct val="85000"/>
              </a:lnSpc>
              <a:spcBef>
                <a:spcPct val="30000"/>
              </a:spcBef>
            </a:pPr>
            <a:r>
              <a:rPr lang="en-US" sz="1600" dirty="0" smtClean="0"/>
              <a:t>Differentiate </a:t>
            </a:r>
            <a:r>
              <a:rPr lang="en-US" sz="1600" dirty="0"/>
              <a:t>between static addressing and dynamic addressing in DHCP.</a:t>
            </a:r>
          </a:p>
          <a:p>
            <a:pPr marL="533400" lvl="1" indent="-261938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Explain the </a:t>
            </a:r>
            <a:r>
              <a:rPr lang="en-US" sz="1600" dirty="0" smtClean="0"/>
              <a:t>terms </a:t>
            </a:r>
            <a:r>
              <a:rPr lang="en-US" sz="1600" dirty="0"/>
              <a:t>pool and lease period.</a:t>
            </a:r>
          </a:p>
          <a:p>
            <a:pPr marL="533400" lvl="1" indent="-261938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Discuss various DHCP </a:t>
            </a:r>
            <a:r>
              <a:rPr lang="en-US" sz="1600" dirty="0" smtClean="0"/>
              <a:t>operations.</a:t>
            </a:r>
            <a:endParaRPr lang="en-US" sz="1600" dirty="0"/>
          </a:p>
          <a:p>
            <a:pPr marL="533400" lvl="1" indent="-261938">
              <a:lnSpc>
                <a:spcPct val="85000"/>
              </a:lnSpc>
              <a:spcBef>
                <a:spcPct val="30000"/>
              </a:spcBef>
            </a:pPr>
            <a:r>
              <a:rPr lang="en-US" sz="1600" dirty="0" smtClean="0"/>
              <a:t>List </a:t>
            </a:r>
            <a:r>
              <a:rPr lang="en-US" sz="1600" dirty="0"/>
              <a:t>the fields of </a:t>
            </a:r>
            <a:r>
              <a:rPr lang="en-US" sz="1600" dirty="0" smtClean="0"/>
              <a:t>DHCP message </a:t>
            </a:r>
            <a:r>
              <a:rPr lang="en-US" sz="1600" dirty="0"/>
              <a:t>format.</a:t>
            </a:r>
          </a:p>
          <a:p>
            <a:pPr marL="733425" lvl="1" indent="-285750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marL="733425" lvl="1" indent="-285750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976613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10: Best Practices (Cont.)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832691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Topic 10.2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/>
              <a:t>Introduce </a:t>
            </a:r>
            <a:r>
              <a:rPr lang="en-US" sz="1600" dirty="0" smtClean="0"/>
              <a:t>DNS </a:t>
            </a:r>
            <a:r>
              <a:rPr lang="en-US" sz="1600" dirty="0"/>
              <a:t>and </a:t>
            </a:r>
            <a:r>
              <a:rPr lang="en-US" sz="1600" dirty="0" smtClean="0"/>
              <a:t>discuss the levels </a:t>
            </a:r>
            <a:r>
              <a:rPr lang="en-US" sz="1600" dirty="0"/>
              <a:t>in DNS domain hierarchy.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/>
              <a:t>Discuss the steps involved in DNS resolution.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/>
              <a:t>State the </a:t>
            </a:r>
            <a:r>
              <a:rPr lang="en-US" sz="1600" dirty="0" smtClean="0"/>
              <a:t>difference </a:t>
            </a:r>
            <a:r>
              <a:rPr lang="en-US" sz="1600" dirty="0"/>
              <a:t>between DNS and DDNS.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/>
              <a:t>Discuss the various terms in WHOIS protocol.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 smtClean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 smtClean="0"/>
              <a:t>Topic 10.3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Discuss how NAT is used to translate private address into public address.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Play an animation to view the PAT process.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198685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77251"/>
            <a:ext cx="9144000" cy="757551"/>
          </a:xfrm>
        </p:spPr>
        <p:txBody>
          <a:bodyPr/>
          <a:lstStyle/>
          <a:p>
            <a:r>
              <a:rPr lang="en-US" dirty="0"/>
              <a:t>Module 10: Best Practices (Cont.)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832691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Topic 10.4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Demonstrate a SMB diagram with its key terms and icons.</a:t>
            </a:r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Differentiate between FTP and TFTP.</a:t>
            </a:r>
          </a:p>
          <a:p>
            <a:pPr marL="0" lvl="1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en-US" sz="1600" dirty="0" smtClean="0"/>
          </a:p>
          <a:p>
            <a:pPr marL="0" lvl="1" indent="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  <a:buNone/>
            </a:pPr>
            <a:r>
              <a:rPr lang="en-US" sz="1600" dirty="0" smtClean="0"/>
              <a:t>Topic </a:t>
            </a:r>
            <a:r>
              <a:rPr lang="en-US" sz="1600" dirty="0"/>
              <a:t>10.5</a:t>
            </a:r>
          </a:p>
          <a:p>
            <a:pPr marL="285750" lvl="1" indent="-285750"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Ask the learners how often do they write emails on a daily basis? Have they ever wondered what happens at the back end when an email is sent or when an email is received in an inbox?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Explain SMTP, POP </a:t>
            </a:r>
            <a:r>
              <a:rPr lang="en-US" sz="1600" dirty="0"/>
              <a:t>and </a:t>
            </a:r>
            <a:r>
              <a:rPr lang="en-US" sz="1600" dirty="0" smtClean="0"/>
              <a:t>IMAP with examples.</a:t>
            </a: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237286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77251"/>
            <a:ext cx="9144000" cy="757551"/>
          </a:xfrm>
        </p:spPr>
        <p:txBody>
          <a:bodyPr/>
          <a:lstStyle/>
          <a:p>
            <a:r>
              <a:rPr lang="en-US" dirty="0"/>
              <a:t>Module 10: Best Practices (Cont.)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832691"/>
          </a:xfrm>
        </p:spPr>
        <p:txBody>
          <a:bodyPr/>
          <a:lstStyle/>
          <a:p>
            <a:pPr marL="0" lvl="1" indent="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  <a:buNone/>
            </a:pPr>
            <a:r>
              <a:rPr lang="en-US" sz="1600" dirty="0" smtClean="0"/>
              <a:t>Topic </a:t>
            </a:r>
            <a:r>
              <a:rPr lang="en-US" sz="1600" dirty="0"/>
              <a:t>10.6</a:t>
            </a:r>
          </a:p>
          <a:p>
            <a:pPr lvl="1" indent="-271463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Ask the class what is a URL and what protocol is used in a URL?</a:t>
            </a:r>
          </a:p>
          <a:p>
            <a:pPr lvl="1" indent="-271463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Explain how a web page is opened in a browser.</a:t>
            </a:r>
            <a:endParaRPr lang="en-US" sz="1600" dirty="0"/>
          </a:p>
          <a:p>
            <a:pPr lvl="1" indent="-271463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/>
              <a:t>Ask the </a:t>
            </a:r>
            <a:r>
              <a:rPr lang="en-US" sz="1600" dirty="0" smtClean="0"/>
              <a:t>class if they are familiar with HTTP </a:t>
            </a:r>
            <a:r>
              <a:rPr lang="en-US" sz="1600" dirty="0"/>
              <a:t>status </a:t>
            </a:r>
            <a:r>
              <a:rPr lang="en-US" sz="1600" dirty="0" smtClean="0"/>
              <a:t>codes or have come across any. </a:t>
            </a:r>
          </a:p>
          <a:p>
            <a:pPr lvl="1" indent="-271463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r>
              <a:rPr lang="en-US" sz="1600" dirty="0" smtClean="0"/>
              <a:t>Explain all status codes with their examples.</a:t>
            </a:r>
            <a:endParaRPr lang="en-US" sz="1600" dirty="0"/>
          </a:p>
          <a:p>
            <a:pPr marL="285750" lvl="1" indent="-285750"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buSzPct val="100000"/>
            </a:pP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4218472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33028</TotalTime>
  <Words>4600</Words>
  <Application>Microsoft Office PowerPoint</Application>
  <PresentationFormat>On-screen Show (16:9)</PresentationFormat>
  <Paragraphs>724</Paragraphs>
  <Slides>57</Slides>
  <Notes>57</Notes>
  <HiddenSlides>9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7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Courier New</vt:lpstr>
      <vt:lpstr>Times New Roman</vt:lpstr>
      <vt:lpstr>Wingdings</vt:lpstr>
      <vt:lpstr>Default Theme</vt:lpstr>
      <vt:lpstr>Module 10: Network Services</vt:lpstr>
      <vt:lpstr>Instructor Materials – Module 10 Planning Guide</vt:lpstr>
      <vt:lpstr>What to Expect in this Module</vt:lpstr>
      <vt:lpstr>Check Your Understanding</vt:lpstr>
      <vt:lpstr>Module 10: Activities</vt:lpstr>
      <vt:lpstr>Module 10: Best Practices</vt:lpstr>
      <vt:lpstr>Module 10: Best Practices (Cont.)</vt:lpstr>
      <vt:lpstr>Module 10: Best Practices (Cont.)</vt:lpstr>
      <vt:lpstr>Module 10: Best Practices (Cont.)</vt:lpstr>
      <vt:lpstr>Module 10: Network Services</vt:lpstr>
      <vt:lpstr>Module Objectives</vt:lpstr>
      <vt:lpstr>10.1 DHCP</vt:lpstr>
      <vt:lpstr>PowerPoint Presentation</vt:lpstr>
      <vt:lpstr>PowerPoint Presentation</vt:lpstr>
      <vt:lpstr>PowerPoint Presentation</vt:lpstr>
      <vt:lpstr>10.2 DNS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10.3 NAT</vt:lpstr>
      <vt:lpstr>PowerPoint Presentation</vt:lpstr>
      <vt:lpstr>PowerPoint Presentation</vt:lpstr>
      <vt:lpstr>PowerPoint Presentation</vt:lpstr>
      <vt:lpstr>PowerPoint Presentation</vt:lpstr>
      <vt:lpstr>10.4 File Transfer and Sharing Services </vt:lpstr>
      <vt:lpstr>PowerPoint Presentation</vt:lpstr>
      <vt:lpstr>PowerPoint Presentation</vt:lpstr>
      <vt:lpstr>PowerPoint Presentation</vt:lpstr>
      <vt:lpstr>PowerPoint Presentation</vt:lpstr>
      <vt:lpstr>10.5 Email</vt:lpstr>
      <vt:lpstr>PowerPoint Presentation</vt:lpstr>
      <vt:lpstr>PowerPoint Presentation</vt:lpstr>
      <vt:lpstr>PowerPoint Presentation</vt:lpstr>
      <vt:lpstr>PowerPoint Presentation</vt:lpstr>
      <vt:lpstr>10.6 HTTP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10.7 Network Services Summary  </vt:lpstr>
      <vt:lpstr>Network Services Summary What Did I Learn in this Module?</vt:lpstr>
      <vt:lpstr>Network Services Summary What Did I Learn in this Module? (Contd.)</vt:lpstr>
      <vt:lpstr>Module 10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Sneha Alex</cp:lastModifiedBy>
  <cp:revision>1158</cp:revision>
  <dcterms:created xsi:type="dcterms:W3CDTF">2016-08-22T22:27:36Z</dcterms:created>
  <dcterms:modified xsi:type="dcterms:W3CDTF">2020-08-12T11:54:45Z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