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tags/tag6.xml" ContentType="application/vnd.openxmlformats-officedocument.presentationml.tags+xml"/>
  <Override PartName="/ppt/notesSlides/notesSlide5.xml" ContentType="application/vnd.openxmlformats-officedocument.presentationml.notesSlide+xml"/>
  <Override PartName="/ppt/tags/tag7.xml" ContentType="application/vnd.openxmlformats-officedocument.presentationml.tags+xml"/>
  <Override PartName="/ppt/notesSlides/notesSlide6.xml" ContentType="application/vnd.openxmlformats-officedocument.presentationml.notesSlide+xml"/>
  <Override PartName="/ppt/tags/tag8.xml" ContentType="application/vnd.openxmlformats-officedocument.presentationml.tags+xml"/>
  <Override PartName="/ppt/notesSlides/notesSlide7.xml" ContentType="application/vnd.openxmlformats-officedocument.presentationml.notesSlide+xml"/>
  <Override PartName="/ppt/tags/tag9.xml" ContentType="application/vnd.openxmlformats-officedocument.presentationml.tags+xml"/>
  <Override PartName="/ppt/notesSlides/notesSlide8.xml" ContentType="application/vnd.openxmlformats-officedocument.presentationml.notesSlide+xml"/>
  <Override PartName="/ppt/comments/comment1.xml" ContentType="application/vnd.openxmlformats-officedocument.presentationml.comments+xml"/>
  <Override PartName="/ppt/tags/tag10.xml" ContentType="application/vnd.openxmlformats-officedocument.presentationml.tags+xml"/>
  <Override PartName="/ppt/notesSlides/notesSlide9.xml" ContentType="application/vnd.openxmlformats-officedocument.presentationml.notesSlide+xml"/>
  <Override PartName="/ppt/tags/tag11.xml" ContentType="application/vnd.openxmlformats-officedocument.presentationml.tags+xml"/>
  <Override PartName="/ppt/notesSlides/notesSlide10.xml" ContentType="application/vnd.openxmlformats-officedocument.presentationml.notesSlide+xml"/>
  <Override PartName="/ppt/tags/tag12.xml" ContentType="application/vnd.openxmlformats-officedocument.presentationml.tags+xml"/>
  <Override PartName="/ppt/notesSlides/notesSlide11.xml" ContentType="application/vnd.openxmlformats-officedocument.presentationml.notesSlide+xml"/>
  <Override PartName="/ppt/tags/tag13.xml" ContentType="application/vnd.openxmlformats-officedocument.presentationml.tags+xml"/>
  <Override PartName="/ppt/notesSlides/notesSlide12.xml" ContentType="application/vnd.openxmlformats-officedocument.presentationml.notesSlide+xml"/>
  <Override PartName="/ppt/tags/tag14.xml" ContentType="application/vnd.openxmlformats-officedocument.presentationml.tags+xml"/>
  <Override PartName="/ppt/notesSlides/notesSlide13.xml" ContentType="application/vnd.openxmlformats-officedocument.presentationml.notesSlide+xml"/>
  <Override PartName="/ppt/tags/tag15.xml" ContentType="application/vnd.openxmlformats-officedocument.presentationml.tags+xml"/>
  <Override PartName="/ppt/notesSlides/notesSlide14.xml" ContentType="application/vnd.openxmlformats-officedocument.presentationml.notesSlide+xml"/>
  <Override PartName="/ppt/tags/tag16.xml" ContentType="application/vnd.openxmlformats-officedocument.presentationml.tags+xml"/>
  <Override PartName="/ppt/notesSlides/notesSlide15.xml" ContentType="application/vnd.openxmlformats-officedocument.presentationml.notesSlide+xml"/>
  <Override PartName="/ppt/tags/tag17.xml" ContentType="application/vnd.openxmlformats-officedocument.presentationml.tags+xml"/>
  <Override PartName="/ppt/notesSlides/notesSlide16.xml" ContentType="application/vnd.openxmlformats-officedocument.presentationml.notesSlide+xml"/>
  <Override PartName="/ppt/tags/tag18.xml" ContentType="application/vnd.openxmlformats-officedocument.presentationml.tags+xml"/>
  <Override PartName="/ppt/notesSlides/notesSlide17.xml" ContentType="application/vnd.openxmlformats-officedocument.presentationml.notesSlide+xml"/>
  <Override PartName="/ppt/tags/tag19.xml" ContentType="application/vnd.openxmlformats-officedocument.presentationml.tags+xml"/>
  <Override PartName="/ppt/notesSlides/notesSlide18.xml" ContentType="application/vnd.openxmlformats-officedocument.presentationml.notesSlide+xml"/>
  <Override PartName="/ppt/tags/tag20.xml" ContentType="application/vnd.openxmlformats-officedocument.presentationml.tags+xml"/>
  <Override PartName="/ppt/notesSlides/notesSlide19.xml" ContentType="application/vnd.openxmlformats-officedocument.presentationml.notesSlide+xml"/>
  <Override PartName="/ppt/tags/tag21.xml" ContentType="application/vnd.openxmlformats-officedocument.presentationml.tags+xml"/>
  <Override PartName="/ppt/notesSlides/notesSlide20.xml" ContentType="application/vnd.openxmlformats-officedocument.presentationml.notesSlide+xml"/>
  <Override PartName="/ppt/tags/tag22.xml" ContentType="application/vnd.openxmlformats-officedocument.presentationml.tags+xml"/>
  <Override PartName="/ppt/notesSlides/notesSlide21.xml" ContentType="application/vnd.openxmlformats-officedocument.presentationml.notesSlide+xml"/>
  <Override PartName="/ppt/tags/tag23.xml" ContentType="application/vnd.openxmlformats-officedocument.presentationml.tags+xml"/>
  <Override PartName="/ppt/notesSlides/notesSlide22.xml" ContentType="application/vnd.openxmlformats-officedocument.presentationml.notesSlide+xml"/>
  <Override PartName="/ppt/tags/tag24.xml" ContentType="application/vnd.openxmlformats-officedocument.presentationml.tags+xml"/>
  <Override PartName="/ppt/notesSlides/notesSlide23.xml" ContentType="application/vnd.openxmlformats-officedocument.presentationml.notesSlide+xml"/>
  <Override PartName="/ppt/tags/tag25.xml" ContentType="application/vnd.openxmlformats-officedocument.presentationml.tags+xml"/>
  <Override PartName="/ppt/notesSlides/notesSlide24.xml" ContentType="application/vnd.openxmlformats-officedocument.presentationml.notesSlide+xml"/>
  <Override PartName="/ppt/tags/tag26.xml" ContentType="application/vnd.openxmlformats-officedocument.presentationml.tags+xml"/>
  <Override PartName="/ppt/notesSlides/notesSlide25.xml" ContentType="application/vnd.openxmlformats-officedocument.presentationml.notesSlide+xml"/>
  <Override PartName="/ppt/tags/tag27.xml" ContentType="application/vnd.openxmlformats-officedocument.presentationml.tags+xml"/>
  <Override PartName="/ppt/notesSlides/notesSlide26.xml" ContentType="application/vnd.openxmlformats-officedocument.presentationml.notesSlide+xml"/>
  <Override PartName="/ppt/tags/tag28.xml" ContentType="application/vnd.openxmlformats-officedocument.presentationml.tags+xml"/>
  <Override PartName="/ppt/notesSlides/notesSlide27.xml" ContentType="application/vnd.openxmlformats-officedocument.presentationml.notesSlide+xml"/>
  <Override PartName="/ppt/tags/tag29.xml" ContentType="application/vnd.openxmlformats-officedocument.presentationml.tags+xml"/>
  <Override PartName="/ppt/notesSlides/notesSlide28.xml" ContentType="application/vnd.openxmlformats-officedocument.presentationml.notesSlide+xml"/>
  <Override PartName="/ppt/tags/tag30.xml" ContentType="application/vnd.openxmlformats-officedocument.presentationml.tags+xml"/>
  <Override PartName="/ppt/notesSlides/notesSlide29.xml" ContentType="application/vnd.openxmlformats-officedocument.presentationml.notesSlide+xml"/>
  <Override PartName="/ppt/tags/tag31.xml" ContentType="application/vnd.openxmlformats-officedocument.presentationml.tags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tags/tag32.xml" ContentType="application/vnd.openxmlformats-officedocument.presentationml.tags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0" r:id="rId1"/>
  </p:sldMasterIdLst>
  <p:notesMasterIdLst>
    <p:notesMasterId r:id="rId34"/>
  </p:notesMasterIdLst>
  <p:sldIdLst>
    <p:sldId id="513" r:id="rId2"/>
    <p:sldId id="730" r:id="rId3"/>
    <p:sldId id="1070" r:id="rId4"/>
    <p:sldId id="880" r:id="rId5"/>
    <p:sldId id="924" r:id="rId6"/>
    <p:sldId id="1074" r:id="rId7"/>
    <p:sldId id="1075" r:id="rId8"/>
    <p:sldId id="876" r:id="rId9"/>
    <p:sldId id="1079" r:id="rId10"/>
    <p:sldId id="759" r:id="rId11"/>
    <p:sldId id="628" r:id="rId12"/>
    <p:sldId id="1151" r:id="rId13"/>
    <p:sldId id="1152" r:id="rId14"/>
    <p:sldId id="1153" r:id="rId15"/>
    <p:sldId id="1154" r:id="rId16"/>
    <p:sldId id="1155" r:id="rId17"/>
    <p:sldId id="1156" r:id="rId18"/>
    <p:sldId id="1157" r:id="rId19"/>
    <p:sldId id="1158" r:id="rId20"/>
    <p:sldId id="1160" r:id="rId21"/>
    <p:sldId id="1161" r:id="rId22"/>
    <p:sldId id="1162" r:id="rId23"/>
    <p:sldId id="1163" r:id="rId24"/>
    <p:sldId id="1164" r:id="rId25"/>
    <p:sldId id="1165" r:id="rId26"/>
    <p:sldId id="1166" r:id="rId27"/>
    <p:sldId id="1167" r:id="rId28"/>
    <p:sldId id="1168" r:id="rId29"/>
    <p:sldId id="1169" r:id="rId30"/>
    <p:sldId id="1170" r:id="rId31"/>
    <p:sldId id="1149" r:id="rId32"/>
    <p:sldId id="291" r:id="rId33"/>
  </p:sldIdLst>
  <p:sldSz cx="9144000" cy="5143500" type="screen16x9"/>
  <p:notesSz cx="6858000" cy="9144000"/>
  <p:custDataLst>
    <p:tags r:id="rId35"/>
  </p:custDataLst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336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arbara Reif" initials="BR" lastIdx="3" clrIdx="0"/>
  <p:cmAuthor id="1" name="Jane Gibbons -X (jagibbon - DEL ORO CONSULTING INC at Cisco)" initials="JG-(-DOCIaC" lastIdx="28" clrIdx="1"/>
  <p:cmAuthor id="2" name="Bob Vachon" initials="BV" lastIdx="24" clrIdx="2"/>
  <p:cmAuthor id="3" name="Sue Livingston -X (suliving - UNICON INC at Cisco)" initials="SL-(-UIaC" lastIdx="4" clrIdx="3">
    <p:extLst/>
  </p:cmAuthor>
  <p:cmAuthor id="4" name="jagibbon" initials="jmg" lastIdx="3" clrIdx="4">
    <p:extLst/>
  </p:cmAuthor>
  <p:cmAuthor id="5" name="Sneha Alex" initials="SA" lastIdx="19" clrIdx="5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4C69"/>
    <a:srgbClr val="58585B"/>
    <a:srgbClr val="AFE8FB"/>
    <a:srgbClr val="0000CC"/>
    <a:srgbClr val="000099"/>
    <a:srgbClr val="CC99FF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913" autoAdjust="0"/>
    <p:restoredTop sz="82060" autoAdjust="0"/>
  </p:normalViewPr>
  <p:slideViewPr>
    <p:cSldViewPr snapToGrid="0" showGuides="1">
      <p:cViewPr>
        <p:scale>
          <a:sx n="106" d="100"/>
          <a:sy n="106" d="100"/>
        </p:scale>
        <p:origin x="-648" y="102"/>
      </p:cViewPr>
      <p:guideLst>
        <p:guide orient="horz" pos="1620"/>
        <p:guide pos="3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1" d="100"/>
        <a:sy n="111" d="100"/>
      </p:scale>
      <p:origin x="0" y="-512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gs" Target="tags/tag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5" dt="2020-07-28T14:15:45.980" idx="19">
    <p:pos x="10" y="10"/>
    <p:text>Striked 2 points in the note section.</p:text>
    <p:extLst mod="1">
      <p:ext uri="{C676402C-5697-4E1C-873F-D02D1690AC5C}">
        <p15:threadingInfo xmlns:p15="http://schemas.microsoft.com/office/powerpoint/2012/main" xmlns="" timeZoneBias="-33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6337D9-3022-3D41-8D8A-BDF2F3B0DD8E}" type="datetimeFigureOut">
              <a:rPr lang="en-US" smtClean="0"/>
              <a:pPr/>
              <a:t>8/12/2020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41018C-6CAF-B84E-B92C-ECB119457FB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75648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b="0" dirty="0"/>
              <a:t>Cisco Networking Academy Program</a:t>
            </a:r>
          </a:p>
          <a:p>
            <a:r>
              <a:rPr lang="en-US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CyberOps Associate v1.0</a:t>
            </a:r>
          </a:p>
          <a:p>
            <a:r>
              <a:rPr lang="en-US" sz="1200" b="0" dirty="0"/>
              <a:t>Module 22: </a:t>
            </a:r>
            <a:r>
              <a:rPr lang="en-US" sz="1200" b="0" dirty="0">
                <a:solidFill>
                  <a:srgbClr val="FF0000"/>
                </a:solidFill>
              </a:rPr>
              <a:t>Endpoint Protection</a:t>
            </a:r>
            <a:endParaRPr lang="en-GB" b="0" dirty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55421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baseline="0" dirty="0"/>
              <a:t>Source:</a:t>
            </a:r>
          </a:p>
          <a:p>
            <a:r>
              <a:rPr lang="en-US" sz="1200" b="0" baseline="0" dirty="0"/>
              <a:t>22 </a:t>
            </a:r>
            <a:r>
              <a:rPr lang="en-GB" sz="1200" dirty="0"/>
              <a:t>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Endpoint Protection</a:t>
            </a:r>
          </a:p>
          <a:p>
            <a:r>
              <a:rPr lang="en-US" sz="1200" b="0" dirty="0">
                <a:solidFill>
                  <a:srgbClr val="FF0000"/>
                </a:solidFill>
              </a:rPr>
              <a:t>22.1 </a:t>
            </a:r>
            <a:r>
              <a:rPr lang="en-GB" sz="1200" dirty="0"/>
              <a:t>–</a:t>
            </a:r>
            <a:r>
              <a:rPr lang="en-US" sz="1200" b="0" dirty="0">
                <a:solidFill>
                  <a:srgbClr val="FF0000"/>
                </a:solidFill>
              </a:rPr>
              <a:t> </a:t>
            </a:r>
            <a:r>
              <a:rPr lang="en-US" sz="1200" dirty="0"/>
              <a:t>Antimalware Protection</a:t>
            </a:r>
          </a:p>
          <a:p>
            <a:r>
              <a:rPr lang="en-US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US" sz="1200" b="1" u="sng" dirty="0"/>
              <a:t>In-Session Activities / Explanations:</a:t>
            </a:r>
            <a:endParaRPr lang="en-US" sz="120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b="1" dirty="0"/>
              <a:t>Time:</a:t>
            </a:r>
            <a:r>
              <a:rPr lang="en-US" sz="1200" b="1" baseline="0" dirty="0"/>
              <a:t> </a:t>
            </a:r>
            <a:r>
              <a:rPr lang="en-US" sz="1200" b="0" baseline="0" dirty="0"/>
              <a:t>10</a:t>
            </a:r>
            <a:r>
              <a:rPr lang="en-US" sz="1200" dirty="0"/>
              <a:t> mins</a:t>
            </a:r>
            <a:endParaRPr lang="en-US" sz="1200" b="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b="1" dirty="0"/>
              <a:t>Instructor Notes: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Discuss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endpoint threats and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secure them.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Discuss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host-based and network-based malware protections.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Encourage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learners to complete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CYU on the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‘Identify the Antimalware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erms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Concepts.’</a:t>
            </a:r>
            <a:endParaRPr lang="en-US" sz="1200" b="1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b="1" dirty="0"/>
              <a:t>Key Points:</a:t>
            </a:r>
            <a:r>
              <a:rPr lang="en-US" sz="1200" b="1" baseline="0" dirty="0"/>
              <a:t> </a:t>
            </a:r>
            <a:r>
              <a:rPr lang="en-US" sz="1200" b="0" baseline="0" dirty="0"/>
              <a:t>Endpoints, Antimalware</a:t>
            </a:r>
            <a:endParaRPr lang="en-US" sz="12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5296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11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b="0" baseline="0" dirty="0"/>
              <a:t>22</a:t>
            </a:r>
            <a:r>
              <a:rPr lang="en-US" sz="1200" b="0" dirty="0"/>
              <a:t> </a:t>
            </a:r>
            <a:r>
              <a:rPr lang="en-GB" dirty="0"/>
              <a:t>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Endpoint Protection</a:t>
            </a:r>
          </a:p>
          <a:p>
            <a:r>
              <a:rPr lang="en-US" sz="1200" b="0" dirty="0">
                <a:solidFill>
                  <a:srgbClr val="FF0000"/>
                </a:solidFill>
              </a:rPr>
              <a:t>22.1 </a:t>
            </a:r>
            <a:r>
              <a:rPr lang="en-GB" dirty="0"/>
              <a:t>–</a:t>
            </a:r>
            <a:r>
              <a:rPr lang="en-US" sz="1200" b="0" dirty="0">
                <a:solidFill>
                  <a:srgbClr val="FF0000"/>
                </a:solidFill>
              </a:rPr>
              <a:t>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Antimalware Protection</a:t>
            </a:r>
            <a:endParaRPr lang="en-US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22.1.1 </a:t>
            </a:r>
            <a:r>
              <a:rPr lang="en-GB" dirty="0"/>
              <a:t>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Endpoint Threats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dirty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51901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12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b="0" baseline="0" dirty="0"/>
              <a:t>22</a:t>
            </a:r>
            <a:r>
              <a:rPr lang="en-US" sz="1200" b="0" dirty="0"/>
              <a:t> </a:t>
            </a:r>
            <a:r>
              <a:rPr lang="en-GB" dirty="0"/>
              <a:t>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Endpoint Protection</a:t>
            </a:r>
          </a:p>
          <a:p>
            <a:r>
              <a:rPr lang="en-US" sz="1200" b="0" dirty="0">
                <a:solidFill>
                  <a:srgbClr val="FF0000"/>
                </a:solidFill>
              </a:rPr>
              <a:t>22.1 </a:t>
            </a:r>
            <a:r>
              <a:rPr lang="en-GB" dirty="0"/>
              <a:t>–</a:t>
            </a:r>
            <a:r>
              <a:rPr lang="en-US" sz="1200" b="0" dirty="0">
                <a:solidFill>
                  <a:srgbClr val="FF0000"/>
                </a:solidFill>
              </a:rPr>
              <a:t>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Antimalware Protection</a:t>
            </a:r>
            <a:endParaRPr lang="en-US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22.1.2 </a:t>
            </a:r>
            <a:r>
              <a:rPr lang="en-GB" dirty="0"/>
              <a:t>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Endpoint Security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dirty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26306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13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b="0" baseline="0" dirty="0"/>
              <a:t>22</a:t>
            </a:r>
            <a:r>
              <a:rPr lang="en-US" sz="1200" b="0" dirty="0"/>
              <a:t> </a:t>
            </a:r>
            <a:r>
              <a:rPr lang="en-GB" dirty="0"/>
              <a:t>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Endpoint Protection</a:t>
            </a:r>
          </a:p>
          <a:p>
            <a:r>
              <a:rPr lang="en-US" sz="1200" b="0" dirty="0">
                <a:solidFill>
                  <a:srgbClr val="FF0000"/>
                </a:solidFill>
              </a:rPr>
              <a:t>22.1 </a:t>
            </a:r>
            <a:r>
              <a:rPr lang="en-GB" dirty="0"/>
              <a:t>–</a:t>
            </a:r>
            <a:r>
              <a:rPr lang="en-US" sz="1200" b="0" dirty="0">
                <a:solidFill>
                  <a:srgbClr val="FF0000"/>
                </a:solidFill>
              </a:rPr>
              <a:t>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Antimalware Protection</a:t>
            </a:r>
            <a:endParaRPr lang="en-US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22.1.3 </a:t>
            </a:r>
            <a:r>
              <a:rPr lang="en-GB" dirty="0"/>
              <a:t>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Host-Based Malware Protection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dirty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73267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14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b="0" baseline="0" dirty="0"/>
              <a:t>22</a:t>
            </a:r>
            <a:r>
              <a:rPr lang="en-US" sz="1200" b="0" dirty="0"/>
              <a:t> </a:t>
            </a:r>
            <a:r>
              <a:rPr lang="en-GB" dirty="0"/>
              <a:t>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Endpoint Protection</a:t>
            </a:r>
          </a:p>
          <a:p>
            <a:r>
              <a:rPr lang="en-US" sz="1200" b="0" dirty="0">
                <a:solidFill>
                  <a:srgbClr val="FF0000"/>
                </a:solidFill>
              </a:rPr>
              <a:t>22.1 </a:t>
            </a:r>
            <a:r>
              <a:rPr lang="en-GB" dirty="0"/>
              <a:t>–</a:t>
            </a:r>
            <a:r>
              <a:rPr lang="en-US" sz="1200" b="0" dirty="0">
                <a:solidFill>
                  <a:srgbClr val="FF0000"/>
                </a:solidFill>
              </a:rPr>
              <a:t>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Antimalware Protection</a:t>
            </a:r>
            <a:endParaRPr lang="en-US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22.1.3 </a:t>
            </a:r>
            <a:r>
              <a:rPr lang="en-GB" dirty="0"/>
              <a:t>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Host-Based Malware Protection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dirty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234579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15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b="0" baseline="0" dirty="0"/>
              <a:t>22</a:t>
            </a:r>
            <a:r>
              <a:rPr lang="en-US" sz="1200" b="0" dirty="0"/>
              <a:t> </a:t>
            </a:r>
            <a:r>
              <a:rPr lang="en-GB" dirty="0"/>
              <a:t>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Endpoint Protection</a:t>
            </a:r>
          </a:p>
          <a:p>
            <a:r>
              <a:rPr lang="en-US" sz="1200" b="0" dirty="0">
                <a:solidFill>
                  <a:srgbClr val="FF0000"/>
                </a:solidFill>
              </a:rPr>
              <a:t>22.1 </a:t>
            </a:r>
            <a:r>
              <a:rPr lang="en-GB" dirty="0"/>
              <a:t>–</a:t>
            </a:r>
            <a:r>
              <a:rPr lang="en-US" sz="1200" b="0" dirty="0">
                <a:solidFill>
                  <a:srgbClr val="FF0000"/>
                </a:solidFill>
              </a:rPr>
              <a:t>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Antimalware Protection</a:t>
            </a:r>
            <a:endParaRPr lang="en-US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22.1.3 </a:t>
            </a:r>
            <a:r>
              <a:rPr lang="en-GB" dirty="0"/>
              <a:t>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Host-Based Malware Protection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dirty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886202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16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b="0" baseline="0" dirty="0"/>
              <a:t>22</a:t>
            </a:r>
            <a:r>
              <a:rPr lang="en-US" sz="1200" b="0" dirty="0"/>
              <a:t> </a:t>
            </a:r>
            <a:r>
              <a:rPr lang="en-GB" dirty="0"/>
              <a:t>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Endpoint Protection</a:t>
            </a:r>
          </a:p>
          <a:p>
            <a:r>
              <a:rPr lang="en-US" sz="1200" b="0" dirty="0">
                <a:solidFill>
                  <a:srgbClr val="FF0000"/>
                </a:solidFill>
              </a:rPr>
              <a:t>22.1 </a:t>
            </a:r>
            <a:r>
              <a:rPr lang="en-GB" dirty="0"/>
              <a:t>–</a:t>
            </a:r>
            <a:r>
              <a:rPr lang="en-US" sz="1200" b="0" dirty="0">
                <a:solidFill>
                  <a:srgbClr val="FF0000"/>
                </a:solidFill>
              </a:rPr>
              <a:t>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Antimalware Protection</a:t>
            </a:r>
            <a:endParaRPr lang="en-US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22.1.4 </a:t>
            </a:r>
            <a:r>
              <a:rPr lang="en-GB" dirty="0"/>
              <a:t>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Network-Based Malware Protection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dirty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112130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17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b="0" baseline="0" dirty="0"/>
              <a:t>22</a:t>
            </a:r>
            <a:r>
              <a:rPr lang="en-US" sz="1200" b="0" dirty="0"/>
              <a:t> </a:t>
            </a:r>
            <a:r>
              <a:rPr lang="en-GB" dirty="0"/>
              <a:t>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Endpoint Protection</a:t>
            </a:r>
          </a:p>
          <a:p>
            <a:r>
              <a:rPr lang="en-US" sz="1200" b="0" dirty="0">
                <a:solidFill>
                  <a:srgbClr val="FF0000"/>
                </a:solidFill>
              </a:rPr>
              <a:t>22.1 </a:t>
            </a:r>
            <a:r>
              <a:rPr lang="en-GB" dirty="0"/>
              <a:t>–</a:t>
            </a:r>
            <a:r>
              <a:rPr lang="en-US" sz="1200" b="0" dirty="0">
                <a:solidFill>
                  <a:srgbClr val="FF0000"/>
                </a:solidFill>
              </a:rPr>
              <a:t>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Antimalware Protection</a:t>
            </a:r>
            <a:endParaRPr lang="en-US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22.1.4 </a:t>
            </a:r>
            <a:r>
              <a:rPr lang="en-GB" dirty="0"/>
              <a:t>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Network-Based Malware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Protection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22.1.5 </a:t>
            </a:r>
            <a:r>
              <a:rPr lang="en-GB" dirty="0" smtClean="0"/>
              <a:t>– </a:t>
            </a:r>
            <a:r>
              <a:rPr lang="en-I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Check Your Understanding - Identify Antimalware Terms and Concepts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dirty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018496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baseline="0" dirty="0"/>
              <a:t>Source:</a:t>
            </a:r>
          </a:p>
          <a:p>
            <a:r>
              <a:rPr lang="en-US" sz="1200" b="0" baseline="0" dirty="0"/>
              <a:t>22 </a:t>
            </a:r>
            <a:r>
              <a:rPr lang="en-GB" sz="1200" dirty="0"/>
              <a:t>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Endpoint Protection</a:t>
            </a:r>
          </a:p>
          <a:p>
            <a:r>
              <a:rPr lang="en-US" sz="1200" b="0" dirty="0">
                <a:solidFill>
                  <a:srgbClr val="FF0000"/>
                </a:solidFill>
              </a:rPr>
              <a:t>22.2 </a:t>
            </a:r>
            <a:r>
              <a:rPr lang="en-GB" sz="1200" dirty="0"/>
              <a:t>–</a:t>
            </a:r>
            <a:r>
              <a:rPr lang="en-US" sz="1200" b="0" dirty="0">
                <a:solidFill>
                  <a:srgbClr val="FF0000"/>
                </a:solidFill>
              </a:rPr>
              <a:t> </a:t>
            </a:r>
            <a:r>
              <a:rPr lang="en-US" sz="1200" dirty="0"/>
              <a:t>Host-Based Intrusion Protection</a:t>
            </a:r>
          </a:p>
          <a:p>
            <a:r>
              <a:rPr lang="en-US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US" sz="1200" b="1" u="sng" dirty="0"/>
              <a:t>In-Session Activities / Explanations:</a:t>
            </a:r>
            <a:endParaRPr lang="en-US" sz="120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b="1" dirty="0"/>
              <a:t>Time:</a:t>
            </a:r>
            <a:r>
              <a:rPr lang="en-US" sz="1200" b="1" baseline="0" dirty="0"/>
              <a:t> </a:t>
            </a:r>
            <a:r>
              <a:rPr lang="en-US" sz="1200" b="0" baseline="0" dirty="0"/>
              <a:t>10</a:t>
            </a:r>
            <a:r>
              <a:rPr lang="en-US" sz="1200" dirty="0"/>
              <a:t> mins</a:t>
            </a:r>
            <a:endParaRPr lang="en-US" sz="1200" b="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b="1" dirty="0"/>
              <a:t>Instructor Notes: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Explain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host-based firewalls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Provide an overview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 HIDS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Discuss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HIDS operation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Explain HIDS products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628650" marR="0" lvl="1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Encourage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learners to complete the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CYU on Identify the Host-Based Intrusion Protection Terminology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n-US" sz="1200" b="1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b="1" dirty="0"/>
              <a:t>Key Points:</a:t>
            </a:r>
            <a:r>
              <a:rPr lang="en-US" sz="1200" b="1" baseline="0" dirty="0"/>
              <a:t> </a:t>
            </a:r>
            <a:r>
              <a:rPr lang="en-US" sz="1200" b="0" baseline="0" dirty="0"/>
              <a:t>Host-based Firewalls, HIDS, OSSEC</a:t>
            </a:r>
            <a:endParaRPr lang="en-US" sz="12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370783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19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b="0" baseline="0" dirty="0"/>
              <a:t>22 </a:t>
            </a:r>
            <a:r>
              <a:rPr lang="en-GB" dirty="0"/>
              <a:t>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Endpoint Protection</a:t>
            </a:r>
          </a:p>
          <a:p>
            <a:r>
              <a:rPr lang="en-US" sz="1200" b="0" dirty="0">
                <a:solidFill>
                  <a:srgbClr val="FF0000"/>
                </a:solidFill>
              </a:rPr>
              <a:t>22.2 </a:t>
            </a:r>
            <a:r>
              <a:rPr lang="en-GB" dirty="0"/>
              <a:t>–</a:t>
            </a:r>
            <a:r>
              <a:rPr lang="en-US" sz="1200" b="0" dirty="0">
                <a:solidFill>
                  <a:srgbClr val="FF0000"/>
                </a:solidFill>
              </a:rPr>
              <a:t> </a:t>
            </a:r>
            <a:r>
              <a:rPr lang="en-US" dirty="0"/>
              <a:t>Host-Based Intrusion Protection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22.2.1 </a:t>
            </a:r>
            <a:r>
              <a:rPr lang="en-GB" dirty="0"/>
              <a:t>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Host-Based Firewalls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dirty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88586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C839C26-801B-42B6-A101-60F37FE2B0A8}" type="slidenum">
              <a:rPr lang="en-US" sz="800" b="0"/>
              <a:pPr algn="r"/>
              <a:t>2</a:t>
            </a:fld>
            <a:endParaRPr lang="en-US" sz="800" b="0" dirty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677135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20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b="0" baseline="0" dirty="0"/>
              <a:t>22 </a:t>
            </a:r>
            <a:r>
              <a:rPr lang="en-GB" dirty="0"/>
              <a:t>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Endpoint Protection</a:t>
            </a:r>
          </a:p>
          <a:p>
            <a:r>
              <a:rPr lang="en-US" sz="1200" b="0" dirty="0">
                <a:solidFill>
                  <a:srgbClr val="FF0000"/>
                </a:solidFill>
              </a:rPr>
              <a:t>22.2 </a:t>
            </a:r>
            <a:r>
              <a:rPr lang="en-GB" dirty="0"/>
              <a:t>–</a:t>
            </a:r>
            <a:r>
              <a:rPr lang="en-US" sz="1200" b="0" dirty="0">
                <a:solidFill>
                  <a:srgbClr val="FF0000"/>
                </a:solidFill>
              </a:rPr>
              <a:t> </a:t>
            </a:r>
            <a:r>
              <a:rPr lang="en-US" dirty="0"/>
              <a:t>Host-Based Intrusion Protection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22.2.2 </a:t>
            </a:r>
            <a:r>
              <a:rPr lang="en-GB" dirty="0"/>
              <a:t>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Host-Based Intrusion Detection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dirty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697093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21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b="0" baseline="0" dirty="0"/>
              <a:t>22 </a:t>
            </a:r>
            <a:r>
              <a:rPr lang="en-GB" dirty="0"/>
              <a:t>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Endpoint Protection</a:t>
            </a:r>
          </a:p>
          <a:p>
            <a:r>
              <a:rPr lang="en-US" sz="1200" b="0" dirty="0">
                <a:solidFill>
                  <a:srgbClr val="FF0000"/>
                </a:solidFill>
              </a:rPr>
              <a:t>22.2 </a:t>
            </a:r>
            <a:r>
              <a:rPr lang="en-GB" dirty="0"/>
              <a:t>–</a:t>
            </a:r>
            <a:r>
              <a:rPr lang="en-US" sz="1200" b="0" dirty="0">
                <a:solidFill>
                  <a:srgbClr val="FF0000"/>
                </a:solidFill>
              </a:rPr>
              <a:t> </a:t>
            </a:r>
            <a:r>
              <a:rPr lang="en-US" dirty="0"/>
              <a:t>Host-Based Intrusion Protection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22.2.3 </a:t>
            </a:r>
            <a:r>
              <a:rPr lang="en-GB" dirty="0"/>
              <a:t>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HIDS Operation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dirty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839458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22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b="0" baseline="0" dirty="0"/>
              <a:t>22 </a:t>
            </a:r>
            <a:r>
              <a:rPr lang="en-GB" dirty="0"/>
              <a:t>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Endpoint Protection</a:t>
            </a:r>
          </a:p>
          <a:p>
            <a:r>
              <a:rPr lang="en-US" sz="1200" b="0" dirty="0">
                <a:solidFill>
                  <a:srgbClr val="FF0000"/>
                </a:solidFill>
              </a:rPr>
              <a:t>22.2 </a:t>
            </a:r>
            <a:r>
              <a:rPr lang="en-GB" dirty="0"/>
              <a:t>–</a:t>
            </a:r>
            <a:r>
              <a:rPr lang="en-US" sz="1200" b="0" dirty="0">
                <a:solidFill>
                  <a:srgbClr val="FF0000"/>
                </a:solidFill>
              </a:rPr>
              <a:t> </a:t>
            </a:r>
            <a:r>
              <a:rPr lang="en-US" dirty="0"/>
              <a:t>Host-Based Intrusion Protection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22.2.4 </a:t>
            </a:r>
            <a:r>
              <a:rPr lang="en-GB" dirty="0"/>
              <a:t>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HIDS Products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22.2.5 </a:t>
            </a:r>
            <a:r>
              <a:rPr lang="en-GB" dirty="0" smtClean="0"/>
              <a:t>–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Check your Understanding - Identify the Host-Based Intrusion Protection Terminology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dirty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417123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baseline="0" dirty="0"/>
              <a:t>Source:</a:t>
            </a:r>
          </a:p>
          <a:p>
            <a:r>
              <a:rPr lang="en-US" sz="1200" b="0" baseline="0" dirty="0"/>
              <a:t>22 </a:t>
            </a:r>
            <a:r>
              <a:rPr lang="en-GB" sz="1200" dirty="0"/>
              <a:t>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Endpoint Protection</a:t>
            </a:r>
          </a:p>
          <a:p>
            <a:r>
              <a:rPr lang="en-US" sz="1200" b="0" dirty="0">
                <a:solidFill>
                  <a:srgbClr val="FF0000"/>
                </a:solidFill>
              </a:rPr>
              <a:t>22.3 </a:t>
            </a:r>
            <a:r>
              <a:rPr lang="en-GB" sz="1200" dirty="0"/>
              <a:t>–</a:t>
            </a:r>
            <a:r>
              <a:rPr lang="en-US" sz="1200" b="0" dirty="0">
                <a:solidFill>
                  <a:srgbClr val="FF0000"/>
                </a:solidFill>
              </a:rPr>
              <a:t> </a:t>
            </a:r>
            <a:r>
              <a:rPr lang="en-US" sz="1200" dirty="0"/>
              <a:t>Application Security</a:t>
            </a:r>
          </a:p>
          <a:p>
            <a:r>
              <a:rPr lang="en-US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US" sz="1200" b="1" u="sng" dirty="0"/>
              <a:t>In-Session Activities / Explanations:</a:t>
            </a:r>
            <a:endParaRPr lang="en-US" sz="120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b="1" dirty="0"/>
              <a:t>Time:</a:t>
            </a:r>
            <a:r>
              <a:rPr lang="en-US" sz="1200" b="1" baseline="0" dirty="0"/>
              <a:t> </a:t>
            </a:r>
            <a:r>
              <a:rPr lang="en-US" sz="1200" b="0" baseline="0" dirty="0"/>
              <a:t>10</a:t>
            </a:r>
            <a:r>
              <a:rPr lang="en-US" sz="1200" dirty="0"/>
              <a:t> mins</a:t>
            </a:r>
            <a:endParaRPr lang="en-US" sz="1200" b="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b="1" dirty="0"/>
              <a:t>Instructor Notes: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Briefly explain attack surface.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Reinforce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difference between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blacklisting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whitelisting.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Encourage the learners to gather information on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‘The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Spamhaus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Project’ and present it in the class.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Describe system-based sandboxing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b="1" dirty="0" smtClean="0"/>
              <a:t>Key </a:t>
            </a:r>
            <a:r>
              <a:rPr lang="en-US" sz="1200" b="1" dirty="0"/>
              <a:t>Points:</a:t>
            </a:r>
            <a:r>
              <a:rPr lang="en-US" sz="1200" b="1" baseline="0" dirty="0"/>
              <a:t> </a:t>
            </a:r>
            <a:r>
              <a:rPr lang="en-US" sz="1200" b="0" baseline="0" dirty="0" smtClean="0"/>
              <a:t>Attack Surface</a:t>
            </a:r>
            <a:r>
              <a:rPr lang="en-US" sz="1200" b="1" baseline="0" dirty="0" smtClean="0"/>
              <a:t>, </a:t>
            </a:r>
            <a:r>
              <a:rPr lang="en-US" sz="1200" b="0" baseline="0" dirty="0" smtClean="0"/>
              <a:t>Blacklisting</a:t>
            </a:r>
            <a:r>
              <a:rPr lang="en-US" sz="1200" b="0" baseline="0" dirty="0"/>
              <a:t>, Whitelisting, </a:t>
            </a:r>
            <a:r>
              <a:rPr lang="en-US" sz="1200" b="0" baseline="0" dirty="0" smtClean="0"/>
              <a:t>System-based Sandboxing </a:t>
            </a:r>
            <a:endParaRPr lang="en-US" sz="12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959217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24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b="0" baseline="0" dirty="0"/>
              <a:t>22 </a:t>
            </a:r>
            <a:r>
              <a:rPr lang="en-GB" dirty="0"/>
              <a:t>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Endpoint Protection</a:t>
            </a:r>
          </a:p>
          <a:p>
            <a:r>
              <a:rPr lang="en-US" sz="1200" b="0" dirty="0">
                <a:solidFill>
                  <a:srgbClr val="FF0000"/>
                </a:solidFill>
              </a:rPr>
              <a:t>22.3 </a:t>
            </a:r>
            <a:r>
              <a:rPr lang="en-GB" dirty="0"/>
              <a:t>–</a:t>
            </a:r>
            <a:r>
              <a:rPr lang="en-US" sz="1200" b="0" dirty="0">
                <a:solidFill>
                  <a:srgbClr val="FF0000"/>
                </a:solidFill>
              </a:rPr>
              <a:t> </a:t>
            </a:r>
            <a:r>
              <a:rPr lang="en-US" dirty="0"/>
              <a:t>Application Security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22.3.1 </a:t>
            </a:r>
            <a:r>
              <a:rPr lang="en-GB" dirty="0"/>
              <a:t>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Attack Surface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dirty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457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25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b="0" baseline="0" dirty="0"/>
              <a:t>22 </a:t>
            </a:r>
            <a:r>
              <a:rPr lang="en-GB" dirty="0"/>
              <a:t>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Endpoint Protection</a:t>
            </a:r>
          </a:p>
          <a:p>
            <a:r>
              <a:rPr lang="en-US" sz="1200" b="0" dirty="0">
                <a:solidFill>
                  <a:srgbClr val="FF0000"/>
                </a:solidFill>
              </a:rPr>
              <a:t>22.3 </a:t>
            </a:r>
            <a:r>
              <a:rPr lang="en-GB" dirty="0"/>
              <a:t>–</a:t>
            </a:r>
            <a:r>
              <a:rPr lang="en-US" sz="1200" b="0" dirty="0">
                <a:solidFill>
                  <a:srgbClr val="FF0000"/>
                </a:solidFill>
              </a:rPr>
              <a:t> </a:t>
            </a:r>
            <a:r>
              <a:rPr lang="en-US" dirty="0"/>
              <a:t>Application Security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22.3.2 </a:t>
            </a:r>
            <a:r>
              <a:rPr lang="en-GB" dirty="0"/>
              <a:t>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Application Blacklisting and Whitelisting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dirty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4525014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26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b="0" baseline="0" dirty="0"/>
              <a:t>22 </a:t>
            </a:r>
            <a:r>
              <a:rPr lang="en-GB" dirty="0"/>
              <a:t>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Endpoint Protection</a:t>
            </a:r>
          </a:p>
          <a:p>
            <a:r>
              <a:rPr lang="en-US" sz="1200" b="0" dirty="0">
                <a:solidFill>
                  <a:srgbClr val="FF0000"/>
                </a:solidFill>
              </a:rPr>
              <a:t>22.3 </a:t>
            </a:r>
            <a:r>
              <a:rPr lang="en-GB" dirty="0"/>
              <a:t>–</a:t>
            </a:r>
            <a:r>
              <a:rPr lang="en-US" sz="1200" b="0" dirty="0">
                <a:solidFill>
                  <a:srgbClr val="FF0000"/>
                </a:solidFill>
              </a:rPr>
              <a:t> </a:t>
            </a:r>
            <a:r>
              <a:rPr lang="en-US" dirty="0"/>
              <a:t>Application Security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22.3.2 </a:t>
            </a:r>
            <a:r>
              <a:rPr lang="en-GB" dirty="0"/>
              <a:t>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Application Blacklisting and Whitelisting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dirty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343764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27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b="0" baseline="0" dirty="0"/>
              <a:t>22 </a:t>
            </a:r>
            <a:r>
              <a:rPr lang="en-GB" dirty="0"/>
              <a:t>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Endpoint Protection</a:t>
            </a:r>
          </a:p>
          <a:p>
            <a:r>
              <a:rPr lang="en-US" sz="1200" b="0" dirty="0">
                <a:solidFill>
                  <a:srgbClr val="FF0000"/>
                </a:solidFill>
              </a:rPr>
              <a:t>22.3 </a:t>
            </a:r>
            <a:r>
              <a:rPr lang="en-GB" dirty="0"/>
              <a:t>–</a:t>
            </a:r>
            <a:r>
              <a:rPr lang="en-US" sz="1200" b="0" dirty="0">
                <a:solidFill>
                  <a:srgbClr val="FF0000"/>
                </a:solidFill>
              </a:rPr>
              <a:t> </a:t>
            </a:r>
            <a:r>
              <a:rPr lang="en-US" dirty="0"/>
              <a:t>Application Security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22.3.3 </a:t>
            </a:r>
            <a:r>
              <a:rPr lang="en-GB" dirty="0"/>
              <a:t>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System-Based Sandboxing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dirty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84926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28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b="0" baseline="0" dirty="0"/>
              <a:t>22 </a:t>
            </a:r>
            <a:r>
              <a:rPr lang="en-GB" dirty="0"/>
              <a:t>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Endpoint Protection</a:t>
            </a:r>
          </a:p>
          <a:p>
            <a:r>
              <a:rPr lang="en-US" sz="1200" b="0" dirty="0">
                <a:solidFill>
                  <a:srgbClr val="FF0000"/>
                </a:solidFill>
              </a:rPr>
              <a:t>22.3 </a:t>
            </a:r>
            <a:r>
              <a:rPr lang="en-GB" dirty="0"/>
              <a:t>–</a:t>
            </a:r>
            <a:r>
              <a:rPr lang="en-US" sz="1200" b="0" dirty="0">
                <a:solidFill>
                  <a:srgbClr val="FF0000"/>
                </a:solidFill>
              </a:rPr>
              <a:t> </a:t>
            </a:r>
            <a:r>
              <a:rPr lang="en-US" dirty="0"/>
              <a:t>Application Security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22.3.4 </a:t>
            </a:r>
            <a:r>
              <a:rPr lang="en-GB" dirty="0"/>
              <a:t>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Video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Using a Sandbox to Launch Malware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dirty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432341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baseline="0" dirty="0"/>
              <a:t>Source:</a:t>
            </a:r>
          </a:p>
          <a:p>
            <a:r>
              <a:rPr lang="en-US" sz="1200" b="0" baseline="0" dirty="0"/>
              <a:t>22 </a:t>
            </a:r>
            <a:r>
              <a:rPr lang="en-GB" sz="1200" dirty="0"/>
              <a:t>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Endpoint Protection</a:t>
            </a:r>
          </a:p>
          <a:p>
            <a:r>
              <a:rPr lang="en-US" sz="1200" b="0" dirty="0">
                <a:solidFill>
                  <a:srgbClr val="FF0000"/>
                </a:solidFill>
              </a:rPr>
              <a:t>22.4 </a:t>
            </a:r>
            <a:r>
              <a:rPr lang="en-GB" sz="1200" dirty="0"/>
              <a:t>–</a:t>
            </a:r>
            <a:r>
              <a:rPr lang="en-US" sz="1200" b="0" dirty="0">
                <a:solidFill>
                  <a:srgbClr val="FF0000"/>
                </a:solidFill>
              </a:rPr>
              <a:t>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Endpoint Protection Summary</a:t>
            </a:r>
          </a:p>
          <a:p>
            <a:pPr>
              <a:buFontTx/>
              <a:buNone/>
            </a:pPr>
            <a:r>
              <a:rPr lang="en-US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US" sz="1200" b="1" u="sng" dirty="0">
                <a:solidFill>
                  <a:prstClr val="black"/>
                </a:solidFill>
              </a:rPr>
              <a:t>In-Session Activities / Explanations:</a:t>
            </a:r>
            <a:endParaRPr lang="en-US" sz="1200" dirty="0">
              <a:solidFill>
                <a:prstClr val="black"/>
              </a:solidFill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prstClr val="black"/>
                </a:solidFill>
              </a:rPr>
              <a:t>Time: </a:t>
            </a:r>
            <a:r>
              <a:rPr lang="en-US" sz="1200" b="0" dirty="0" smtClean="0">
                <a:solidFill>
                  <a:prstClr val="black"/>
                </a:solidFill>
              </a:rPr>
              <a:t>5</a:t>
            </a:r>
            <a:r>
              <a:rPr lang="en-US" sz="1200" dirty="0" smtClean="0">
                <a:solidFill>
                  <a:prstClr val="black"/>
                </a:solidFill>
              </a:rPr>
              <a:t> </a:t>
            </a:r>
            <a:r>
              <a:rPr lang="en-US" sz="1200" dirty="0">
                <a:solidFill>
                  <a:prstClr val="black"/>
                </a:solidFill>
              </a:rPr>
              <a:t>mins</a:t>
            </a:r>
          </a:p>
          <a:p>
            <a:pPr marL="171450" lvl="0" indent="-171450">
              <a:buFont typeface="Arial" panose="020B0604020202020204" pitchFamily="34" charset="0"/>
              <a:buChar char="•"/>
              <a:tabLst>
                <a:tab pos="117475" algn="l"/>
              </a:tabLst>
            </a:pPr>
            <a:r>
              <a:rPr lang="en-US" sz="1200" b="1" dirty="0">
                <a:solidFill>
                  <a:prstClr val="black"/>
                </a:solidFill>
              </a:rPr>
              <a:t>Instructor Notes: </a:t>
            </a:r>
          </a:p>
          <a:p>
            <a:pPr marL="341313" lvl="1" indent="-171450" algn="l" defTabSz="457200" rtl="0" eaLnBrk="1" latinLnBrk="0" hangingPunct="1">
              <a:buFont typeface="Arial" panose="020B0604020202020204" pitchFamily="34" charset="0"/>
              <a:buChar char="•"/>
              <a:tabLst>
                <a:tab pos="117475" algn="l"/>
              </a:tabLst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Read out the summary points mentioned on the slide.</a:t>
            </a:r>
          </a:p>
          <a:p>
            <a:pPr marL="341313" lvl="1" indent="-171450" algn="l" defTabSz="457200" rtl="0" eaLnBrk="1" latinLnBrk="0" hangingPunct="1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Discuss the same with the participants.</a:t>
            </a:r>
          </a:p>
          <a:p>
            <a:pPr marL="341313" lvl="1" indent="-171450" algn="l" defTabSz="457200" rtl="0" eaLnBrk="1" latinLnBrk="0" hangingPunct="1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Ask if they have any questions or doubts. </a:t>
            </a:r>
          </a:p>
          <a:p>
            <a:pPr marL="341313" marR="0" lvl="1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Ensure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that the learners complete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module quiz.</a:t>
            </a:r>
          </a:p>
          <a:p>
            <a:pPr marL="171450" lvl="0" indent="-171450" algn="l" defTabSz="457200" rtl="0" eaLnBrk="1" latinLnBrk="0" hangingPunct="1">
              <a:buFont typeface="Arial" panose="020B0604020202020204" pitchFamily="34" charset="0"/>
              <a:buChar char="•"/>
              <a:tabLst>
                <a:tab pos="117475" algn="l"/>
              </a:tabLst>
            </a:pPr>
            <a:r>
              <a:rPr lang="en-US" sz="1200" b="1" kern="1200" dirty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Key Points</a:t>
            </a:r>
            <a:r>
              <a:rPr lang="en-US" sz="1200" b="1" i="0" kern="1200" dirty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:</a:t>
            </a:r>
            <a:r>
              <a:rPr lang="en-US" sz="1200" b="0" i="1" kern="1200" baseline="0" dirty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 NA</a:t>
            </a:r>
            <a:endParaRPr lang="en-US" sz="1200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endParaRPr lang="en-US" sz="12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29869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005262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30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b="0" baseline="0" dirty="0"/>
              <a:t>22 </a:t>
            </a:r>
            <a:r>
              <a:rPr lang="en-GB" dirty="0"/>
              <a:t>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Endpoint Protection</a:t>
            </a:r>
          </a:p>
          <a:p>
            <a:r>
              <a:rPr lang="en-US" sz="1200" b="0" dirty="0">
                <a:solidFill>
                  <a:srgbClr val="FF0000"/>
                </a:solidFill>
              </a:rPr>
              <a:t>22.4 </a:t>
            </a:r>
            <a:r>
              <a:rPr lang="en-GB" dirty="0"/>
              <a:t>–</a:t>
            </a:r>
            <a:r>
              <a:rPr lang="en-US" sz="1200" b="0" dirty="0">
                <a:solidFill>
                  <a:srgbClr val="FF0000"/>
                </a:solidFill>
              </a:rPr>
              <a:t> </a:t>
            </a:r>
            <a:r>
              <a:rPr lang="en-US" dirty="0"/>
              <a:t>Endpoint Protection Summary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22.4.1 </a:t>
            </a:r>
            <a:r>
              <a:rPr lang="en-GB" dirty="0"/>
              <a:t>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Did I Learn in this Module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?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22.4.2 </a:t>
            </a:r>
            <a:r>
              <a:rPr lang="en-GB" dirty="0" smtClean="0"/>
              <a:t>–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Endpoint Protection Quiz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dirty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012082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baseline="0" dirty="0"/>
              <a:t>22 </a:t>
            </a:r>
            <a:r>
              <a:rPr lang="en-GB" dirty="0"/>
              <a:t>–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Endpoint Protection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Arial" charset="0"/>
              </a:rPr>
              <a:t>New Terms and Commands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323667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24292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7" tIns="0" rIns="18817" bIns="0" anchor="b"/>
          <a:lstStyle>
            <a:lvl1pPr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ACE20BE7-F2F3-4E26-9454-50B18F790A4E}" type="slidenum">
              <a:rPr lang="en-US" sz="800" b="0">
                <a:ea typeface="ＭＳ Ｐゴシック" pitchFamily="34" charset="-128"/>
              </a:rPr>
              <a:pPr algn="r"/>
              <a:t>4</a:t>
            </a:fld>
            <a:endParaRPr lang="en-US" sz="800" b="0" dirty="0">
              <a:ea typeface="ＭＳ Ｐゴシック" pitchFamily="34" charset="-128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02744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0A313ED8-785B-4D16-9B17-4143385249B9}" type="slidenum">
              <a:rPr lang="en-US" sz="800" b="0"/>
              <a:pPr algn="r"/>
              <a:t>5</a:t>
            </a:fld>
            <a:endParaRPr lang="en-US" sz="800" b="0" dirty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16874538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391C207-9349-46D5-9D89-8ADDA5014D1F}" type="slidenum">
              <a:rPr lang="en-US" sz="800" b="0"/>
              <a:pPr algn="r"/>
              <a:t>6</a:t>
            </a:fld>
            <a:endParaRPr lang="en-US" sz="800" b="0" dirty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79690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391C207-9349-46D5-9D89-8ADDA5014D1F}" type="slidenum">
              <a:rPr lang="en-US" sz="800" b="0">
                <a:solidFill>
                  <a:prstClr val="black"/>
                </a:solidFill>
              </a:rPr>
              <a:pPr algn="r"/>
              <a:t>7</a:t>
            </a:fld>
            <a:endParaRPr lang="en-US" sz="800" b="0" dirty="0">
              <a:solidFill>
                <a:prstClr val="black"/>
              </a:solidFill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81961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200" b="0" dirty="0"/>
              <a:t>Cisco Networking Academy Program</a:t>
            </a:r>
          </a:p>
          <a:p>
            <a:r>
              <a:rPr lang="en-US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CyberOps Associate v1.0</a:t>
            </a:r>
          </a:p>
          <a:p>
            <a:r>
              <a:rPr lang="en-US" sz="1200" b="0" dirty="0"/>
              <a:t>Module 22: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Endpoint Protection</a:t>
            </a:r>
          </a:p>
          <a:p>
            <a:r>
              <a:rPr lang="en-US" sz="1200" dirty="0"/>
              <a:t/>
            </a:r>
            <a:br>
              <a:rPr lang="en-US" sz="1200" dirty="0"/>
            </a:br>
            <a:r>
              <a:rPr lang="en-US" sz="1200" b="1" u="sng" dirty="0"/>
              <a:t>In-Session Activities / Explanations:</a:t>
            </a:r>
            <a:endParaRPr lang="en-US" sz="120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rgbClr val="FF0000"/>
                </a:solidFill>
              </a:rPr>
              <a:t>Time:</a:t>
            </a:r>
            <a:r>
              <a:rPr lang="en-US" sz="1200" b="1" baseline="0" dirty="0">
                <a:solidFill>
                  <a:srgbClr val="FF0000"/>
                </a:solidFill>
              </a:rPr>
              <a:t> </a:t>
            </a:r>
            <a:r>
              <a:rPr lang="en-US" sz="1200" b="0" baseline="0" dirty="0">
                <a:solidFill>
                  <a:srgbClr val="FF0000"/>
                </a:solidFill>
              </a:rPr>
              <a:t>5</a:t>
            </a:r>
            <a:r>
              <a:rPr lang="en-US" sz="1200" b="0" baseline="0" dirty="0" smtClean="0">
                <a:solidFill>
                  <a:srgbClr val="FF0000"/>
                </a:solidFill>
              </a:rPr>
              <a:t> </a:t>
            </a:r>
            <a:r>
              <a:rPr lang="en-US" sz="1200" b="0" baseline="0" dirty="0">
                <a:solidFill>
                  <a:srgbClr val="FF0000"/>
                </a:solidFill>
              </a:rPr>
              <a:t>mins</a:t>
            </a:r>
            <a:endParaRPr lang="en-US" sz="1200" b="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b="1" dirty="0"/>
              <a:t>Instructor Notes: </a:t>
            </a:r>
            <a:endParaRPr lang="en-US" sz="1200" dirty="0"/>
          </a:p>
          <a:p>
            <a:pPr marL="341313" lvl="1" indent="-171450">
              <a:buFont typeface="Arial" panose="020B0604020202020204" pitchFamily="34" charset="0"/>
              <a:buChar char="•"/>
            </a:pPr>
            <a:r>
              <a:rPr lang="en-US" sz="1200" dirty="0"/>
              <a:t>Welcome the audience in a warm and cordial manner. Ensure that everyone is set up with the required resources</a:t>
            </a:r>
            <a:r>
              <a:rPr lang="en-US" sz="1200" dirty="0" smtClean="0"/>
              <a:t>.</a:t>
            </a:r>
            <a:endParaRPr lang="en-US" sz="1200" strike="sngStrike" dirty="0"/>
          </a:p>
          <a:p>
            <a:pPr marL="341313" lvl="1" indent="-171450">
              <a:buFont typeface="Arial" panose="020B0604020202020204" pitchFamily="34" charset="0"/>
              <a:buChar char="•"/>
            </a:pPr>
            <a:r>
              <a:rPr lang="en-US" sz="1200" strike="noStrike" dirty="0"/>
              <a:t>Introduce the topic and encourage learners to come up with a list of expectations from the session. Collate topics on the white board or Desktop while using learner’s inputs to interpret them in words.</a:t>
            </a:r>
            <a:r>
              <a:rPr lang="en-US" sz="1200" b="1" strike="noStrike" dirty="0"/>
              <a:t> </a:t>
            </a:r>
            <a:endParaRPr lang="en-US" sz="1200" b="1" strike="noStrike" dirty="0">
              <a:solidFill>
                <a:prstClr val="black"/>
              </a:solidFill>
            </a:endParaRPr>
          </a:p>
          <a:p>
            <a:pPr marL="341313" lvl="1" indent="-171450">
              <a:buFont typeface="Arial" panose="020B0604020202020204" pitchFamily="34" charset="0"/>
              <a:buChar char="•"/>
            </a:pPr>
            <a:r>
              <a:rPr lang="en-US" sz="1200" dirty="0"/>
              <a:t>Read out the Objectives and briefly describe each.</a:t>
            </a:r>
            <a:r>
              <a:rPr lang="en-US" sz="1200" dirty="0">
                <a:solidFill>
                  <a:prstClr val="black"/>
                </a:solidFill>
              </a:rPr>
              <a:t> </a:t>
            </a: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b="1" dirty="0"/>
              <a:t>Key Points: </a:t>
            </a:r>
            <a:r>
              <a:rPr lang="en-US" sz="1200" b="0" i="1" dirty="0"/>
              <a:t>NA</a:t>
            </a:r>
            <a:endParaRPr lang="en-US" sz="1200" i="1" dirty="0"/>
          </a:p>
          <a:p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81187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0A313ED8-785B-4D16-9B17-4143385249B9}" type="slidenum">
              <a:rPr lang="en-US" sz="800" b="0"/>
              <a:pPr algn="r"/>
              <a:t>9</a:t>
            </a:fld>
            <a:endParaRPr lang="en-US" sz="800" b="0" dirty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b="0" dirty="0"/>
              <a:t>CyberOps Associate v1.0</a:t>
            </a:r>
          </a:p>
          <a:p>
            <a:pPr>
              <a:buFontTx/>
              <a:buNone/>
            </a:pPr>
            <a:r>
              <a:rPr lang="en-US" sz="1200" b="0" dirty="0"/>
              <a:t>22 </a:t>
            </a:r>
            <a:r>
              <a:rPr lang="en-GB" dirty="0"/>
              <a:t>– </a:t>
            </a:r>
            <a:r>
              <a:rPr lang="en-US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Endpoint Protection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z="1200" b="0" dirty="0">
                <a:solidFill>
                  <a:srgbClr val="FF0000"/>
                </a:solidFill>
              </a:rPr>
              <a:t>22.0 </a:t>
            </a:r>
            <a:r>
              <a:rPr lang="en-GB" dirty="0"/>
              <a:t>–</a:t>
            </a:r>
            <a:r>
              <a:rPr lang="en-GB" baseline="0" dirty="0"/>
              <a:t> Introduction</a:t>
            </a:r>
            <a:endParaRPr lang="en-GB" b="0" dirty="0">
              <a:solidFill>
                <a:srgbClr val="FF0000"/>
              </a:solidFill>
            </a:endParaRPr>
          </a:p>
          <a:p>
            <a:r>
              <a:rPr lang="en-GB" baseline="0" dirty="0"/>
              <a:t>22.0.2 </a:t>
            </a:r>
            <a:r>
              <a:rPr lang="en-GB" dirty="0"/>
              <a:t>– </a:t>
            </a:r>
            <a:r>
              <a:rPr lang="en-US" dirty="0"/>
              <a:t>What Will I Learn in this Module?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79240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Title Slide-animated gradi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4319105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200" b="0" i="0">
                <a:solidFill>
                  <a:schemeClr val="accent5"/>
                </a:solidFill>
                <a:latin typeface="+mn-lt"/>
                <a:cs typeface="CiscoSans"/>
              </a:defRPr>
            </a:lvl1pPr>
            <a:lvl2pPr marL="342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/>
          </p:nvPr>
        </p:nvSpPr>
        <p:spPr>
          <a:xfrm>
            <a:off x="469496" y="4049523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/>
          </p:nvPr>
        </p:nvSpPr>
        <p:spPr>
          <a:xfrm>
            <a:off x="469496" y="4289520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3292" y="2872236"/>
            <a:ext cx="5925246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000" baseline="0">
                <a:solidFill>
                  <a:schemeClr val="bg2"/>
                </a:solidFill>
                <a:latin typeface="+mj-lt"/>
              </a:defRPr>
            </a:lvl1pPr>
            <a:lvl2pPr marL="304781" indent="0">
              <a:buNone/>
              <a:defRPr/>
            </a:lvl2pPr>
            <a:lvl3pPr marL="427401" indent="0">
              <a:buNone/>
              <a:defRPr/>
            </a:lvl3pPr>
            <a:lvl4pPr marL="516694" indent="0">
              <a:buNone/>
              <a:defRPr/>
            </a:lvl4pPr>
            <a:lvl5pPr marL="601221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0" name="Title 1"/>
          <p:cNvSpPr>
            <a:spLocks noGrp="1"/>
          </p:cNvSpPr>
          <p:nvPr>
            <p:ph type="ctrTitle"/>
          </p:nvPr>
        </p:nvSpPr>
        <p:spPr>
          <a:xfrm>
            <a:off x="425765" y="2300750"/>
            <a:ext cx="5955513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3600" b="0" i="0" spc="0" baseline="0">
                <a:solidFill>
                  <a:srgbClr val="38C6F4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492125" y="395288"/>
            <a:ext cx="796924" cy="423863"/>
            <a:chOff x="310" y="249"/>
            <a:chExt cx="502" cy="267"/>
          </a:xfrm>
          <a:solidFill>
            <a:schemeClr val="accent5"/>
          </a:solidFill>
        </p:grpSpPr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086725553"/>
      </p:ext>
    </p:extLst>
  </p:cSld>
  <p:clrMapOvr>
    <a:masterClrMapping/>
  </p:clrMapOvr>
  <p:transition spd="slow">
    <p:wipe/>
  </p:transition>
  <p:extLst>
    <p:ext uri="{DCECCB84-F9BA-43D5-87BE-67443E8EF086}">
      <p15:sldGuideLst xmlns="" xmlns:p15="http://schemas.microsoft.com/office/powerpoint/2012/main">
        <p15:guide id="1" orient="horz" pos="228" userDrawn="1">
          <p15:clr>
            <a:srgbClr val="FBAE40"/>
          </p15:clr>
        </p15:guide>
        <p15:guide id="2" pos="360" userDrawn="1">
          <p15:clr>
            <a:srgbClr val="FBAE40"/>
          </p15:clr>
        </p15:guide>
        <p15:guide id="3" orient="horz" pos="518" userDrawn="1">
          <p15:clr>
            <a:srgbClr val="FBAE40"/>
          </p15:clr>
        </p15:guide>
        <p15:guide id="4" pos="812" userDrawn="1">
          <p15:clr>
            <a:srgbClr val="FBAE40"/>
          </p15:clr>
        </p15:guide>
        <p15:guide id="5" pos="31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Closing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3999" cy="5165874"/>
          </a:xfrm>
          <a:prstGeom prst="rect">
            <a:avLst/>
          </a:prstGeom>
        </p:spPr>
      </p:pic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3746294" y="2129856"/>
            <a:ext cx="1617944" cy="860542"/>
            <a:chOff x="310" y="249"/>
            <a:chExt cx="502" cy="267"/>
          </a:xfrm>
          <a:solidFill>
            <a:schemeClr val="accent5"/>
          </a:solidFill>
        </p:grpSpPr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198843304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394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3746294" y="2129856"/>
            <a:ext cx="1617944" cy="860542"/>
            <a:chOff x="310" y="249"/>
            <a:chExt cx="502" cy="267"/>
          </a:xfrm>
          <a:solidFill>
            <a:schemeClr val="accent5"/>
          </a:solidFill>
        </p:grpSpPr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47974899"/>
      </p:ext>
    </p:extLst>
  </p:cSld>
  <p:clrMapOvr>
    <a:masterClrMapping/>
  </p:clrMapOvr>
  <p:transition spd="slow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Closing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3746294" y="2129856"/>
            <a:ext cx="1617944" cy="860542"/>
            <a:chOff x="310" y="249"/>
            <a:chExt cx="502" cy="267"/>
          </a:xfrm>
          <a:solidFill>
            <a:schemeClr val="accent1">
              <a:lumMod val="75000"/>
            </a:schemeClr>
          </a:solidFill>
        </p:grpSpPr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851544963"/>
      </p:ext>
    </p:extLst>
  </p:cSld>
  <p:clrMapOvr>
    <a:masterClrMapping/>
  </p:clrMapOvr>
  <p:transition spd="slow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473441" y="4954263"/>
            <a:ext cx="676910" cy="1892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25">
                <a:solidFill>
                  <a:schemeClr val="tx2"/>
                </a:solidFill>
              </a:defRPr>
            </a:lvl1pPr>
          </a:lstStyle>
          <a:p>
            <a:pPr defTabSz="385763">
              <a:defRPr/>
            </a:pPr>
            <a:fld id="{2F5CCB13-0A32-4557-88E9-079F0C330695}" type="slidenum">
              <a:rPr lang="en-US" kern="0" smtClean="0">
                <a:solidFill>
                  <a:srgbClr val="595959"/>
                </a:solidFill>
              </a:rPr>
              <a:pPr defTabSz="385763">
                <a:defRPr/>
              </a:pPr>
              <a:t>‹#›</a:t>
            </a:fld>
            <a:endParaRPr lang="en-US" kern="0" dirty="0">
              <a:solidFill>
                <a:srgbClr val="595959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144065" y="798944"/>
            <a:ext cx="8853286" cy="4155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182880" bIns="45720" numCol="1" anchor="t" anchorCtr="0" compatLnSpc="1">
            <a:prstTxWarp prst="textNoShape">
              <a:avLst/>
            </a:prstTxWarp>
          </a:bodyPr>
          <a:lstStyle>
            <a:lvl1pPr marL="169863" indent="-169863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>
                <a:solidFill>
                  <a:srgbClr val="000000"/>
                </a:solidFill>
              </a:defRPr>
            </a:lvl1pPr>
            <a:lvl2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solidFill>
                  <a:srgbClr val="000000"/>
                </a:solidFill>
              </a:defRPr>
            </a:lvl2pPr>
            <a:lvl3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solidFill>
                  <a:srgbClr val="000000"/>
                </a:solidFill>
              </a:defRPr>
            </a:lvl3pPr>
            <a:lvl4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>
                <a:sym typeface="Arial" pitchFamily="34" charset="0"/>
              </a:rPr>
              <a:t>Click to edit Master text styles</a:t>
            </a:r>
          </a:p>
          <a:p>
            <a:pPr lvl="1"/>
            <a:r>
              <a:rPr lang="en-US" dirty="0">
                <a:sym typeface="Arial" pitchFamily="34" charset="0"/>
              </a:rPr>
              <a:t>Second level</a:t>
            </a:r>
          </a:p>
          <a:p>
            <a:pPr lvl="2"/>
            <a:r>
              <a:rPr lang="en-US" dirty="0">
                <a:sym typeface="Arial" pitchFamily="34" charset="0"/>
              </a:rPr>
              <a:t>Third level</a:t>
            </a:r>
          </a:p>
          <a:p>
            <a:pPr lvl="3"/>
            <a:r>
              <a:rPr lang="en-US" dirty="0">
                <a:sym typeface="Arial" pitchFamily="34" charset="0"/>
              </a:rPr>
              <a:t>Fourth level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" y="41393"/>
            <a:ext cx="9144000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2400"/>
            </a:lvl1pPr>
          </a:lstStyle>
          <a:p>
            <a:pPr lvl="0"/>
            <a:r>
              <a:rPr lang="en-US" dirty="0">
                <a:sym typeface="Arial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57996623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99250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Slide-animated gradi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4319105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200" b="0" i="0">
                <a:solidFill>
                  <a:schemeClr val="accent1"/>
                </a:solidFill>
                <a:latin typeface="+mn-lt"/>
                <a:cs typeface="CiscoSans"/>
              </a:defRPr>
            </a:lvl1pPr>
            <a:lvl2pPr marL="342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/>
          </p:nvPr>
        </p:nvSpPr>
        <p:spPr>
          <a:xfrm>
            <a:off x="469496" y="4049523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1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/>
          </p:nvPr>
        </p:nvSpPr>
        <p:spPr>
          <a:xfrm>
            <a:off x="469496" y="4289520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1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492125" y="395288"/>
            <a:ext cx="796924" cy="423863"/>
            <a:chOff x="310" y="249"/>
            <a:chExt cx="502" cy="267"/>
          </a:xfrm>
          <a:solidFill>
            <a:srgbClr val="004C69"/>
          </a:solidFill>
        </p:grpSpPr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3292" y="2872236"/>
            <a:ext cx="5925246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000" baseline="0">
                <a:solidFill>
                  <a:schemeClr val="accent1"/>
                </a:solidFill>
                <a:latin typeface="+mj-lt"/>
              </a:defRPr>
            </a:lvl1pPr>
            <a:lvl2pPr marL="304781" indent="0">
              <a:buNone/>
              <a:defRPr/>
            </a:lvl2pPr>
            <a:lvl3pPr marL="427401" indent="0">
              <a:buNone/>
              <a:defRPr/>
            </a:lvl3pPr>
            <a:lvl4pPr marL="516694" indent="0">
              <a:buNone/>
              <a:defRPr/>
            </a:lvl4pPr>
            <a:lvl5pPr marL="601221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0" name="Title 1"/>
          <p:cNvSpPr>
            <a:spLocks noGrp="1"/>
          </p:cNvSpPr>
          <p:nvPr>
            <p:ph type="ctrTitle"/>
          </p:nvPr>
        </p:nvSpPr>
        <p:spPr>
          <a:xfrm>
            <a:off x="425765" y="2300750"/>
            <a:ext cx="5955513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3600" b="0" i="0" spc="0" baseline="0">
                <a:solidFill>
                  <a:schemeClr val="accent1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53042546"/>
      </p:ext>
    </p:extLst>
  </p:cSld>
  <p:clrMapOvr>
    <a:masterClrMapping/>
  </p:clrMapOvr>
  <p:transition spd="slow">
    <p:wipe/>
  </p:transition>
  <p:extLst>
    <p:ext uri="{DCECCB84-F9BA-43D5-87BE-67443E8EF086}">
      <p15:sldGuideLst xmlns="" xmlns:p15="http://schemas.microsoft.com/office/powerpoint/2012/main">
        <p15:guide id="1" orient="horz" pos="228" userDrawn="1">
          <p15:clr>
            <a:srgbClr val="FBAE40"/>
          </p15:clr>
        </p15:guide>
        <p15:guide id="2" pos="360" userDrawn="1">
          <p15:clr>
            <a:srgbClr val="FBAE40"/>
          </p15:clr>
        </p15:guide>
        <p15:guide id="3" orient="horz" pos="518" userDrawn="1">
          <p15:clr>
            <a:srgbClr val="FBAE40"/>
          </p15:clr>
        </p15:guide>
        <p15:guide id="4" pos="812" userDrawn="1">
          <p15:clr>
            <a:srgbClr val="FBAE40"/>
          </p15:clr>
        </p15:guide>
        <p15:guide id="5" pos="311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Title Slide-animated gradi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4319105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200" b="0" i="0">
                <a:solidFill>
                  <a:schemeClr val="accent5"/>
                </a:solidFill>
                <a:latin typeface="+mn-lt"/>
                <a:cs typeface="CiscoSans"/>
              </a:defRPr>
            </a:lvl1pPr>
            <a:lvl2pPr marL="342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/>
          </p:nvPr>
        </p:nvSpPr>
        <p:spPr>
          <a:xfrm>
            <a:off x="469496" y="4049523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/>
          </p:nvPr>
        </p:nvSpPr>
        <p:spPr>
          <a:xfrm>
            <a:off x="469496" y="4289520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492125" y="395288"/>
            <a:ext cx="796924" cy="423863"/>
            <a:chOff x="310" y="249"/>
            <a:chExt cx="502" cy="267"/>
          </a:xfrm>
          <a:solidFill>
            <a:schemeClr val="accent5"/>
          </a:solidFill>
        </p:grpSpPr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3292" y="2872236"/>
            <a:ext cx="5925246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000" baseline="0">
                <a:solidFill>
                  <a:schemeClr val="bg2"/>
                </a:solidFill>
                <a:latin typeface="+mj-lt"/>
              </a:defRPr>
            </a:lvl1pPr>
            <a:lvl2pPr marL="304781" indent="0">
              <a:buNone/>
              <a:defRPr/>
            </a:lvl2pPr>
            <a:lvl3pPr marL="427401" indent="0">
              <a:buNone/>
              <a:defRPr/>
            </a:lvl3pPr>
            <a:lvl4pPr marL="516694" indent="0">
              <a:buNone/>
              <a:defRPr/>
            </a:lvl4pPr>
            <a:lvl5pPr marL="601221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0" name="Title 1"/>
          <p:cNvSpPr>
            <a:spLocks noGrp="1"/>
          </p:cNvSpPr>
          <p:nvPr>
            <p:ph type="ctrTitle"/>
          </p:nvPr>
        </p:nvSpPr>
        <p:spPr>
          <a:xfrm>
            <a:off x="425765" y="2300750"/>
            <a:ext cx="5955513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3600" b="0" i="0" spc="0" baseline="0">
                <a:solidFill>
                  <a:srgbClr val="38C6F4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74617842"/>
      </p:ext>
    </p:extLst>
  </p:cSld>
  <p:clrMapOvr>
    <a:masterClrMapping/>
  </p:clrMapOvr>
  <p:transition spd="slow">
    <p:wipe/>
  </p:transition>
  <p:extLst>
    <p:ext uri="{DCECCB84-F9BA-43D5-87BE-67443E8EF086}">
      <p15:sldGuideLst xmlns="" xmlns:p15="http://schemas.microsoft.com/office/powerpoint/2012/main">
        <p15:guide id="1" orient="horz" pos="228" userDrawn="1">
          <p15:clr>
            <a:srgbClr val="FBAE40"/>
          </p15:clr>
        </p15:guide>
        <p15:guide id="2" pos="360" userDrawn="1">
          <p15:clr>
            <a:srgbClr val="FBAE40"/>
          </p15:clr>
        </p15:guide>
        <p15:guide id="3" orient="horz" pos="518" userDrawn="1">
          <p15:clr>
            <a:srgbClr val="FBAE40"/>
          </p15:clr>
        </p15:guide>
        <p15:guide id="4" pos="812" userDrawn="1">
          <p15:clr>
            <a:srgbClr val="FBAE40"/>
          </p15:clr>
        </p15:guide>
        <p15:guide id="5" pos="311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Segu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00394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416425" y="915409"/>
            <a:ext cx="7598042" cy="2569946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600" b="0" i="0" spc="0" baseline="0">
                <a:solidFill>
                  <a:schemeClr val="accent5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ltGray">
          <a:xfrm>
            <a:off x="8515707" y="4742907"/>
            <a:ext cx="218414" cy="1545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86" tIns="30792" rIns="61586" bIns="30792" anchor="b">
            <a:spAutoFit/>
          </a:bodyPr>
          <a:lstStyle/>
          <a:p>
            <a:pPr algn="r" defTabSz="610744" fontAlgn="auto">
              <a:spcBef>
                <a:spcPts val="0"/>
              </a:spcBef>
              <a:spcAft>
                <a:spcPts val="0"/>
              </a:spcAft>
              <a:defRPr/>
            </a:pPr>
            <a:fld id="{6A1E46DC-7EF6-4EA2-B285-14272867D133}" type="slidenum">
              <a:rPr lang="en-US" sz="6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CiscoSans Thin"/>
              </a:rPr>
              <a:pPr algn="r" defTabSz="610744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600" dirty="0">
              <a:solidFill>
                <a:schemeClr val="accent5">
                  <a:lumMod val="50000"/>
                </a:schemeClr>
              </a:solidFill>
              <a:latin typeface="+mn-lt"/>
              <a:ea typeface="+mn-ea"/>
              <a:cs typeface="CiscoSans Thin"/>
            </a:endParaRPr>
          </a:p>
        </p:txBody>
      </p:sp>
      <p:sp>
        <p:nvSpPr>
          <p:cNvPr id="9" name="Rectangle 4"/>
          <p:cNvSpPr>
            <a:spLocks noChangeArrowheads="1"/>
          </p:cNvSpPr>
          <p:nvPr userDrawn="1"/>
        </p:nvSpPr>
        <p:spPr bwMode="ltGray">
          <a:xfrm>
            <a:off x="5867508" y="4741653"/>
            <a:ext cx="2658018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1586" tIns="30792" rIns="61586" bIns="30792" anchor="b">
            <a:spAutoFit/>
          </a:bodyPr>
          <a:lstStyle/>
          <a:p>
            <a:pPr defTabSz="6107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CiscoSans Thin"/>
              </a:rPr>
              <a:t>© </a:t>
            </a:r>
            <a:r>
              <a:rPr lang="en-US" sz="600" dirty="0" smtClean="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CiscoSans Thin"/>
              </a:rPr>
              <a:t>2020 Cisco </a:t>
            </a:r>
            <a:r>
              <a:rPr lang="en-US" sz="600" dirty="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CiscoSans Thin"/>
              </a:rPr>
              <a:t>and/or its affiliates. All rights reserved</a:t>
            </a:r>
            <a:r>
              <a:rPr lang="en-US" sz="600" dirty="0" smtClean="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CiscoSans Thin"/>
              </a:rPr>
              <a:t>.  </a:t>
            </a:r>
            <a:r>
              <a:rPr lang="en-US" sz="600" dirty="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CiscoSans Thin"/>
              </a:rPr>
              <a:t>Cisco Confidential</a:t>
            </a:r>
          </a:p>
        </p:txBody>
      </p:sp>
      <p:grpSp>
        <p:nvGrpSpPr>
          <p:cNvPr id="11" name="Group 4"/>
          <p:cNvGrpSpPr>
            <a:grpSpLocks noChangeAspect="1"/>
          </p:cNvGrpSpPr>
          <p:nvPr userDrawn="1"/>
        </p:nvGrpSpPr>
        <p:grpSpPr bwMode="auto">
          <a:xfrm>
            <a:off x="508039" y="4715197"/>
            <a:ext cx="340257" cy="180974"/>
            <a:chOff x="310" y="249"/>
            <a:chExt cx="502" cy="267"/>
          </a:xfrm>
          <a:solidFill>
            <a:srgbClr val="086D8E"/>
          </a:solidFill>
        </p:grpSpPr>
        <p:sp>
          <p:nvSpPr>
            <p:cNvPr id="12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890854121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ulti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74662" y="1347788"/>
            <a:ext cx="8280057" cy="3073946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85690" marR="0" indent="-285690" algn="ctr" defTabSz="45710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0" baseline="0">
                <a:solidFill>
                  <a:schemeClr val="bg1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rgbClr val="004C69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2967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29121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ircled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Oval 11"/>
          <p:cNvSpPr/>
          <p:nvPr/>
        </p:nvSpPr>
        <p:spPr>
          <a:xfrm>
            <a:off x="575610" y="2552550"/>
            <a:ext cx="698624" cy="698624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solidFill>
                <a:srgbClr val="FFFFFF"/>
              </a:solidFill>
              <a:cs typeface="Arial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575610" y="1426607"/>
            <a:ext cx="698624" cy="698624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bg1"/>
              </a:solidFill>
              <a:cs typeface="Arial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575610" y="3653093"/>
            <a:ext cx="698624" cy="698624"/>
          </a:xfrm>
          <a:prstGeom prst="ellipse">
            <a:avLst/>
          </a:prstGeom>
          <a:solidFill>
            <a:schemeClr val="accent5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solidFill>
                <a:srgbClr val="049FD9"/>
              </a:solidFill>
              <a:cs typeface="Arial"/>
            </a:endParaRPr>
          </a:p>
        </p:txBody>
      </p:sp>
      <p:sp>
        <p:nvSpPr>
          <p:cNvPr id="24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1365250" y="1432522"/>
            <a:ext cx="5473700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5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1365250" y="2557793"/>
            <a:ext cx="5473700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1365250" y="3653093"/>
            <a:ext cx="5473700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575610" y="2552550"/>
            <a:ext cx="698624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4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2</a:t>
            </a:r>
          </a:p>
        </p:txBody>
      </p:sp>
      <p:sp>
        <p:nvSpPr>
          <p:cNvPr id="29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75611" y="3651140"/>
            <a:ext cx="698624" cy="693381"/>
          </a:xfrm>
          <a:prstGeom prst="rect">
            <a:avLst/>
          </a:prstGeom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4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3</a:t>
            </a:r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19" hasCustomPrompt="1"/>
          </p:nvPr>
        </p:nvSpPr>
        <p:spPr>
          <a:xfrm>
            <a:off x="575610" y="1427248"/>
            <a:ext cx="698624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4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053872667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Circled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Oval 11"/>
          <p:cNvSpPr/>
          <p:nvPr/>
        </p:nvSpPr>
        <p:spPr>
          <a:xfrm>
            <a:off x="575611" y="1979318"/>
            <a:ext cx="464815" cy="464815"/>
          </a:xfrm>
          <a:prstGeom prst="ellipse">
            <a:avLst/>
          </a:prstGeom>
          <a:solidFill>
            <a:srgbClr val="38C6F4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575610" y="1328927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575611" y="2627446"/>
            <a:ext cx="464815" cy="464815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24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1172384" y="1334842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5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1172385" y="1984561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1172385" y="2627446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75611" y="1327521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</a:t>
            </a:r>
          </a:p>
        </p:txBody>
      </p:sp>
      <p:sp>
        <p:nvSpPr>
          <p:cNvPr id="28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575611" y="197931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2</a:t>
            </a:r>
          </a:p>
        </p:txBody>
      </p:sp>
      <p:sp>
        <p:nvSpPr>
          <p:cNvPr id="29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75612" y="2625493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3</a:t>
            </a:r>
          </a:p>
        </p:txBody>
      </p:sp>
      <p:sp>
        <p:nvSpPr>
          <p:cNvPr id="13" name="Oval 12"/>
          <p:cNvSpPr/>
          <p:nvPr/>
        </p:nvSpPr>
        <p:spPr>
          <a:xfrm>
            <a:off x="575612" y="3274581"/>
            <a:ext cx="464815" cy="464815"/>
          </a:xfrm>
          <a:prstGeom prst="ellipse">
            <a:avLst/>
          </a:prstGeom>
          <a:solidFill>
            <a:schemeClr val="accent6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1172386" y="3274581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575613" y="327262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4</a:t>
            </a:r>
          </a:p>
        </p:txBody>
      </p:sp>
      <p:sp>
        <p:nvSpPr>
          <p:cNvPr id="17" name="Oval 16"/>
          <p:cNvSpPr/>
          <p:nvPr/>
        </p:nvSpPr>
        <p:spPr>
          <a:xfrm>
            <a:off x="575613" y="3921716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1"/>
          </p:nvPr>
        </p:nvSpPr>
        <p:spPr>
          <a:xfrm>
            <a:off x="1172387" y="3921716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75614" y="3919763"/>
            <a:ext cx="464815" cy="461327"/>
          </a:xfrm>
          <a:prstGeom prst="rect">
            <a:avLst/>
          </a:prstGeom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962125011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Circled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4C6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2" name="Oval 41"/>
          <p:cNvSpPr/>
          <p:nvPr/>
        </p:nvSpPr>
        <p:spPr>
          <a:xfrm>
            <a:off x="575611" y="1979318"/>
            <a:ext cx="464815" cy="464815"/>
          </a:xfrm>
          <a:prstGeom prst="ellipse">
            <a:avLst/>
          </a:prstGeom>
          <a:solidFill>
            <a:srgbClr val="38C6F4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43" name="Oval 42"/>
          <p:cNvSpPr/>
          <p:nvPr/>
        </p:nvSpPr>
        <p:spPr>
          <a:xfrm>
            <a:off x="575610" y="1328927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rgbClr val="FFFFFF"/>
              </a:solidFill>
              <a:cs typeface="Arial"/>
            </a:endParaRPr>
          </a:p>
        </p:txBody>
      </p:sp>
      <p:sp>
        <p:nvSpPr>
          <p:cNvPr id="44" name="Oval 43"/>
          <p:cNvSpPr/>
          <p:nvPr/>
        </p:nvSpPr>
        <p:spPr>
          <a:xfrm>
            <a:off x="575611" y="2627446"/>
            <a:ext cx="464815" cy="464815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45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1172384" y="1334842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6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1172385" y="1984561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1172385" y="2627446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75611" y="1327521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</a:t>
            </a:r>
          </a:p>
        </p:txBody>
      </p:sp>
      <p:sp>
        <p:nvSpPr>
          <p:cNvPr id="49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575611" y="197931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2</a:t>
            </a:r>
          </a:p>
        </p:txBody>
      </p:sp>
      <p:sp>
        <p:nvSpPr>
          <p:cNvPr id="50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75612" y="2625493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3</a:t>
            </a:r>
          </a:p>
        </p:txBody>
      </p:sp>
      <p:sp>
        <p:nvSpPr>
          <p:cNvPr id="51" name="Oval 50"/>
          <p:cNvSpPr/>
          <p:nvPr/>
        </p:nvSpPr>
        <p:spPr>
          <a:xfrm>
            <a:off x="575612" y="3274581"/>
            <a:ext cx="464815" cy="464815"/>
          </a:xfrm>
          <a:prstGeom prst="ellipse">
            <a:avLst/>
          </a:prstGeom>
          <a:solidFill>
            <a:schemeClr val="accent6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52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1172386" y="3274581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3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575613" y="327262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4</a:t>
            </a:r>
          </a:p>
        </p:txBody>
      </p:sp>
      <p:sp>
        <p:nvSpPr>
          <p:cNvPr id="54" name="Oval 53"/>
          <p:cNvSpPr/>
          <p:nvPr/>
        </p:nvSpPr>
        <p:spPr>
          <a:xfrm>
            <a:off x="575613" y="3921716"/>
            <a:ext cx="464815" cy="464815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55" name="Text Placeholder 17"/>
          <p:cNvSpPr>
            <a:spLocks noGrp="1"/>
          </p:cNvSpPr>
          <p:nvPr>
            <p:ph type="body" sz="quarter" idx="21"/>
          </p:nvPr>
        </p:nvSpPr>
        <p:spPr>
          <a:xfrm>
            <a:off x="1172387" y="3921716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6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75614" y="3919763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5</a:t>
            </a:r>
          </a:p>
        </p:txBody>
      </p:sp>
      <p:sp>
        <p:nvSpPr>
          <p:cNvPr id="57" name="Oval 56"/>
          <p:cNvSpPr/>
          <p:nvPr/>
        </p:nvSpPr>
        <p:spPr>
          <a:xfrm>
            <a:off x="4414576" y="1983084"/>
            <a:ext cx="464815" cy="464815"/>
          </a:xfrm>
          <a:prstGeom prst="ellipse">
            <a:avLst/>
          </a:prstGeom>
          <a:solidFill>
            <a:schemeClr val="accent6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58" name="Oval 57"/>
          <p:cNvSpPr/>
          <p:nvPr/>
        </p:nvSpPr>
        <p:spPr>
          <a:xfrm>
            <a:off x="4414575" y="1332693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4414576" y="2631212"/>
            <a:ext cx="464815" cy="464815"/>
          </a:xfrm>
          <a:prstGeom prst="ellipse">
            <a:avLst/>
          </a:prstGeom>
          <a:solidFill>
            <a:schemeClr val="accent5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60" name="Text Placeholder 17"/>
          <p:cNvSpPr>
            <a:spLocks noGrp="1"/>
          </p:cNvSpPr>
          <p:nvPr>
            <p:ph type="body" sz="quarter" idx="23"/>
          </p:nvPr>
        </p:nvSpPr>
        <p:spPr>
          <a:xfrm>
            <a:off x="5011349" y="1338608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1" name="Text Placeholder 17"/>
          <p:cNvSpPr>
            <a:spLocks noGrp="1"/>
          </p:cNvSpPr>
          <p:nvPr>
            <p:ph type="body" sz="quarter" idx="24"/>
          </p:nvPr>
        </p:nvSpPr>
        <p:spPr>
          <a:xfrm>
            <a:off x="5011350" y="1988327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2" name="Text Placeholder 17"/>
          <p:cNvSpPr>
            <a:spLocks noGrp="1"/>
          </p:cNvSpPr>
          <p:nvPr>
            <p:ph type="body" sz="quarter" idx="25"/>
          </p:nvPr>
        </p:nvSpPr>
        <p:spPr>
          <a:xfrm>
            <a:off x="5011350" y="2631212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3" name="Text Placeholder 17"/>
          <p:cNvSpPr>
            <a:spLocks noGrp="1"/>
          </p:cNvSpPr>
          <p:nvPr>
            <p:ph type="body" sz="quarter" idx="26" hasCustomPrompt="1"/>
          </p:nvPr>
        </p:nvSpPr>
        <p:spPr>
          <a:xfrm>
            <a:off x="4414576" y="1331287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6</a:t>
            </a:r>
          </a:p>
        </p:txBody>
      </p:sp>
      <p:sp>
        <p:nvSpPr>
          <p:cNvPr id="64" name="Text Placeholder 17"/>
          <p:cNvSpPr>
            <a:spLocks noGrp="1"/>
          </p:cNvSpPr>
          <p:nvPr>
            <p:ph type="body" sz="quarter" idx="27" hasCustomPrompt="1"/>
          </p:nvPr>
        </p:nvSpPr>
        <p:spPr>
          <a:xfrm>
            <a:off x="4414576" y="1983084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7</a:t>
            </a:r>
          </a:p>
        </p:txBody>
      </p:sp>
      <p:sp>
        <p:nvSpPr>
          <p:cNvPr id="65" name="Text Placeholder 17"/>
          <p:cNvSpPr>
            <a:spLocks noGrp="1"/>
          </p:cNvSpPr>
          <p:nvPr>
            <p:ph type="body" sz="quarter" idx="28" hasCustomPrompt="1"/>
          </p:nvPr>
        </p:nvSpPr>
        <p:spPr>
          <a:xfrm>
            <a:off x="4414577" y="2629259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8</a:t>
            </a:r>
          </a:p>
        </p:txBody>
      </p:sp>
      <p:sp>
        <p:nvSpPr>
          <p:cNvPr id="66" name="Oval 65"/>
          <p:cNvSpPr/>
          <p:nvPr/>
        </p:nvSpPr>
        <p:spPr>
          <a:xfrm>
            <a:off x="4414577" y="3278347"/>
            <a:ext cx="464815" cy="464815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67" name="Text Placeholder 17"/>
          <p:cNvSpPr>
            <a:spLocks noGrp="1"/>
          </p:cNvSpPr>
          <p:nvPr>
            <p:ph type="body" sz="quarter" idx="29"/>
          </p:nvPr>
        </p:nvSpPr>
        <p:spPr>
          <a:xfrm>
            <a:off x="5011351" y="3278347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8" name="Text Placeholder 17"/>
          <p:cNvSpPr>
            <a:spLocks noGrp="1"/>
          </p:cNvSpPr>
          <p:nvPr>
            <p:ph type="body" sz="quarter" idx="30" hasCustomPrompt="1"/>
          </p:nvPr>
        </p:nvSpPr>
        <p:spPr>
          <a:xfrm>
            <a:off x="4414578" y="3276394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9</a:t>
            </a:r>
          </a:p>
        </p:txBody>
      </p:sp>
      <p:sp>
        <p:nvSpPr>
          <p:cNvPr id="69" name="Oval 68"/>
          <p:cNvSpPr/>
          <p:nvPr/>
        </p:nvSpPr>
        <p:spPr>
          <a:xfrm>
            <a:off x="4414578" y="3925482"/>
            <a:ext cx="464815" cy="464815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70" name="Text Placeholder 17"/>
          <p:cNvSpPr>
            <a:spLocks noGrp="1"/>
          </p:cNvSpPr>
          <p:nvPr>
            <p:ph type="body" sz="quarter" idx="31"/>
          </p:nvPr>
        </p:nvSpPr>
        <p:spPr>
          <a:xfrm>
            <a:off x="5011352" y="3925482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1" name="Text Placeholder 17"/>
          <p:cNvSpPr>
            <a:spLocks noGrp="1"/>
          </p:cNvSpPr>
          <p:nvPr>
            <p:ph type="body" sz="quarter" idx="32" hasCustomPrompt="1"/>
          </p:nvPr>
        </p:nvSpPr>
        <p:spPr>
          <a:xfrm>
            <a:off x="4414579" y="3923529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643099958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5"/>
          <p:cNvSpPr>
            <a:spLocks noGrp="1"/>
          </p:cNvSpPr>
          <p:nvPr>
            <p:ph type="title"/>
          </p:nvPr>
        </p:nvSpPr>
        <p:spPr bwMode="auto">
          <a:xfrm>
            <a:off x="438150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dirty="0"/>
              <a:t>Title Goes Here</a:t>
            </a: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ltGray">
          <a:xfrm>
            <a:off x="8515707" y="4742907"/>
            <a:ext cx="218414" cy="1545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86" tIns="30792" rIns="61586" bIns="30792" anchor="b">
            <a:spAutoFit/>
          </a:bodyPr>
          <a:lstStyle/>
          <a:p>
            <a:pPr algn="r" defTabSz="610744" fontAlgn="auto">
              <a:spcBef>
                <a:spcPts val="0"/>
              </a:spcBef>
              <a:spcAft>
                <a:spcPts val="0"/>
              </a:spcAft>
              <a:defRPr/>
            </a:pPr>
            <a:fld id="{6A1E46DC-7EF6-4EA2-B285-14272867D133}" type="slidenum">
              <a:rPr lang="en-US" sz="600">
                <a:solidFill>
                  <a:schemeClr val="accent3">
                    <a:lumMod val="85000"/>
                  </a:schemeClr>
                </a:solidFill>
                <a:latin typeface="+mn-lt"/>
                <a:ea typeface="+mn-ea"/>
                <a:cs typeface="CiscoSans Thin"/>
              </a:rPr>
              <a:pPr algn="r" defTabSz="610744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600" dirty="0">
              <a:solidFill>
                <a:schemeClr val="accent3">
                  <a:lumMod val="85000"/>
                </a:schemeClr>
              </a:solidFill>
              <a:latin typeface="+mn-lt"/>
              <a:ea typeface="+mn-ea"/>
              <a:cs typeface="CiscoSans Thin"/>
            </a:endParaRP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ltGray">
          <a:xfrm>
            <a:off x="5867508" y="4741653"/>
            <a:ext cx="2658018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1586" tIns="30792" rIns="61586" bIns="30792" anchor="b">
            <a:spAutoFit/>
          </a:bodyPr>
          <a:lstStyle/>
          <a:p>
            <a:pPr defTabSz="6107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>
                <a:solidFill>
                  <a:schemeClr val="accent3">
                    <a:lumMod val="85000"/>
                  </a:schemeClr>
                </a:solidFill>
                <a:latin typeface="+mn-lt"/>
                <a:ea typeface="+mn-ea"/>
                <a:cs typeface="CiscoSans Thin"/>
              </a:rPr>
              <a:t>© </a:t>
            </a:r>
            <a:r>
              <a:rPr lang="en-US" sz="600" dirty="0" smtClean="0">
                <a:solidFill>
                  <a:schemeClr val="accent3">
                    <a:lumMod val="85000"/>
                  </a:schemeClr>
                </a:solidFill>
                <a:latin typeface="+mn-lt"/>
                <a:ea typeface="+mn-ea"/>
                <a:cs typeface="CiscoSans Thin"/>
              </a:rPr>
              <a:t>2020 Cisco </a:t>
            </a:r>
            <a:r>
              <a:rPr lang="en-US" sz="600" dirty="0">
                <a:solidFill>
                  <a:schemeClr val="accent3">
                    <a:lumMod val="85000"/>
                  </a:schemeClr>
                </a:solidFill>
                <a:latin typeface="+mn-lt"/>
                <a:ea typeface="+mn-ea"/>
                <a:cs typeface="CiscoSans Thin"/>
              </a:rPr>
              <a:t>and/or its affiliates. All rights reserved</a:t>
            </a:r>
            <a:r>
              <a:rPr lang="en-US" sz="600" dirty="0" smtClean="0">
                <a:solidFill>
                  <a:schemeClr val="accent3">
                    <a:lumMod val="85000"/>
                  </a:schemeClr>
                </a:solidFill>
                <a:latin typeface="+mn-lt"/>
                <a:ea typeface="+mn-ea"/>
                <a:cs typeface="CiscoSans Thin"/>
              </a:rPr>
              <a:t>.  </a:t>
            </a:r>
            <a:r>
              <a:rPr lang="en-US" sz="600" dirty="0">
                <a:solidFill>
                  <a:schemeClr val="accent3">
                    <a:lumMod val="85000"/>
                  </a:schemeClr>
                </a:solidFill>
                <a:latin typeface="+mn-lt"/>
                <a:ea typeface="+mn-ea"/>
                <a:cs typeface="CiscoSans Thin"/>
              </a:rPr>
              <a:t>Cisco Confidential</a:t>
            </a:r>
          </a:p>
        </p:txBody>
      </p:sp>
      <p:grpSp>
        <p:nvGrpSpPr>
          <p:cNvPr id="6" name="Group 4"/>
          <p:cNvGrpSpPr>
            <a:grpSpLocks noChangeAspect="1"/>
          </p:cNvGrpSpPr>
          <p:nvPr/>
        </p:nvGrpSpPr>
        <p:grpSpPr bwMode="auto">
          <a:xfrm>
            <a:off x="508039" y="4715197"/>
            <a:ext cx="340257" cy="180974"/>
            <a:chOff x="310" y="249"/>
            <a:chExt cx="502" cy="267"/>
          </a:xfrm>
          <a:solidFill>
            <a:schemeClr val="accent5"/>
          </a:solidFill>
        </p:grpSpPr>
        <p:sp>
          <p:nvSpPr>
            <p:cNvPr id="7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2" r:id="rId1"/>
    <p:sldLayoutId id="2147484013" r:id="rId2"/>
    <p:sldLayoutId id="2147484014" r:id="rId3"/>
    <p:sldLayoutId id="2147483965" r:id="rId4"/>
    <p:sldLayoutId id="2147483967" r:id="rId5"/>
    <p:sldLayoutId id="2147483995" r:id="rId6"/>
    <p:sldLayoutId id="2147484007" r:id="rId7"/>
    <p:sldLayoutId id="2147484010" r:id="rId8"/>
    <p:sldLayoutId id="2147484011" r:id="rId9"/>
    <p:sldLayoutId id="2147484015" r:id="rId10"/>
    <p:sldLayoutId id="2147483998" r:id="rId11"/>
    <p:sldLayoutId id="2147484027" r:id="rId12"/>
    <p:sldLayoutId id="2147484029" r:id="rId13"/>
    <p:sldLayoutId id="2147484031" r:id="rId14"/>
  </p:sldLayoutIdLst>
  <p:transition spd="slow">
    <p:wipe/>
  </p:transition>
  <p:txStyles>
    <p:titleStyle>
      <a:lvl1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lang="en-US" sz="3200" kern="1200" dirty="0">
          <a:solidFill>
            <a:schemeClr val="accent4"/>
          </a:solidFill>
          <a:latin typeface="+mj-lt"/>
          <a:ea typeface="ＭＳ Ｐゴシック" charset="0"/>
          <a:cs typeface="CiscoSans"/>
        </a:defRPr>
      </a:lvl1pPr>
      <a:lvl2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  <a:cs typeface="CiscoSans" pitchFamily="34" charset="0"/>
        </a:defRPr>
      </a:lvl2pPr>
      <a:lvl3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  <a:cs typeface="CiscoSans" pitchFamily="34" charset="0"/>
        </a:defRPr>
      </a:lvl3pPr>
      <a:lvl4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  <a:cs typeface="CiscoSans" pitchFamily="34" charset="0"/>
        </a:defRPr>
      </a:lvl4pPr>
      <a:lvl5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  <a:cs typeface="CiscoSans" pitchFamily="34" charset="0"/>
        </a:defRPr>
      </a:lvl5pPr>
      <a:lvl6pPr marL="4572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6pPr>
      <a:lvl7pPr marL="9144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7pPr>
      <a:lvl8pPr marL="13716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8pPr>
      <a:lvl9pPr marL="18288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9pPr>
    </p:titleStyle>
    <p:bodyStyle>
      <a:lvl1pPr marL="169863" indent="-169863" algn="l" defTabSz="684213" rtl="0" eaLnBrk="1" fontAlgn="base" hangingPunct="1">
        <a:lnSpc>
          <a:spcPct val="95000"/>
        </a:lnSpc>
        <a:spcBef>
          <a:spcPts val="1075"/>
        </a:spcBef>
        <a:spcAft>
          <a:spcPct val="0"/>
        </a:spcAft>
        <a:buClr>
          <a:schemeClr val="tx2"/>
        </a:buClr>
        <a:buSzPct val="90000"/>
        <a:buFont typeface="Arial" charset="0"/>
        <a:buChar char="•"/>
        <a:defRPr lang="en-US" sz="15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1pPr>
      <a:lvl2pPr marL="358775" indent="-215900" algn="l" defTabSz="684213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tx2"/>
        </a:buClr>
        <a:buFont typeface="Arial" charset="0"/>
        <a:buChar char="•"/>
        <a:defRPr lang="en-US" sz="14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2pPr>
      <a:lvl3pPr marL="431800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2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3pPr>
      <a:lvl4pPr marL="503238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1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4pPr>
      <a:lvl5pPr marL="574675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1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5pPr>
      <a:lvl6pPr marL="863856" indent="-171445" algn="l" defTabSz="685777" rtl="0" eaLnBrk="1" latinLnBrk="0" hangingPunct="1">
        <a:spcBef>
          <a:spcPts val="600"/>
        </a:spcBef>
        <a:buFont typeface="Arial" pitchFamily="34" charset="0"/>
        <a:buChar char="•"/>
        <a:defRPr sz="9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935844" indent="-171422" algn="l" defTabSz="685777" rtl="0" eaLnBrk="1" latinLnBrk="0" hangingPunct="1">
        <a:spcBef>
          <a:spcPts val="600"/>
        </a:spcBef>
        <a:buFont typeface="Arial" pitchFamily="34" charset="0"/>
        <a:buChar char="•"/>
        <a:defRPr sz="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400220" indent="0" algn="l" defTabSz="685777" rtl="0" eaLnBrk="1" latinLnBrk="0" hangingPunct="1">
        <a:spcBef>
          <a:spcPct val="20000"/>
        </a:spcBef>
        <a:buFont typeface="Arial" pitchFamily="34" charset="0"/>
        <a:buNone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53" indent="-171445" algn="l" defTabSz="685777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6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77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65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55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41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32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2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1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orient="horz" pos="1620" userDrawn="1">
          <p15:clr>
            <a:srgbClr val="F26B43"/>
          </p15:clr>
        </p15:guide>
        <p15:guide id="2" pos="33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2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3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5.xml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7.xml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8.xml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1.xml"/><Relationship Id="rId4" Type="http://schemas.openxmlformats.org/officeDocument/2006/relationships/image" Target="../media/image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5.xml"/><Relationship Id="rId4" Type="http://schemas.openxmlformats.org/officeDocument/2006/relationships/image" Target="../media/image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6.xml"/><Relationship Id="rId4" Type="http://schemas.openxmlformats.org/officeDocument/2006/relationships/image" Target="../media/image1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7.xml"/><Relationship Id="rId4" Type="http://schemas.openxmlformats.org/officeDocument/2006/relationships/image" Target="../media/image1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8.xml"/><Relationship Id="rId4" Type="http://schemas.openxmlformats.org/officeDocument/2006/relationships/image" Target="../media/image1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9.xml"/><Relationship Id="rId4" Type="http://schemas.openxmlformats.org/officeDocument/2006/relationships/image" Target="../media/image1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3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Relationship Id="rId4" Type="http://schemas.openxmlformats.org/officeDocument/2006/relationships/comments" Target="../comments/commen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283759" y="1356508"/>
            <a:ext cx="7819480" cy="1215242"/>
          </a:xfrm>
        </p:spPr>
        <p:txBody>
          <a:bodyPr/>
          <a:lstStyle/>
          <a:p>
            <a:r>
              <a:rPr lang="en-US" dirty="0">
                <a:solidFill>
                  <a:srgbClr val="AFE8FB"/>
                </a:solidFill>
              </a:rPr>
              <a:t>Module 22</a:t>
            </a:r>
            <a:r>
              <a:rPr dirty="0">
                <a:solidFill>
                  <a:srgbClr val="AFE8FB"/>
                </a:solidFill>
              </a:rPr>
              <a:t>: </a:t>
            </a:r>
            <a:r>
              <a:rPr lang="en-US" dirty="0">
                <a:solidFill>
                  <a:srgbClr val="AFE8FB"/>
                </a:solidFill>
              </a:rPr>
              <a:t>Endpoint Protection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69497" y="3127609"/>
            <a:ext cx="5925246" cy="299001"/>
          </a:xfrm>
        </p:spPr>
        <p:txBody>
          <a:bodyPr/>
          <a:lstStyle/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</a:rPr>
              <a:t>Instructor Materials</a:t>
            </a: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469497" y="3809526"/>
            <a:ext cx="2368954" cy="902174"/>
          </a:xfrm>
        </p:spPr>
        <p:txBody>
          <a:bodyPr/>
          <a:lstStyle/>
          <a:p>
            <a:r>
              <a:rPr dirty="0" err="1">
                <a:solidFill>
                  <a:srgbClr val="AFE8FB"/>
                </a:solidFill>
              </a:rPr>
              <a:t>CyberOps</a:t>
            </a:r>
            <a:r>
              <a:rPr dirty="0">
                <a:solidFill>
                  <a:srgbClr val="AFE8FB"/>
                </a:solidFill>
              </a:rPr>
              <a:t> </a:t>
            </a:r>
            <a:r>
              <a:rPr dirty="0" smtClean="0">
                <a:solidFill>
                  <a:srgbClr val="AFE8FB"/>
                </a:solidFill>
              </a:rPr>
              <a:t>Associate</a:t>
            </a:r>
            <a:r>
              <a:rPr lang="en-IN" dirty="0" smtClean="0">
                <a:solidFill>
                  <a:srgbClr val="AFE8FB"/>
                </a:solidFill>
              </a:rPr>
              <a:t> </a:t>
            </a:r>
            <a:r>
              <a:rPr dirty="0" smtClean="0">
                <a:solidFill>
                  <a:srgbClr val="AFE8FB"/>
                </a:solidFill>
              </a:rPr>
              <a:t>v1.0</a:t>
            </a:r>
            <a:endParaRPr lang="en-US" dirty="0">
              <a:solidFill>
                <a:srgbClr val="AFE8FB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3650477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504" y="1353787"/>
            <a:ext cx="8858992" cy="1364012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22.1 Antimalware Protection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73099643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="" xmlns:a16="http://schemas.microsoft.com/office/drawing/2014/main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/>
              <a:t>Endpoint Protection</a:t>
            </a:r>
            <a:r>
              <a:rPr altLang="en-US" dirty="0"/>
              <a:t/>
            </a:r>
            <a:br>
              <a:rPr altLang="en-US" dirty="0"/>
            </a:br>
            <a:r>
              <a:rPr lang="en-US" dirty="0"/>
              <a:t>Endpoint Threats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5" y="798944"/>
            <a:ext cx="4172213" cy="3829327"/>
          </a:xfrm>
        </p:spPr>
        <p:txBody>
          <a:bodyPr/>
          <a:lstStyle/>
          <a:p>
            <a:pPr marL="166688" indent="-166688"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itchFamily="34" charset="0"/>
              <a:buChar char="•"/>
            </a:pPr>
            <a:r>
              <a:rPr lang="en-US" sz="1600" dirty="0"/>
              <a:t>Endpoints can be defined as hosts on the network that can access or be accessed by other hosts on the network.</a:t>
            </a:r>
          </a:p>
          <a:p>
            <a:pPr marL="166688" indent="-166688"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itchFamily="34" charset="0"/>
              <a:buChar char="•"/>
            </a:pPr>
            <a:r>
              <a:rPr lang="en-US" sz="1600" dirty="0"/>
              <a:t>Each endpoint is potentially a way for malicious software to gain access to a network.</a:t>
            </a:r>
          </a:p>
          <a:p>
            <a:pPr marL="166688" indent="-166688"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itchFamily="34" charset="0"/>
              <a:buChar char="•"/>
            </a:pPr>
            <a:r>
              <a:rPr lang="en-US" sz="1600" dirty="0"/>
              <a:t>Devices that remotely access networks through VPNs are also endpoints </a:t>
            </a:r>
            <a:r>
              <a:rPr lang="en-US" sz="1600" dirty="0" smtClean="0"/>
              <a:t>that </a:t>
            </a:r>
            <a:r>
              <a:rPr lang="en-US" sz="1600" dirty="0"/>
              <a:t>could inject malware into the VPN network from the public network</a:t>
            </a:r>
            <a:r>
              <a:rPr lang="en-US" sz="1600" dirty="0" smtClean="0"/>
              <a:t>.</a:t>
            </a:r>
          </a:p>
          <a:p>
            <a:pPr marL="166688" indent="-166688"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itchFamily="34" charset="0"/>
              <a:buChar char="•"/>
            </a:pPr>
            <a:r>
              <a:rPr lang="en-US" sz="1600" dirty="0"/>
              <a:t>Several common types of malware have been found to significantly change features in less than 24 hours in order to evade detection.</a:t>
            </a:r>
          </a:p>
          <a:p>
            <a:pPr marL="0" indent="0">
              <a:spcBef>
                <a:spcPts val="300"/>
              </a:spcBef>
              <a:spcAft>
                <a:spcPts val="300"/>
              </a:spcAft>
              <a:buClrTx/>
              <a:buSzPct val="100000"/>
              <a:buNone/>
            </a:pPr>
            <a:endParaRPr lang="en-US" sz="1600" dirty="0"/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858A91CD-F621-4E89-99F1-CC687DC94E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46878" y="927208"/>
            <a:ext cx="4454532" cy="3472052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5" name="Text Box 6">
            <a:extLst>
              <a:ext uri="{FF2B5EF4-FFF2-40B4-BE49-F238E27FC236}">
                <a16:creationId xmlns="" xmlns:a16="http://schemas.microsoft.com/office/drawing/2014/main" id="{FA790B81-E4E0-4344-97EE-4F837FB36190}"/>
              </a:ext>
            </a:extLst>
          </p:cNvPr>
          <p:cNvSpPr/>
          <p:nvPr/>
        </p:nvSpPr>
        <p:spPr>
          <a:xfrm>
            <a:off x="4446878" y="4417599"/>
            <a:ext cx="445453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000000"/>
                </a:solidFill>
                <a:latin typeface="+mn-lt"/>
              </a:rPr>
              <a:t>Malicious Spam Percentage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424782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="" xmlns:a16="http://schemas.microsoft.com/office/drawing/2014/main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/>
              <a:t>Endpoint Protection</a:t>
            </a:r>
            <a:r>
              <a:rPr altLang="en-US" dirty="0"/>
              <a:t/>
            </a:r>
            <a:br>
              <a:rPr altLang="en-US" dirty="0"/>
            </a:br>
            <a:r>
              <a:rPr lang="en-US" dirty="0"/>
              <a:t>Endpoint Security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06056" y="698207"/>
            <a:ext cx="4544174" cy="3943744"/>
          </a:xfrm>
        </p:spPr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 smtClean="0"/>
              <a:t>As many attacks originate from inside the network, securing an internal LAN is nearly as important as securing the outside network perimeter.	</a:t>
            </a:r>
          </a:p>
          <a:p>
            <a:pPr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 smtClean="0"/>
              <a:t>After an internal host is infiltrated, it can become a starting point for an attacker to gain access to critical system devices, such as servers and sensitive information.</a:t>
            </a:r>
          </a:p>
          <a:p>
            <a:pPr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There are two internal LAN elements to secure:</a:t>
            </a:r>
          </a:p>
          <a:p>
            <a:pPr marL="361950" indent="-185738"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b="1" dirty="0"/>
              <a:t>Endpoints </a:t>
            </a:r>
            <a:r>
              <a:rPr lang="en-US" sz="1600" dirty="0"/>
              <a:t>-</a:t>
            </a:r>
            <a:r>
              <a:rPr lang="en-US" sz="1600" b="1" dirty="0"/>
              <a:t> </a:t>
            </a:r>
            <a:r>
              <a:rPr lang="en-US" sz="1600" dirty="0"/>
              <a:t>Hosts </a:t>
            </a:r>
            <a:r>
              <a:rPr lang="en-US" sz="1600" dirty="0" smtClean="0"/>
              <a:t>are </a:t>
            </a:r>
            <a:r>
              <a:rPr lang="en-US" sz="1600" dirty="0"/>
              <a:t>susceptible to malware-related attacks.</a:t>
            </a:r>
          </a:p>
          <a:p>
            <a:pPr marL="361950" indent="-185738"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b="1" dirty="0"/>
              <a:t>Network infrastructure </a:t>
            </a:r>
            <a:r>
              <a:rPr lang="en-US" sz="1600" dirty="0"/>
              <a:t>-</a:t>
            </a:r>
            <a:r>
              <a:rPr lang="en-US" sz="1600" b="1" dirty="0"/>
              <a:t> </a:t>
            </a:r>
            <a:r>
              <a:rPr lang="en-US" sz="1600" dirty="0"/>
              <a:t>LAN infrastructure devices interconnect </a:t>
            </a:r>
            <a:r>
              <a:rPr lang="en-US" sz="1600" dirty="0" smtClean="0"/>
              <a:t>endpoints</a:t>
            </a:r>
            <a:endParaRPr lang="en-US" sz="1600" dirty="0"/>
          </a:p>
        </p:txBody>
      </p:sp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EFCB0A4A-2D4C-45B8-ADD4-25C81CDE68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53113" y="823929"/>
            <a:ext cx="4537516" cy="34281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5704795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="" xmlns:a16="http://schemas.microsoft.com/office/drawing/2014/main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/>
              <a:t>Endpoint Protection</a:t>
            </a:r>
            <a:r>
              <a:rPr altLang="en-US" dirty="0"/>
              <a:t/>
            </a:r>
            <a:br>
              <a:rPr altLang="en-US" dirty="0"/>
            </a:br>
            <a:r>
              <a:rPr lang="en-US" dirty="0"/>
              <a:t>Host-Based Malware Protection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4" y="798944"/>
            <a:ext cx="8999935" cy="3829327"/>
          </a:xfrm>
        </p:spPr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Host-based antimalware/antivirus software and host-based firewalls are used to protect </a:t>
            </a:r>
            <a:r>
              <a:rPr lang="en-US" sz="1600" dirty="0" smtClean="0"/>
              <a:t>mobile devices using VPN.</a:t>
            </a:r>
            <a:endParaRPr lang="en-US" sz="1600" dirty="0"/>
          </a:p>
          <a:p>
            <a:pPr marL="0" indent="0">
              <a:spcBef>
                <a:spcPts val="300"/>
              </a:spcBef>
              <a:spcAft>
                <a:spcPts val="300"/>
              </a:spcAft>
              <a:buClrTx/>
              <a:buSzPct val="100000"/>
              <a:buNone/>
            </a:pPr>
            <a:r>
              <a:rPr lang="en-US" sz="1600" b="1" dirty="0"/>
              <a:t>Antivirus/Antimalware Software</a:t>
            </a:r>
          </a:p>
          <a:p>
            <a:pPr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 smtClean="0"/>
              <a:t>It is a software </a:t>
            </a:r>
            <a:r>
              <a:rPr lang="en-US" sz="1600" dirty="0"/>
              <a:t>that is installed on a host to detect and mitigate viruses and malware. For example, Windows Defender Virus &amp; Threat Protection, Cisco AMP for Endpoints, Norton Security, McAfee, Trend Micro, and others. </a:t>
            </a:r>
          </a:p>
          <a:p>
            <a:pPr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Antimalware programs may detect viruses using three different approaches:</a:t>
            </a:r>
          </a:p>
          <a:p>
            <a:pPr marL="361950" indent="-174625"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b="1" dirty="0"/>
              <a:t>Signature-based:</a:t>
            </a:r>
            <a:r>
              <a:rPr lang="en-US" sz="1600" dirty="0"/>
              <a:t> </a:t>
            </a:r>
            <a:r>
              <a:rPr lang="en-US" sz="1600" dirty="0" smtClean="0"/>
              <a:t>Recognizes </a:t>
            </a:r>
            <a:r>
              <a:rPr lang="en-US" sz="1600" dirty="0"/>
              <a:t>various characteristics of known malware files</a:t>
            </a:r>
          </a:p>
          <a:p>
            <a:pPr marL="361950" indent="-174625"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b="1" dirty="0"/>
              <a:t>Heuristics-based:</a:t>
            </a:r>
            <a:r>
              <a:rPr lang="en-US" sz="1600" dirty="0"/>
              <a:t> </a:t>
            </a:r>
            <a:r>
              <a:rPr lang="en-US" sz="1600" dirty="0" smtClean="0"/>
              <a:t>Recognizes </a:t>
            </a:r>
            <a:r>
              <a:rPr lang="en-US" sz="1600" dirty="0"/>
              <a:t>general features shared by various types of malware</a:t>
            </a:r>
          </a:p>
          <a:p>
            <a:pPr marL="361950" indent="-174625"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b="1" dirty="0"/>
              <a:t>Behavior-based:</a:t>
            </a:r>
            <a:r>
              <a:rPr lang="en-US" sz="1600" dirty="0"/>
              <a:t> </a:t>
            </a:r>
            <a:r>
              <a:rPr lang="en-US" sz="1600" dirty="0" smtClean="0"/>
              <a:t>Employs </a:t>
            </a:r>
            <a:r>
              <a:rPr lang="en-US" sz="1600" dirty="0"/>
              <a:t>analysis of suspicious behavior</a:t>
            </a:r>
          </a:p>
          <a:p>
            <a:pPr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 smtClean="0"/>
              <a:t>Host-based </a:t>
            </a:r>
            <a:r>
              <a:rPr lang="en-US" sz="1600" dirty="0"/>
              <a:t>antivirus protection, also known as agent-based, runs on every protected machine.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5942342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="" xmlns:a16="http://schemas.microsoft.com/office/drawing/2014/main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/>
              <a:t>Endpoint Protection</a:t>
            </a:r>
            <a:r>
              <a:rPr altLang="en-US" dirty="0"/>
              <a:t/>
            </a:r>
            <a:br>
              <a:rPr altLang="en-US" dirty="0"/>
            </a:br>
            <a:r>
              <a:rPr lang="en-US" dirty="0"/>
              <a:t>Host-Based Malware Protection (Contd.)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6" y="798944"/>
            <a:ext cx="3885494" cy="3829327"/>
          </a:xfrm>
        </p:spPr>
        <p:txBody>
          <a:bodyPr/>
          <a:lstStyle/>
          <a:p>
            <a:pPr marL="0" indent="0">
              <a:spcBef>
                <a:spcPts val="300"/>
              </a:spcBef>
              <a:spcAft>
                <a:spcPts val="300"/>
              </a:spcAft>
              <a:buClrTx/>
              <a:buSzPct val="100000"/>
              <a:buNone/>
            </a:pPr>
            <a:r>
              <a:rPr lang="en-US" sz="1600" b="1" dirty="0"/>
              <a:t>Host-based Firewall</a:t>
            </a:r>
          </a:p>
          <a:p>
            <a:pPr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This software is installed on a host.</a:t>
            </a:r>
          </a:p>
          <a:p>
            <a:pPr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It restricts incoming and outgoing connections to connections initiated by that host only.</a:t>
            </a:r>
          </a:p>
          <a:p>
            <a:pPr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 smtClean="0"/>
              <a:t>Some </a:t>
            </a:r>
            <a:r>
              <a:rPr lang="en-US" sz="1600" dirty="0"/>
              <a:t>firewall software </a:t>
            </a:r>
            <a:r>
              <a:rPr lang="en-US" sz="1600" dirty="0" smtClean="0"/>
              <a:t>can </a:t>
            </a:r>
            <a:r>
              <a:rPr lang="en-US" sz="1600" dirty="0"/>
              <a:t>prevent a host from becoming infected and stop infected hosts from spreading malware to other hosts. This function is included in some operating systems</a:t>
            </a:r>
            <a:r>
              <a:rPr lang="en-US" sz="1600" dirty="0" smtClean="0"/>
              <a:t>.</a:t>
            </a:r>
          </a:p>
          <a:p>
            <a:pPr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For example, Windows includes Windows Defender Firewall with Advanced </a:t>
            </a:r>
            <a:r>
              <a:rPr lang="en-US" sz="1600" dirty="0" smtClean="0"/>
              <a:t>Security. </a:t>
            </a:r>
            <a:endParaRPr lang="en-US" sz="1600" b="1" dirty="0"/>
          </a:p>
          <a:p>
            <a:pPr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6309" y="1039998"/>
            <a:ext cx="5006476" cy="3652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2952319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="" xmlns:a16="http://schemas.microsoft.com/office/drawing/2014/main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/>
              <a:t>Endpoint Protection</a:t>
            </a:r>
            <a:r>
              <a:rPr altLang="en-US" dirty="0"/>
              <a:t/>
            </a:r>
            <a:br>
              <a:rPr altLang="en-US" dirty="0"/>
            </a:br>
            <a:r>
              <a:rPr lang="en-US" dirty="0"/>
              <a:t>Host-Based Malware Protection (Contd.)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5" y="798944"/>
            <a:ext cx="8853286" cy="3829327"/>
          </a:xfrm>
        </p:spPr>
        <p:txBody>
          <a:bodyPr/>
          <a:lstStyle/>
          <a:p>
            <a:pPr marL="0" indent="0">
              <a:spcBef>
                <a:spcPts val="300"/>
              </a:spcBef>
              <a:spcAft>
                <a:spcPts val="300"/>
              </a:spcAft>
              <a:buClrTx/>
              <a:buSzPct val="100000"/>
              <a:buNone/>
            </a:pPr>
            <a:r>
              <a:rPr lang="en-US" sz="1600" b="1" dirty="0"/>
              <a:t>Host-based Security Suites</a:t>
            </a:r>
          </a:p>
          <a:p>
            <a:pPr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It is recommended to install a host-based suite of security products on </a:t>
            </a:r>
            <a:r>
              <a:rPr lang="en-US" sz="1600" dirty="0" smtClean="0"/>
              <a:t>home and business </a:t>
            </a:r>
            <a:r>
              <a:rPr lang="en-US" sz="1600" dirty="0"/>
              <a:t>networks to provide a layered defense that will protect against most common threats.</a:t>
            </a:r>
          </a:p>
          <a:p>
            <a:pPr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These include antivirus, anti-phishing, safe browsing, Host-based intrusion prevention system, and firewall capabilities. </a:t>
            </a:r>
          </a:p>
          <a:p>
            <a:pPr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 smtClean="0"/>
              <a:t>Host-based </a:t>
            </a:r>
            <a:r>
              <a:rPr lang="en-US" sz="1600" dirty="0"/>
              <a:t>security products also </a:t>
            </a:r>
            <a:r>
              <a:rPr lang="en-US" sz="1600" dirty="0" smtClean="0"/>
              <a:t>provide </a:t>
            </a:r>
            <a:r>
              <a:rPr lang="en-US" sz="1600" dirty="0"/>
              <a:t>telemetry function.</a:t>
            </a:r>
          </a:p>
          <a:p>
            <a:pPr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Most host-based security software </a:t>
            </a:r>
            <a:r>
              <a:rPr lang="en-US" sz="1600" dirty="0" smtClean="0"/>
              <a:t>includes </a:t>
            </a:r>
            <a:r>
              <a:rPr lang="en-US" sz="1600" dirty="0"/>
              <a:t>robust logging functionality </a:t>
            </a:r>
            <a:r>
              <a:rPr lang="en-US" sz="1600" dirty="0" smtClean="0"/>
              <a:t>that </a:t>
            </a:r>
            <a:r>
              <a:rPr lang="en-US" sz="1600" dirty="0"/>
              <a:t>is essential </a:t>
            </a:r>
            <a:r>
              <a:rPr lang="en-US" sz="1600" dirty="0" smtClean="0"/>
              <a:t>to cyber security operations</a:t>
            </a:r>
            <a:r>
              <a:rPr lang="en-US" sz="1600" dirty="0"/>
              <a:t>. </a:t>
            </a:r>
            <a:endParaRPr lang="en-US" sz="1600" dirty="0" smtClean="0"/>
          </a:p>
          <a:p>
            <a:pPr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 smtClean="0"/>
              <a:t>The </a:t>
            </a:r>
            <a:r>
              <a:rPr lang="en-US" sz="1600" dirty="0"/>
              <a:t>independent testing laboratory </a:t>
            </a:r>
            <a:r>
              <a:rPr lang="en-US" sz="1600" dirty="0" smtClean="0"/>
              <a:t>AV-TEST </a:t>
            </a:r>
            <a:r>
              <a:rPr lang="en-US" sz="1600" dirty="0"/>
              <a:t>provides high-quality </a:t>
            </a:r>
            <a:r>
              <a:rPr lang="en-US" sz="1600" dirty="0" smtClean="0"/>
              <a:t>reviews of host-based protections</a:t>
            </a:r>
            <a:r>
              <a:rPr lang="en-US" sz="1600" dirty="0"/>
              <a:t>, as well as </a:t>
            </a:r>
            <a:r>
              <a:rPr lang="en-US" sz="1600" dirty="0" smtClean="0"/>
              <a:t>information </a:t>
            </a:r>
            <a:r>
              <a:rPr lang="en-US" sz="1600" dirty="0"/>
              <a:t>about many other security </a:t>
            </a:r>
            <a:r>
              <a:rPr lang="en-US" sz="1600" dirty="0" smtClean="0"/>
              <a:t>products</a:t>
            </a:r>
            <a:r>
              <a:rPr lang="en-US" sz="1600" dirty="0"/>
              <a:t>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3453798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="" xmlns:a16="http://schemas.microsoft.com/office/drawing/2014/main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/>
              <a:t>Endpoint Protection</a:t>
            </a:r>
            <a:r>
              <a:rPr altLang="en-US" dirty="0"/>
              <a:t/>
            </a:r>
            <a:br>
              <a:rPr altLang="en-US" dirty="0"/>
            </a:br>
            <a:r>
              <a:rPr lang="en-US" dirty="0"/>
              <a:t>Network-Based Malware Protection</a:t>
            </a:r>
          </a:p>
        </p:txBody>
      </p:sp>
      <p:sp>
        <p:nvSpPr>
          <p:cNvPr id="4" name="Content Placeholder  1"/>
          <p:cNvSpPr txBox="1"/>
          <p:nvPr/>
        </p:nvSpPr>
        <p:spPr>
          <a:xfrm>
            <a:off x="144065" y="772963"/>
            <a:ext cx="8775210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00025"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0000"/>
                </a:solidFill>
                <a:latin typeface="+mn-lt"/>
              </a:rPr>
              <a:t>Network-based </a:t>
            </a:r>
            <a:r>
              <a:rPr lang="en-US" sz="1600" dirty="0">
                <a:solidFill>
                  <a:srgbClr val="000000"/>
                </a:solidFill>
                <a:latin typeface="+mn-lt"/>
              </a:rPr>
              <a:t>malware prevention </a:t>
            </a:r>
            <a:r>
              <a:rPr lang="en-US" sz="1600" dirty="0" smtClean="0">
                <a:solidFill>
                  <a:srgbClr val="000000"/>
                </a:solidFill>
                <a:latin typeface="+mn-lt"/>
              </a:rPr>
              <a:t>devices </a:t>
            </a:r>
            <a:r>
              <a:rPr lang="en-US" sz="1600" dirty="0">
                <a:solidFill>
                  <a:srgbClr val="000000"/>
                </a:solidFill>
                <a:latin typeface="+mn-lt"/>
              </a:rPr>
              <a:t>are </a:t>
            </a:r>
            <a:r>
              <a:rPr lang="en-US" sz="1600" dirty="0" smtClean="0">
                <a:solidFill>
                  <a:srgbClr val="000000"/>
                </a:solidFill>
                <a:latin typeface="+mn-lt"/>
              </a:rPr>
              <a:t>capable </a:t>
            </a:r>
            <a:r>
              <a:rPr lang="en-US" sz="1600" dirty="0">
                <a:solidFill>
                  <a:srgbClr val="000000"/>
                </a:solidFill>
                <a:latin typeface="+mn-lt"/>
              </a:rPr>
              <a:t>of </a:t>
            </a:r>
            <a:r>
              <a:rPr lang="en-US" sz="1600" dirty="0" smtClean="0">
                <a:solidFill>
                  <a:srgbClr val="000000"/>
                </a:solidFill>
                <a:latin typeface="+mn-lt"/>
              </a:rPr>
              <a:t>sharing information </a:t>
            </a:r>
            <a:r>
              <a:rPr lang="en-US" sz="1600" dirty="0">
                <a:solidFill>
                  <a:srgbClr val="000000"/>
                </a:solidFill>
                <a:latin typeface="+mn-lt"/>
              </a:rPr>
              <a:t>among themselves to make </a:t>
            </a:r>
            <a:r>
              <a:rPr lang="en-US" sz="1600" dirty="0" smtClean="0">
                <a:solidFill>
                  <a:srgbClr val="000000"/>
                </a:solidFill>
                <a:latin typeface="+mn-lt"/>
              </a:rPr>
              <a:t>better </a:t>
            </a:r>
            <a:r>
              <a:rPr lang="en-US" sz="1600" dirty="0">
                <a:solidFill>
                  <a:srgbClr val="000000"/>
                </a:solidFill>
                <a:latin typeface="+mn-lt"/>
              </a:rPr>
              <a:t>informed decisions.</a:t>
            </a:r>
          </a:p>
          <a:p>
            <a:pPr marL="285750" indent="-200025"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+mn-lt"/>
              </a:rPr>
              <a:t>Protecting endpoints in a </a:t>
            </a:r>
            <a:r>
              <a:rPr lang="en-US" sz="1600" dirty="0" smtClean="0">
                <a:solidFill>
                  <a:srgbClr val="000000"/>
                </a:solidFill>
                <a:latin typeface="+mn-lt"/>
              </a:rPr>
              <a:t>borderless network </a:t>
            </a:r>
            <a:r>
              <a:rPr lang="en-US" sz="1600" dirty="0">
                <a:solidFill>
                  <a:srgbClr val="000000"/>
                </a:solidFill>
                <a:latin typeface="+mn-lt"/>
              </a:rPr>
              <a:t>can be accomplished </a:t>
            </a:r>
            <a:r>
              <a:rPr lang="en-US" sz="1600" dirty="0" smtClean="0">
                <a:solidFill>
                  <a:srgbClr val="000000"/>
                </a:solidFill>
                <a:latin typeface="+mn-lt"/>
              </a:rPr>
              <a:t>using network-based</a:t>
            </a:r>
            <a:r>
              <a:rPr lang="en-US" sz="1600" dirty="0">
                <a:solidFill>
                  <a:srgbClr val="000000"/>
                </a:solidFill>
                <a:latin typeface="+mn-lt"/>
              </a:rPr>
              <a:t>, as well as </a:t>
            </a:r>
            <a:r>
              <a:rPr lang="en-US" sz="1600" dirty="0" smtClean="0">
                <a:solidFill>
                  <a:srgbClr val="000000"/>
                </a:solidFill>
                <a:latin typeface="+mn-lt"/>
              </a:rPr>
              <a:t>host-based techniques</a:t>
            </a:r>
            <a:r>
              <a:rPr lang="en-US" sz="1600" dirty="0">
                <a:solidFill>
                  <a:srgbClr val="000000"/>
                </a:solidFill>
                <a:latin typeface="+mn-lt"/>
              </a:rPr>
              <a:t>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9" t="1900" r="889" b="3076"/>
          <a:stretch/>
        </p:blipFill>
        <p:spPr bwMode="auto">
          <a:xfrm>
            <a:off x="1468464" y="1963455"/>
            <a:ext cx="6532536" cy="2474164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Text Box 1">
            <a:extLst>
              <a:ext uri="{FF2B5EF4-FFF2-40B4-BE49-F238E27FC236}">
                <a16:creationId xmlns="" xmlns:a16="http://schemas.microsoft.com/office/drawing/2014/main" id="{2985BFD3-4F44-44CC-BC43-E2A3E46D7334}"/>
              </a:ext>
            </a:extLst>
          </p:cNvPr>
          <p:cNvSpPr/>
          <p:nvPr/>
        </p:nvSpPr>
        <p:spPr>
          <a:xfrm>
            <a:off x="1468464" y="4446355"/>
            <a:ext cx="653253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000000"/>
                </a:solidFill>
                <a:latin typeface="+mn-lt"/>
              </a:rPr>
              <a:t>Advanced Malware Protection Everywhere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5347139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="" xmlns:a16="http://schemas.microsoft.com/office/drawing/2014/main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/>
              <a:t>Endpoint Protection</a:t>
            </a:r>
            <a:r>
              <a:rPr altLang="en-US" dirty="0"/>
              <a:t/>
            </a:r>
            <a:br>
              <a:rPr altLang="en-US" dirty="0"/>
            </a:br>
            <a:r>
              <a:rPr lang="en-US" dirty="0"/>
              <a:t>Network-Based Malware Protection (Contd.)</a:t>
            </a:r>
          </a:p>
        </p:txBody>
      </p:sp>
      <p:sp>
        <p:nvSpPr>
          <p:cNvPr id="3" name="Content Placeholder 1"/>
          <p:cNvSpPr/>
          <p:nvPr/>
        </p:nvSpPr>
        <p:spPr>
          <a:xfrm>
            <a:off x="162732" y="681931"/>
            <a:ext cx="8806915" cy="464946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>
                <a:solidFill>
                  <a:srgbClr val="000000"/>
                </a:solidFill>
              </a:rPr>
              <a:t>Some examples of devices and techniques that implement host protections at the network </a:t>
            </a:r>
            <a:r>
              <a:rPr lang="en-US" sz="1600" dirty="0" smtClean="0">
                <a:solidFill>
                  <a:srgbClr val="000000"/>
                </a:solidFill>
              </a:rPr>
              <a:t>level:</a:t>
            </a:r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xfrm>
            <a:off x="89823" y="1099010"/>
            <a:ext cx="4554210" cy="3036885"/>
          </a:xfrm>
        </p:spPr>
        <p:txBody>
          <a:bodyPr/>
          <a:lstStyle/>
          <a:p>
            <a:pPr marL="452438" indent="-285750"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b="1" dirty="0" smtClean="0"/>
              <a:t>Advanced </a:t>
            </a:r>
            <a:r>
              <a:rPr lang="en-US" sz="1600" b="1" dirty="0"/>
              <a:t>Malware Protection (</a:t>
            </a:r>
            <a:r>
              <a:rPr lang="en-US" sz="1600" b="1" dirty="0" smtClean="0"/>
              <a:t>AMP) </a:t>
            </a:r>
            <a:r>
              <a:rPr lang="en-US" sz="1600" dirty="0" smtClean="0"/>
              <a:t>- Provides </a:t>
            </a:r>
            <a:r>
              <a:rPr lang="en-US" sz="1600" dirty="0"/>
              <a:t>endpoint protection from viruses and malware.</a:t>
            </a:r>
          </a:p>
          <a:p>
            <a:pPr marL="452438" indent="-285750"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b="1" dirty="0"/>
              <a:t>Email Security Appliance (ESA) </a:t>
            </a:r>
            <a:r>
              <a:rPr lang="en-US" sz="1600" dirty="0"/>
              <a:t>-</a:t>
            </a:r>
            <a:r>
              <a:rPr lang="en-US" sz="1600" b="1" dirty="0"/>
              <a:t> </a:t>
            </a:r>
            <a:r>
              <a:rPr lang="en-US" sz="1600" dirty="0" smtClean="0"/>
              <a:t>Provides filtering of </a:t>
            </a:r>
            <a:r>
              <a:rPr lang="en-US" sz="1600" dirty="0"/>
              <a:t>SPAM and potentially malicious emails before they </a:t>
            </a:r>
            <a:r>
              <a:rPr lang="en-US" sz="1600" dirty="0" smtClean="0"/>
              <a:t>reach </a:t>
            </a:r>
            <a:r>
              <a:rPr lang="en-US" sz="1600" dirty="0"/>
              <a:t>the endpoint. </a:t>
            </a:r>
          </a:p>
          <a:p>
            <a:pPr marL="452438" indent="-285750"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b="1" dirty="0"/>
              <a:t>Web Security Appliance (WSA) </a:t>
            </a:r>
            <a:r>
              <a:rPr lang="en-US" sz="1600" dirty="0"/>
              <a:t>-</a:t>
            </a:r>
            <a:r>
              <a:rPr lang="en-US" sz="1600" b="1" dirty="0"/>
              <a:t> </a:t>
            </a:r>
            <a:r>
              <a:rPr lang="en-US" sz="1600" dirty="0" smtClean="0"/>
              <a:t>Provides </a:t>
            </a:r>
            <a:r>
              <a:rPr lang="en-US" sz="1600" dirty="0"/>
              <a:t>filtering </a:t>
            </a:r>
            <a:r>
              <a:rPr lang="en-US" sz="1600" dirty="0" smtClean="0"/>
              <a:t>of </a:t>
            </a:r>
            <a:r>
              <a:rPr lang="en-US" sz="1600" dirty="0"/>
              <a:t>websites and blacklisting </a:t>
            </a:r>
            <a:endParaRPr lang="en-US" sz="1600" dirty="0" smtClean="0"/>
          </a:p>
          <a:p>
            <a:pPr marL="452438" indent="-285750"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b="1" dirty="0" smtClean="0"/>
              <a:t>Network </a:t>
            </a:r>
            <a:r>
              <a:rPr lang="en-US" sz="1600" b="1" dirty="0"/>
              <a:t>Admission Control (NAC) </a:t>
            </a:r>
            <a:r>
              <a:rPr lang="en-US" sz="1600" dirty="0"/>
              <a:t>-</a:t>
            </a:r>
            <a:r>
              <a:rPr lang="en-US" sz="1600" b="1" dirty="0"/>
              <a:t> </a:t>
            </a:r>
            <a:r>
              <a:rPr lang="en-US" sz="1600" dirty="0" smtClean="0"/>
              <a:t>Permits </a:t>
            </a:r>
            <a:r>
              <a:rPr lang="en-US" sz="1600" dirty="0"/>
              <a:t>only </a:t>
            </a:r>
            <a:r>
              <a:rPr lang="en-US" sz="1600" dirty="0" smtClean="0"/>
              <a:t>authorized </a:t>
            </a:r>
            <a:r>
              <a:rPr lang="en-US" sz="1600" dirty="0"/>
              <a:t>and compliant systems to connect to the </a:t>
            </a:r>
            <a:r>
              <a:rPr lang="en-US" sz="1600" dirty="0" smtClean="0"/>
              <a:t>network.</a:t>
            </a:r>
            <a:endParaRPr lang="en-US" sz="1600" dirty="0"/>
          </a:p>
          <a:p>
            <a:pPr marL="0" indent="0">
              <a:spcBef>
                <a:spcPts val="300"/>
              </a:spcBef>
              <a:spcAft>
                <a:spcPts val="300"/>
              </a:spcAft>
              <a:buClrTx/>
              <a:buSzPct val="100000"/>
              <a:buNone/>
            </a:pPr>
            <a:endParaRPr lang="en-US" sz="16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2259" y="1242142"/>
            <a:ext cx="4587504" cy="3091578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85761807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4539" y="1889744"/>
            <a:ext cx="8858992" cy="1364012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22.2 Host-Based Intrusion Protection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0869108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="" xmlns:a16="http://schemas.microsoft.com/office/drawing/2014/main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/>
              <a:t>Host-Based Intrusion Protection</a:t>
            </a:r>
            <a:r>
              <a:rPr altLang="en-US" dirty="0"/>
              <a:t/>
            </a:r>
            <a:br>
              <a:rPr altLang="en-US" dirty="0"/>
            </a:br>
            <a:r>
              <a:rPr lang="en-US" dirty="0"/>
              <a:t>Host-Based Firewalls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5" y="798944"/>
            <a:ext cx="8868199" cy="3829327"/>
          </a:xfrm>
        </p:spPr>
        <p:txBody>
          <a:bodyPr/>
          <a:lstStyle/>
          <a:p>
            <a:pPr>
              <a:spcBef>
                <a:spcPts val="400"/>
              </a:spcBef>
              <a:spcAft>
                <a:spcPts val="4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Host-based personal firewalls are standalone software programs that control traffic entering or leaving a </a:t>
            </a:r>
            <a:r>
              <a:rPr lang="en-US" sz="1600" dirty="0" smtClean="0"/>
              <a:t>computer. </a:t>
            </a:r>
          </a:p>
          <a:p>
            <a:pPr>
              <a:spcBef>
                <a:spcPts val="400"/>
              </a:spcBef>
              <a:spcAft>
                <a:spcPts val="4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 smtClean="0"/>
              <a:t>Host-based firewall applications </a:t>
            </a:r>
            <a:r>
              <a:rPr lang="en-US" sz="1600" dirty="0"/>
              <a:t>can also be configured to issue alerts to users if suspicious behavior is detected. </a:t>
            </a:r>
            <a:endParaRPr lang="en-US" sz="1600" dirty="0" smtClean="0"/>
          </a:p>
          <a:p>
            <a:pPr>
              <a:spcBef>
                <a:spcPts val="400"/>
              </a:spcBef>
              <a:spcAft>
                <a:spcPts val="4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Some examples of host-based firewalls:</a:t>
            </a:r>
          </a:p>
          <a:p>
            <a:pPr marL="361950" indent="-176213">
              <a:spcBef>
                <a:spcPts val="400"/>
              </a:spcBef>
              <a:spcAft>
                <a:spcPts val="4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b="1" dirty="0"/>
              <a:t>Windows Defender Firewall</a:t>
            </a:r>
            <a:r>
              <a:rPr lang="en-US" sz="1600" dirty="0"/>
              <a:t> – First included with Windows XP, Windows Firewall (now Windows Defender Firewall) uses a profile-based approach to firewall functionality. </a:t>
            </a:r>
          </a:p>
          <a:p>
            <a:pPr marL="361950" indent="-176213">
              <a:spcBef>
                <a:spcPts val="400"/>
              </a:spcBef>
              <a:spcAft>
                <a:spcPts val="4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b="1" dirty="0" err="1"/>
              <a:t>iptables</a:t>
            </a:r>
            <a:r>
              <a:rPr lang="en-US" sz="1600" dirty="0"/>
              <a:t> – This is an application that allows Linux system administrators to configure network access rules that are part of the Linux kernel </a:t>
            </a:r>
            <a:r>
              <a:rPr lang="en-US" sz="1600" dirty="0" err="1"/>
              <a:t>Netfilter</a:t>
            </a:r>
            <a:r>
              <a:rPr lang="en-US" sz="1600" dirty="0"/>
              <a:t> modules.</a:t>
            </a:r>
          </a:p>
          <a:p>
            <a:pPr marL="361950" indent="-176213">
              <a:spcBef>
                <a:spcPts val="400"/>
              </a:spcBef>
              <a:spcAft>
                <a:spcPts val="4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b="1" dirty="0" err="1"/>
              <a:t>nftables</a:t>
            </a:r>
            <a:r>
              <a:rPr lang="en-US" sz="1600" dirty="0"/>
              <a:t> – The successor to </a:t>
            </a:r>
            <a:r>
              <a:rPr lang="en-US" sz="1600" dirty="0" err="1"/>
              <a:t>iptables</a:t>
            </a:r>
            <a:r>
              <a:rPr lang="en-US" sz="1600" dirty="0"/>
              <a:t>, </a:t>
            </a:r>
            <a:r>
              <a:rPr lang="en-US" sz="1600" dirty="0" err="1"/>
              <a:t>nftables</a:t>
            </a:r>
            <a:r>
              <a:rPr lang="en-US" sz="1600" dirty="0"/>
              <a:t> is a Linux firewall application that uses a simple virtual machine in the Linux kernel. </a:t>
            </a:r>
          </a:p>
          <a:p>
            <a:pPr marL="361950" indent="-176213">
              <a:spcBef>
                <a:spcPts val="400"/>
              </a:spcBef>
              <a:spcAft>
                <a:spcPts val="4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b="1" dirty="0"/>
              <a:t>TCP Wrappers</a:t>
            </a:r>
            <a:r>
              <a:rPr lang="en-US" sz="1600" dirty="0"/>
              <a:t> – This is a rule-based access control and logging system for Linux</a:t>
            </a:r>
            <a:r>
              <a:rPr lang="en-US" sz="1600" dirty="0" smtClean="0"/>
              <a:t>.</a:t>
            </a:r>
            <a:endParaRPr lang="en-US" sz="1600" dirty="0"/>
          </a:p>
          <a:p>
            <a:pPr>
              <a:spcBef>
                <a:spcPts val="400"/>
              </a:spcBef>
              <a:spcAft>
                <a:spcPts val="400"/>
              </a:spcAft>
              <a:buClrTx/>
              <a:buSzPct val="100000"/>
              <a:buFont typeface="Arial" panose="020B0604020202020204" pitchFamily="34" charset="0"/>
              <a:buChar char="•"/>
            </a:pPr>
            <a:endParaRPr lang="en-US" sz="16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64594907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33"/>
          <p:cNvSpPr>
            <a:spLocks noGrp="1" noChangeArrowheads="1"/>
          </p:cNvSpPr>
          <p:nvPr>
            <p:ph type="title"/>
          </p:nvPr>
        </p:nvSpPr>
        <p:spPr>
          <a:xfrm>
            <a:off x="1" y="50629"/>
            <a:ext cx="9144000" cy="757551"/>
          </a:xfrm>
        </p:spPr>
        <p:txBody>
          <a:bodyPr/>
          <a:lstStyle/>
          <a:p>
            <a:r>
              <a:rPr lang="en-US" dirty="0"/>
              <a:t>Instructor Materials – Module 22 Planning Guide</a:t>
            </a:r>
          </a:p>
        </p:txBody>
      </p:sp>
      <p:sp>
        <p:nvSpPr>
          <p:cNvPr id="4099" name="Content Placeholder 34"/>
          <p:cNvSpPr>
            <a:spLocks noGrp="1" noChangeArrowheads="1"/>
          </p:cNvSpPr>
          <p:nvPr>
            <p:ph idx="1"/>
          </p:nvPr>
        </p:nvSpPr>
        <p:spPr>
          <a:xfrm>
            <a:off x="144065" y="798944"/>
            <a:ext cx="8853286" cy="3799950"/>
          </a:xfrm>
        </p:spPr>
        <p:txBody>
          <a:bodyPr/>
          <a:lstStyle/>
          <a:p>
            <a:pPr marL="0" indent="0">
              <a:buNone/>
            </a:pPr>
            <a:r>
              <a:rPr lang="en-CA" sz="1600" dirty="0"/>
              <a:t>This PowerPoint deck is divided in two parts: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Instructor Planning Guide</a:t>
            </a:r>
            <a:endParaRPr lang="en-CA" sz="1600" dirty="0"/>
          </a:p>
          <a:p>
            <a:pPr marL="285750" lvl="1" indent="-142875"/>
            <a:r>
              <a:rPr lang="en-CA" sz="1600" dirty="0"/>
              <a:t>Information to help you become familiar with the module</a:t>
            </a:r>
          </a:p>
          <a:p>
            <a:pPr marL="285750" lvl="1" indent="-142875"/>
            <a:r>
              <a:rPr lang="en-CA" sz="1600" dirty="0"/>
              <a:t>Teaching aids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CA" sz="1600" dirty="0"/>
              <a:t>Instructor Class Presentation</a:t>
            </a:r>
          </a:p>
          <a:p>
            <a:pPr marL="285750" lvl="1" indent="-142875"/>
            <a:r>
              <a:rPr lang="en-CA" sz="1600" dirty="0"/>
              <a:t>Optional slides that you can use in the classroom</a:t>
            </a:r>
          </a:p>
          <a:p>
            <a:pPr marL="285750" lvl="1" indent="-142875"/>
            <a:r>
              <a:rPr lang="en-CA" sz="1600" dirty="0"/>
              <a:t>Begins on slide # 8</a:t>
            </a:r>
            <a:endParaRPr lang="en-CA" sz="1600" dirty="0">
              <a:solidFill>
                <a:srgbClr val="FF0000"/>
              </a:solidFill>
            </a:endParaRPr>
          </a:p>
          <a:p>
            <a:pPr marL="285750" lvl="1" indent="-142875">
              <a:buNone/>
            </a:pPr>
            <a:r>
              <a:rPr lang="en-CA" sz="1600" b="1" dirty="0"/>
              <a:t>Note</a:t>
            </a:r>
            <a:r>
              <a:rPr lang="en-CA" sz="1600" dirty="0"/>
              <a:t>: Remove the Planning Guide from this presentation before sharing with anyone.</a:t>
            </a:r>
          </a:p>
          <a:p>
            <a:pPr marL="0" indent="0">
              <a:buNone/>
            </a:pPr>
            <a:r>
              <a:rPr lang="en-CA" sz="1600" b="1" dirty="0">
                <a:solidFill>
                  <a:schemeClr val="accent4"/>
                </a:solidFill>
              </a:rPr>
              <a:t>For additional help and resources go to the Instructor Home Page and Course Resources for this course. </a:t>
            </a:r>
            <a:r>
              <a:rPr lang="en-US" sz="1600" b="1" dirty="0">
                <a:solidFill>
                  <a:schemeClr val="accent4"/>
                </a:solidFill>
              </a:rPr>
              <a:t>You also can visit the professional development site on www.netacad.com, the official Cisco Networking Academy Facebook page, or Instructor Only FB group.</a:t>
            </a:r>
            <a:endParaRPr lang="en-CA" sz="1600" b="1" dirty="0">
              <a:solidFill>
                <a:schemeClr val="accent4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99581950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="" xmlns:a16="http://schemas.microsoft.com/office/drawing/2014/main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/>
              <a:t>Host-Based Intrusion Protection</a:t>
            </a:r>
            <a:r>
              <a:rPr altLang="en-US" dirty="0"/>
              <a:t/>
            </a:r>
            <a:br>
              <a:rPr altLang="en-US" dirty="0"/>
            </a:br>
            <a:r>
              <a:rPr lang="en-US" dirty="0"/>
              <a:t>Host-Based Intrusion Detection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0559" y="721454"/>
            <a:ext cx="3893244" cy="3964125"/>
          </a:xfrm>
        </p:spPr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 smtClean="0"/>
              <a:t>A </a:t>
            </a:r>
            <a:r>
              <a:rPr lang="en-US" sz="1600" dirty="0"/>
              <a:t>H</a:t>
            </a:r>
            <a:r>
              <a:rPr lang="en-US" sz="1600" dirty="0" smtClean="0"/>
              <a:t>ost-based </a:t>
            </a:r>
            <a:r>
              <a:rPr lang="en-US" sz="1600" dirty="0"/>
              <a:t>I</a:t>
            </a:r>
            <a:r>
              <a:rPr lang="en-US" sz="1600" dirty="0" smtClean="0"/>
              <a:t>ntrusion </a:t>
            </a:r>
            <a:r>
              <a:rPr lang="en-US" sz="1600" dirty="0"/>
              <a:t>D</a:t>
            </a:r>
            <a:r>
              <a:rPr lang="en-US" sz="1600" dirty="0" smtClean="0"/>
              <a:t>etection </a:t>
            </a:r>
            <a:r>
              <a:rPr lang="en-US" sz="1600" dirty="0"/>
              <a:t>S</a:t>
            </a:r>
            <a:r>
              <a:rPr lang="en-US" sz="1600" dirty="0" smtClean="0"/>
              <a:t>ystem </a:t>
            </a:r>
            <a:r>
              <a:rPr lang="en-US" sz="1600" dirty="0"/>
              <a:t>(HIDS) is designed to protect hosts against known and unknown malware</a:t>
            </a:r>
            <a:r>
              <a:rPr lang="en-US" sz="1600" dirty="0" smtClean="0"/>
              <a:t>.</a:t>
            </a:r>
          </a:p>
          <a:p>
            <a:pPr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A HIDS can perform detailed monitoring and reporting on the system configuration and application </a:t>
            </a:r>
            <a:r>
              <a:rPr lang="en-US" sz="1600" dirty="0" smtClean="0"/>
              <a:t>activity. </a:t>
            </a:r>
          </a:p>
          <a:p>
            <a:pPr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IN" sz="1600" dirty="0" smtClean="0"/>
              <a:t>HIDS </a:t>
            </a:r>
            <a:r>
              <a:rPr lang="en-IN" sz="1600" dirty="0"/>
              <a:t>is a comprehensive security application that combines the functionalities of antimalware applications with firewall functionality</a:t>
            </a:r>
            <a:r>
              <a:rPr lang="en-IN" sz="1600" dirty="0" smtClean="0"/>
              <a:t>.</a:t>
            </a:r>
          </a:p>
          <a:p>
            <a:pPr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IN" sz="1600" dirty="0" smtClean="0"/>
              <a:t>As HIDS must </a:t>
            </a:r>
            <a:r>
              <a:rPr lang="en-IN" sz="1600" dirty="0"/>
              <a:t>run directly on the host, it is considered </a:t>
            </a:r>
            <a:r>
              <a:rPr lang="en-IN" sz="1600" dirty="0" smtClean="0"/>
              <a:t>as an </a:t>
            </a:r>
            <a:r>
              <a:rPr lang="en-IN" sz="1600" dirty="0"/>
              <a:t>agent-based system.</a:t>
            </a:r>
            <a:endParaRPr lang="en-US" sz="1600" dirty="0"/>
          </a:p>
        </p:txBody>
      </p:sp>
      <p:sp>
        <p:nvSpPr>
          <p:cNvPr id="8" name="Content Placeholder 7"/>
          <p:cNvSpPr/>
          <p:nvPr/>
        </p:nvSpPr>
        <p:spPr>
          <a:xfrm>
            <a:off x="4039891" y="4244786"/>
            <a:ext cx="4971704" cy="426955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dirty="0">
                <a:solidFill>
                  <a:srgbClr val="000000"/>
                </a:solidFill>
              </a:rPr>
              <a:t>Host-based Intrusion Detection Architecture</a:t>
            </a:r>
            <a:endParaRPr lang="en-IN" sz="1600" dirty="0" smtClean="0">
              <a:solidFill>
                <a:srgbClr val="000000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875FD0C1-180D-46A7-BB4D-045D80AEED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39891" y="884473"/>
            <a:ext cx="4971704" cy="338356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60791075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="" xmlns:a16="http://schemas.microsoft.com/office/drawing/2014/main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/>
              <a:t>Host-Based Intrusion Protection</a:t>
            </a:r>
            <a:r>
              <a:rPr altLang="en-US" dirty="0"/>
              <a:t/>
            </a:r>
            <a:br>
              <a:rPr altLang="en-US" dirty="0"/>
            </a:br>
            <a:r>
              <a:rPr lang="en-US" dirty="0"/>
              <a:t>HIDS Operation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09381" y="811574"/>
            <a:ext cx="8853286" cy="3964125"/>
          </a:xfrm>
        </p:spPr>
        <p:txBody>
          <a:bodyPr/>
          <a:lstStyle/>
          <a:p>
            <a:pPr>
              <a:spcBef>
                <a:spcPts val="500"/>
              </a:spcBef>
              <a:spcAft>
                <a:spcPts val="5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 smtClean="0"/>
              <a:t>A </a:t>
            </a:r>
            <a:r>
              <a:rPr lang="en-US" sz="1600" dirty="0"/>
              <a:t>HIDS can prevent intrusion because it uses signatures to detect known malware and prevent it from infecting a system</a:t>
            </a:r>
            <a:r>
              <a:rPr lang="en-US" sz="1600" dirty="0" smtClean="0"/>
              <a:t>.</a:t>
            </a:r>
            <a:endParaRPr lang="en-US" sz="1600" dirty="0"/>
          </a:p>
          <a:p>
            <a:pPr>
              <a:spcBef>
                <a:spcPts val="500"/>
              </a:spcBef>
              <a:spcAft>
                <a:spcPts val="5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Some malware families exhibit polymorphism.</a:t>
            </a:r>
          </a:p>
          <a:p>
            <a:pPr>
              <a:spcBef>
                <a:spcPts val="500"/>
              </a:spcBef>
              <a:spcAft>
                <a:spcPts val="5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 smtClean="0"/>
              <a:t>An </a:t>
            </a:r>
            <a:r>
              <a:rPr lang="en-US" sz="1600" dirty="0"/>
              <a:t>additional set of strategies </a:t>
            </a:r>
            <a:r>
              <a:rPr lang="en-US" sz="1600" dirty="0" smtClean="0"/>
              <a:t>are </a:t>
            </a:r>
            <a:r>
              <a:rPr lang="en-US" sz="1600" dirty="0"/>
              <a:t>used to detect the possibility of successful intrusions by malware that evades signature detection:</a:t>
            </a:r>
          </a:p>
          <a:p>
            <a:pPr marL="361950" indent="-176213">
              <a:spcBef>
                <a:spcPts val="500"/>
              </a:spcBef>
              <a:spcAft>
                <a:spcPts val="5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b="1" dirty="0"/>
              <a:t>Anomaly </a:t>
            </a:r>
            <a:r>
              <a:rPr lang="en-US" sz="1600" b="1" dirty="0" smtClean="0"/>
              <a:t>based </a:t>
            </a:r>
            <a:r>
              <a:rPr lang="en-US" sz="1600" dirty="0" smtClean="0"/>
              <a:t>- </a:t>
            </a:r>
            <a:r>
              <a:rPr lang="en-US" sz="1600" dirty="0"/>
              <a:t>Host system behavior is compared to a learned baseline model of normal behavior. </a:t>
            </a:r>
            <a:r>
              <a:rPr lang="en-IN" sz="1600" dirty="0"/>
              <a:t>If an intrusion is detected, the HIDS can log details of the intrusion, send alerts to security management systems, and take action to prevent the attack. </a:t>
            </a:r>
            <a:endParaRPr lang="en-US" sz="1600" dirty="0"/>
          </a:p>
          <a:p>
            <a:pPr marL="361950" indent="-176213">
              <a:spcBef>
                <a:spcPts val="500"/>
              </a:spcBef>
              <a:spcAft>
                <a:spcPts val="5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b="1" dirty="0"/>
              <a:t>Policy </a:t>
            </a:r>
            <a:r>
              <a:rPr lang="en-US" sz="1600" b="1" dirty="0" smtClean="0"/>
              <a:t>based </a:t>
            </a:r>
            <a:r>
              <a:rPr lang="en-US" sz="1600" dirty="0" smtClean="0"/>
              <a:t>- </a:t>
            </a:r>
            <a:r>
              <a:rPr lang="en-US" sz="1600" dirty="0"/>
              <a:t>Normal system behavior is described by rules, or the violation of rules, that are predefined. </a:t>
            </a:r>
            <a:r>
              <a:rPr lang="en-IN" sz="1600" dirty="0"/>
              <a:t>Violation of these policies will result in action by the </a:t>
            </a:r>
            <a:r>
              <a:rPr lang="en-IN" sz="1600" dirty="0" smtClean="0"/>
              <a:t>HIDS, such as shut down of software processes.</a:t>
            </a:r>
            <a:endParaRPr lang="en-US" sz="16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19173440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="" xmlns:a16="http://schemas.microsoft.com/office/drawing/2014/main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/>
              <a:t>Host-Based Intrusion Protection</a:t>
            </a:r>
            <a:r>
              <a:rPr altLang="en-US" dirty="0"/>
              <a:t/>
            </a:r>
            <a:br>
              <a:rPr altLang="en-US" dirty="0"/>
            </a:br>
            <a:r>
              <a:rPr lang="en-US" dirty="0"/>
              <a:t>HIDS Products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5" y="798944"/>
            <a:ext cx="8853286" cy="3964125"/>
          </a:xfrm>
        </p:spPr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Most of the HIDS utilize software on the host and some sort of centralized security management functionality that allows integration with network security monitoring services and threat intelligence. </a:t>
            </a:r>
            <a:endParaRPr lang="en-US" sz="1600" dirty="0" smtClean="0"/>
          </a:p>
          <a:p>
            <a:pPr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 smtClean="0"/>
              <a:t>Some </a:t>
            </a:r>
            <a:r>
              <a:rPr lang="en-US" sz="1600" dirty="0"/>
              <a:t>examples are Cisco AMP, AlienVault USM, Tripwire, and Open Source </a:t>
            </a:r>
            <a:r>
              <a:rPr lang="en-US" sz="1600" dirty="0" smtClean="0"/>
              <a:t>HIDS </a:t>
            </a:r>
            <a:r>
              <a:rPr lang="en-US" sz="1600" dirty="0"/>
              <a:t>SECurity (OSSEC).</a:t>
            </a:r>
          </a:p>
          <a:p>
            <a:pPr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OSSEC uses a central manager server and agents that are installed on individual hosts.</a:t>
            </a:r>
          </a:p>
          <a:p>
            <a:pPr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The OSSEC server, or Manager, can also receive and analyze alerts from a variety of network devices and firewalls over syslog.</a:t>
            </a:r>
          </a:p>
          <a:p>
            <a:pPr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OSSEC monitors system logs on hosts and also conducts file integrity checking.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33246168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4002" y="1393980"/>
            <a:ext cx="8519176" cy="1364012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22.3 Application Security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0567691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="" xmlns:a16="http://schemas.microsoft.com/office/drawing/2014/main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55617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/>
              <a:t>Application Security</a:t>
            </a:r>
            <a:r>
              <a:rPr altLang="en-US" dirty="0"/>
              <a:t/>
            </a:r>
            <a:br>
              <a:rPr altLang="en-US" dirty="0"/>
            </a:br>
            <a:r>
              <a:rPr lang="en-US" dirty="0"/>
              <a:t>Attack Surface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83546" y="695752"/>
            <a:ext cx="4001735" cy="3937313"/>
          </a:xfrm>
        </p:spPr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An attack surface is the total sum of the vulnerabilities in a given system that is accessible to an attacker</a:t>
            </a:r>
            <a:r>
              <a:rPr lang="en-US" sz="1600" dirty="0" smtClean="0"/>
              <a:t>.</a:t>
            </a:r>
          </a:p>
          <a:p>
            <a:pPr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IN" sz="1600" dirty="0" smtClean="0"/>
              <a:t>It can </a:t>
            </a:r>
            <a:r>
              <a:rPr lang="en-IN" sz="1600" dirty="0"/>
              <a:t>consist of open ports on servers or hosts, </a:t>
            </a:r>
            <a:r>
              <a:rPr lang="en-IN" sz="1600" dirty="0" smtClean="0"/>
              <a:t>software running </a:t>
            </a:r>
            <a:r>
              <a:rPr lang="en-IN" sz="1600" dirty="0"/>
              <a:t>on internet-facing servers, wireless network protocols, </a:t>
            </a:r>
            <a:r>
              <a:rPr lang="en-IN" sz="1600" dirty="0" smtClean="0"/>
              <a:t>and </a:t>
            </a:r>
            <a:r>
              <a:rPr lang="en-IN" sz="1600" dirty="0"/>
              <a:t>users.</a:t>
            </a:r>
            <a:endParaRPr lang="en-US" sz="1600" dirty="0" smtClean="0"/>
          </a:p>
          <a:p>
            <a:pPr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 smtClean="0"/>
              <a:t>Components of the Attack Surface:</a:t>
            </a:r>
          </a:p>
          <a:p>
            <a:pPr marL="533400" indent="-177800">
              <a:spcBef>
                <a:spcPts val="100"/>
              </a:spcBef>
              <a:spcAft>
                <a:spcPts val="1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b="1" dirty="0"/>
              <a:t>Network Attack </a:t>
            </a:r>
            <a:r>
              <a:rPr lang="en-US" sz="1600" b="1" dirty="0" smtClean="0"/>
              <a:t>Surface:</a:t>
            </a:r>
            <a:r>
              <a:rPr lang="en-US" sz="1600" dirty="0" smtClean="0"/>
              <a:t> </a:t>
            </a:r>
            <a:r>
              <a:rPr lang="en-US" sz="1600" dirty="0"/>
              <a:t>E</a:t>
            </a:r>
            <a:r>
              <a:rPr lang="en-US" sz="1600" dirty="0" smtClean="0"/>
              <a:t>xploits </a:t>
            </a:r>
            <a:r>
              <a:rPr lang="en-US" sz="1600" dirty="0"/>
              <a:t>vulnerabilities in networks. </a:t>
            </a:r>
          </a:p>
          <a:p>
            <a:pPr marL="533400" indent="-177800">
              <a:spcBef>
                <a:spcPts val="100"/>
              </a:spcBef>
              <a:spcAft>
                <a:spcPts val="1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b="1" dirty="0" smtClean="0"/>
              <a:t>Software </a:t>
            </a:r>
            <a:r>
              <a:rPr lang="en-US" sz="1600" b="1" dirty="0"/>
              <a:t>Attack Surface:</a:t>
            </a:r>
            <a:r>
              <a:rPr lang="en-US" sz="1600" dirty="0"/>
              <a:t> D</a:t>
            </a:r>
            <a:r>
              <a:rPr lang="en-US" sz="1600" dirty="0" smtClean="0"/>
              <a:t>elivered </a:t>
            </a:r>
            <a:r>
              <a:rPr lang="en-US" sz="1600" dirty="0"/>
              <a:t>through exploitation of vulnerabilities in web, cloud, or host-based software applications.</a:t>
            </a:r>
          </a:p>
          <a:p>
            <a:pPr marL="533400" indent="-177800">
              <a:spcBef>
                <a:spcPts val="100"/>
              </a:spcBef>
              <a:spcAft>
                <a:spcPts val="1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b="1" dirty="0"/>
              <a:t>Human Attack Surface:</a:t>
            </a:r>
            <a:r>
              <a:rPr lang="en-US" sz="1600" dirty="0"/>
              <a:t> E</a:t>
            </a:r>
            <a:r>
              <a:rPr lang="en-US" sz="1600" dirty="0" smtClean="0"/>
              <a:t>xploits </a:t>
            </a:r>
            <a:r>
              <a:rPr lang="en-US" sz="1600" dirty="0"/>
              <a:t>weaknesses in user </a:t>
            </a:r>
            <a:r>
              <a:rPr lang="en-US" sz="1600" dirty="0" smtClean="0"/>
              <a:t>behavior.</a:t>
            </a:r>
            <a:endParaRPr lang="en-US" dirty="0" smtClean="0"/>
          </a:p>
          <a:p>
            <a:pPr marL="188912" lvl="1" indent="0">
              <a:buClrTx/>
              <a:buSzPct val="100000"/>
              <a:buNone/>
            </a:pPr>
            <a:endParaRPr lang="en-US" dirty="0"/>
          </a:p>
          <a:p>
            <a:pPr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endParaRPr lang="en-US" sz="1600" dirty="0" smtClean="0"/>
          </a:p>
        </p:txBody>
      </p:sp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5D34E6C2-19E8-48C8-9EA5-0467ED6EF0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38681" y="809812"/>
            <a:ext cx="4737298" cy="3068966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4" name="Text Box 1">
            <a:extLst>
              <a:ext uri="{FF2B5EF4-FFF2-40B4-BE49-F238E27FC236}">
                <a16:creationId xmlns="" xmlns:a16="http://schemas.microsoft.com/office/drawing/2014/main" id="{5F41AFC5-F444-4B4D-ADDF-4063655015AD}"/>
              </a:ext>
            </a:extLst>
          </p:cNvPr>
          <p:cNvSpPr/>
          <p:nvPr/>
        </p:nvSpPr>
        <p:spPr>
          <a:xfrm>
            <a:off x="4138681" y="3973555"/>
            <a:ext cx="473729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000000"/>
                </a:solidFill>
                <a:latin typeface="+mn-lt"/>
              </a:rPr>
              <a:t>An Expanding Attack Surface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9944304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="" xmlns:a16="http://schemas.microsoft.com/office/drawing/2014/main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/>
              <a:t>Application Security</a:t>
            </a:r>
            <a:r>
              <a:rPr altLang="en-US" dirty="0"/>
              <a:t/>
            </a:r>
            <a:br>
              <a:rPr altLang="en-US" dirty="0"/>
            </a:br>
            <a:r>
              <a:rPr lang="en-US" dirty="0"/>
              <a:t>Application Blacklisting and Whitelisting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1141" y="828666"/>
            <a:ext cx="3667937" cy="3829327"/>
          </a:xfrm>
        </p:spPr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Limiting access to potential threats by creating lists of prohibited applications </a:t>
            </a:r>
            <a:r>
              <a:rPr lang="en-US" sz="1600" dirty="0" smtClean="0"/>
              <a:t>is </a:t>
            </a:r>
            <a:r>
              <a:rPr lang="en-US" sz="1600" dirty="0"/>
              <a:t>known as blacklisting.</a:t>
            </a:r>
          </a:p>
          <a:p>
            <a:pPr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Application </a:t>
            </a:r>
            <a:r>
              <a:rPr lang="en-US" sz="1600" dirty="0" smtClean="0"/>
              <a:t>blacklists can </a:t>
            </a:r>
            <a:r>
              <a:rPr lang="en-US" sz="1600" dirty="0"/>
              <a:t>dictate which user applications are not permitted to run on a computer. </a:t>
            </a:r>
          </a:p>
          <a:p>
            <a:pPr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Whitelists specify which programs are </a:t>
            </a:r>
            <a:r>
              <a:rPr lang="en-US" sz="1600" dirty="0" smtClean="0"/>
              <a:t>allowed </a:t>
            </a:r>
            <a:r>
              <a:rPr lang="en-US" sz="1600" dirty="0"/>
              <a:t>to run. </a:t>
            </a:r>
            <a:endParaRPr lang="en-US" sz="1600" dirty="0" smtClean="0"/>
          </a:p>
          <a:p>
            <a:pPr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IN" sz="1600" dirty="0" smtClean="0"/>
              <a:t>In </a:t>
            </a:r>
            <a:r>
              <a:rPr lang="en-IN" sz="1600" dirty="0"/>
              <a:t>this way, known vulnerable applications can be prevented from creating vulnerabilities on network hosts.</a:t>
            </a:r>
            <a:endParaRPr lang="en-US" sz="1600" dirty="0"/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156AAF0F-8EAD-4971-89D6-469D640C41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48573" y="966155"/>
            <a:ext cx="4900408" cy="2970736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2D81337C-021F-4A1A-A9D9-821CECCCF3BE}"/>
              </a:ext>
            </a:extLst>
          </p:cNvPr>
          <p:cNvSpPr/>
          <p:nvPr/>
        </p:nvSpPr>
        <p:spPr>
          <a:xfrm>
            <a:off x="3886919" y="3974593"/>
            <a:ext cx="486206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000000"/>
                </a:solidFill>
                <a:latin typeface="+mn-lt"/>
              </a:rPr>
              <a:t>Application Blacklisting and Whitelisting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9828995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="" xmlns:a16="http://schemas.microsoft.com/office/drawing/2014/main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/>
              <a:t>Application Security</a:t>
            </a:r>
            <a:r>
              <a:rPr altLang="en-US" dirty="0"/>
              <a:t/>
            </a:r>
            <a:br>
              <a:rPr altLang="en-US" dirty="0"/>
            </a:br>
            <a:r>
              <a:rPr lang="en-US" dirty="0"/>
              <a:t>Application Blacklisting and Whitelisting (Contd.)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83392" y="820917"/>
            <a:ext cx="4079064" cy="3829327"/>
          </a:xfrm>
        </p:spPr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Websites can also be whitelisted and </a:t>
            </a:r>
            <a:br>
              <a:rPr lang="en-US" sz="1600" dirty="0"/>
            </a:br>
            <a:r>
              <a:rPr lang="en-US" sz="1600" dirty="0"/>
              <a:t>blacklisted. </a:t>
            </a:r>
          </a:p>
          <a:p>
            <a:pPr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These blacklists can be manually </a:t>
            </a:r>
            <a:r>
              <a:rPr lang="en-US" sz="1600" dirty="0" smtClean="0"/>
              <a:t>created, or </a:t>
            </a:r>
            <a:r>
              <a:rPr lang="en-US" sz="1600" dirty="0"/>
              <a:t>they can be obtained from various </a:t>
            </a:r>
            <a:r>
              <a:rPr lang="en-US" sz="1600" dirty="0" smtClean="0"/>
              <a:t>security </a:t>
            </a:r>
            <a:r>
              <a:rPr lang="en-US" sz="1600" dirty="0"/>
              <a:t>services. </a:t>
            </a:r>
          </a:p>
          <a:p>
            <a:pPr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Blacklists can be continuously updated </a:t>
            </a:r>
            <a:r>
              <a:rPr lang="en-US" sz="1600" dirty="0" smtClean="0"/>
              <a:t>by security </a:t>
            </a:r>
            <a:r>
              <a:rPr lang="en-US" sz="1600" dirty="0"/>
              <a:t>services and distributed to </a:t>
            </a:r>
            <a:br>
              <a:rPr lang="en-US" sz="1600" dirty="0"/>
            </a:br>
            <a:r>
              <a:rPr lang="en-US" sz="1600" dirty="0"/>
              <a:t>firewalls and other security systems that </a:t>
            </a:r>
            <a:br>
              <a:rPr lang="en-US" sz="1600" dirty="0"/>
            </a:br>
            <a:r>
              <a:rPr lang="en-US" sz="1600" dirty="0"/>
              <a:t>use them.</a:t>
            </a:r>
          </a:p>
          <a:p>
            <a:pPr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Cisco’s Firepower security management </a:t>
            </a:r>
            <a:br>
              <a:rPr lang="en-US" sz="1600" dirty="0"/>
            </a:br>
            <a:r>
              <a:rPr lang="en-US" sz="1600" dirty="0"/>
              <a:t>system is an example of a system that can </a:t>
            </a:r>
            <a:r>
              <a:rPr lang="en-US" sz="1600" dirty="0" smtClean="0"/>
              <a:t>access </a:t>
            </a:r>
            <a:r>
              <a:rPr lang="en-US" sz="1600" dirty="0"/>
              <a:t>the Cisco Talos security intelligence </a:t>
            </a:r>
            <a:r>
              <a:rPr lang="en-US" sz="1600" dirty="0" smtClean="0"/>
              <a:t>service </a:t>
            </a:r>
            <a:r>
              <a:rPr lang="en-US" sz="1600" dirty="0"/>
              <a:t>to obtain blacklists.</a:t>
            </a:r>
            <a:endParaRPr lang="en-US" sz="16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3970" y="828666"/>
            <a:ext cx="4825624" cy="387517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90758108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="" xmlns:a16="http://schemas.microsoft.com/office/drawing/2014/main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/>
              <a:t>Application Security</a:t>
            </a:r>
            <a:r>
              <a:rPr altLang="en-US" dirty="0"/>
              <a:t/>
            </a:r>
            <a:br>
              <a:rPr altLang="en-US" dirty="0"/>
            </a:br>
            <a:r>
              <a:rPr lang="en-US" dirty="0"/>
              <a:t>System-Based Sandboxing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8890" y="820917"/>
            <a:ext cx="3412215" cy="3829327"/>
          </a:xfrm>
        </p:spPr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Sandboxing is a technique that allows suspicious files to be executed and analyzed in a safe environment. </a:t>
            </a:r>
          </a:p>
          <a:p>
            <a:pPr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 smtClean="0"/>
              <a:t>Cuckoo </a:t>
            </a:r>
            <a:r>
              <a:rPr lang="en-US" sz="1600" dirty="0"/>
              <a:t>Sandbox is a popular free </a:t>
            </a:r>
            <a:r>
              <a:rPr lang="en-US" sz="1600" dirty="0" smtClean="0"/>
              <a:t>malware </a:t>
            </a:r>
            <a:r>
              <a:rPr lang="en-US" sz="1600" dirty="0"/>
              <a:t>analysis system sandbox</a:t>
            </a:r>
            <a:r>
              <a:rPr lang="en-US" sz="1600" dirty="0" smtClean="0"/>
              <a:t>. </a:t>
            </a:r>
            <a:r>
              <a:rPr lang="en-IN" sz="1600" dirty="0"/>
              <a:t>It can be run locally and have malware samples submitted to it for analysis.</a:t>
            </a:r>
            <a:r>
              <a:rPr lang="en-US" sz="1600" dirty="0" smtClean="0"/>
              <a:t> </a:t>
            </a:r>
          </a:p>
          <a:p>
            <a:pPr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 smtClean="0"/>
              <a:t>ANY.RUN is an online tool that </a:t>
            </a:r>
            <a:r>
              <a:rPr lang="en-US" sz="1600" dirty="0"/>
              <a:t>offers the ability to upload a malware </a:t>
            </a:r>
            <a:r>
              <a:rPr lang="en-US" sz="1600" dirty="0" smtClean="0"/>
              <a:t>sample </a:t>
            </a:r>
            <a:r>
              <a:rPr lang="en-US" sz="1600" dirty="0"/>
              <a:t>for analysis like any online </a:t>
            </a:r>
            <a:r>
              <a:rPr lang="en-US" sz="1600" dirty="0" smtClean="0"/>
              <a:t>sandbox</a:t>
            </a:r>
            <a:r>
              <a:rPr lang="en-US" sz="1600" dirty="0"/>
              <a:t>.</a:t>
            </a:r>
          </a:p>
          <a:p>
            <a:pPr marL="0" indent="0">
              <a:spcBef>
                <a:spcPts val="300"/>
              </a:spcBef>
              <a:spcAft>
                <a:spcPts val="300"/>
              </a:spcAft>
              <a:buClrTx/>
              <a:buSzPct val="100000"/>
              <a:buNone/>
            </a:pPr>
            <a:r>
              <a:rPr lang="en-US" sz="1600" dirty="0"/>
              <a:t> </a:t>
            </a:r>
            <a:endParaRPr lang="en-US" sz="1600" b="1" dirty="0"/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EAD56604-1C9B-493B-857B-197089943E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08550" y="968139"/>
            <a:ext cx="5345725" cy="272310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63566184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="" xmlns:a16="http://schemas.microsoft.com/office/drawing/2014/main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/>
              <a:t>Application Security</a:t>
            </a:r>
            <a:r>
              <a:rPr altLang="en-US" dirty="0"/>
              <a:t/>
            </a:r>
            <a:br>
              <a:rPr altLang="en-US" dirty="0"/>
            </a:br>
            <a:r>
              <a:rPr lang="en-US" dirty="0"/>
              <a:t>Video - Using a Sandbox to Launch Malware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5613" y="735678"/>
            <a:ext cx="8772211" cy="3901808"/>
          </a:xfrm>
        </p:spPr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IN" sz="1600" dirty="0"/>
              <a:t>Play the video to view a demonstration of using sandbox environment to launch and </a:t>
            </a:r>
            <a:r>
              <a:rPr lang="en-IN" sz="1600" dirty="0" err="1"/>
              <a:t>analyze</a:t>
            </a:r>
            <a:r>
              <a:rPr lang="en-IN" sz="1600" dirty="0"/>
              <a:t> a malware attack.</a:t>
            </a:r>
            <a:endParaRPr lang="en-US" sz="1800" b="1" dirty="0"/>
          </a:p>
        </p:txBody>
      </p:sp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2B6B7719-6583-452B-91BD-5D044BF21A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42628" y="1376329"/>
            <a:ext cx="5647166" cy="325282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89052734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889744"/>
            <a:ext cx="8610600" cy="1364012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22.4 Endpoint Protection Summary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8592278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="" xmlns:a16="http://schemas.microsoft.com/office/drawing/2014/main" id="{D0DBD329-AB20-664C-9697-486FE5CED9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9238"/>
            <a:ext cx="9144000" cy="609708"/>
          </a:xfrm>
        </p:spPr>
        <p:txBody>
          <a:bodyPr/>
          <a:lstStyle/>
          <a:p>
            <a:pPr marL="176213" indent="-79375"/>
            <a:r>
              <a:rPr lang="en-US" dirty="0"/>
              <a:t>What to Expect in this Module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="" xmlns:a16="http://schemas.microsoft.com/office/drawing/2014/main" id="{C2EDE137-350D-6D47-BD51-750CD19838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4065" y="798945"/>
            <a:ext cx="8853286" cy="346366"/>
          </a:xfrm>
        </p:spPr>
        <p:txBody>
          <a:bodyPr/>
          <a:lstStyle/>
          <a:p>
            <a:pPr marL="166688" indent="-166688">
              <a:buClrTx/>
              <a:buSzPct val="100000"/>
              <a:buFont typeface="Arial" pitchFamily="34" charset="0"/>
              <a:buChar char="•"/>
            </a:pPr>
            <a:r>
              <a:rPr lang="en-US" sz="1600" dirty="0"/>
              <a:t>To facilitate learning, the following features within the GUI may be included in this module: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="" xmlns:a16="http://schemas.microsoft.com/office/drawing/2014/main" id="{24EE699F-A87C-2246-9235-C1DFDF6B26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6758102"/>
              </p:ext>
            </p:extLst>
          </p:nvPr>
        </p:nvGraphicFramePr>
        <p:xfrm>
          <a:off x="341999" y="1419369"/>
          <a:ext cx="8557528" cy="20674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8155">
                  <a:extLst>
                    <a:ext uri="{9D8B030D-6E8A-4147-A177-3AD203B41FA5}">
                      <a16:colId xmlns="" xmlns:a16="http://schemas.microsoft.com/office/drawing/2014/main" val="200107645"/>
                    </a:ext>
                  </a:extLst>
                </a:gridCol>
                <a:gridCol w="6789373">
                  <a:extLst>
                    <a:ext uri="{9D8B030D-6E8A-4147-A177-3AD203B41FA5}">
                      <a16:colId xmlns="" xmlns:a16="http://schemas.microsoft.com/office/drawing/2014/main" val="2648404099"/>
                    </a:ext>
                  </a:extLst>
                </a:gridCol>
              </a:tblGrid>
              <a:tr h="360225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Feature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Description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367710602"/>
                  </a:ext>
                </a:extLst>
              </a:tr>
              <a:tr h="300415">
                <a:tc>
                  <a:txBody>
                    <a:bodyPr/>
                    <a:lstStyle/>
                    <a:p>
                      <a:pPr marL="0" marR="0" lvl="0" indent="0" algn="l" defTabSz="685777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Videos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rgbClr val="58585B"/>
                          </a:solidFill>
                        </a:rPr>
                        <a:t>Expose learners to new skills and concepts.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15574">
                <a:tc>
                  <a:txBody>
                    <a:bodyPr/>
                    <a:lstStyle/>
                    <a:p>
                      <a:pPr marL="0" marR="0" lvl="0" indent="0" algn="l" defTabSz="685777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Check Your Understanding(CYU)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58585B"/>
                          </a:solidFill>
                        </a:rPr>
                        <a:t>Per topic online quiz to help learners gauge content understanding.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1569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Module Quizzes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>
                          <a:solidFill>
                            <a:srgbClr val="58585B"/>
                          </a:solidFill>
                        </a:rPr>
                        <a:t>Self-assessments that integrate concepts and skills learned throughout the series of topics presented in the module.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6865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Module Summary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>
                          <a:solidFill>
                            <a:srgbClr val="58585B"/>
                          </a:solidFill>
                        </a:rPr>
                        <a:t>Briefly recaps module content.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22153960"/>
      </p:ext>
    </p:extLst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="" xmlns:a16="http://schemas.microsoft.com/office/drawing/2014/main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/>
              <a:t>Endpoint Protection Summary</a:t>
            </a:r>
            <a:r>
              <a:rPr altLang="en-US" dirty="0"/>
              <a:t/>
            </a:r>
            <a:br>
              <a:rPr altLang="en-US" dirty="0"/>
            </a:br>
            <a:r>
              <a:rPr lang="en-US" dirty="0"/>
              <a:t>What Did I Learn in this Module?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-2585" y="712431"/>
            <a:ext cx="9061343" cy="3829327"/>
          </a:xfrm>
        </p:spPr>
        <p:txBody>
          <a:bodyPr/>
          <a:lstStyle/>
          <a:p>
            <a:pPr marL="355600"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Endpoints are defined as hosts on the network that can access or be accessed by other hosts on the network.</a:t>
            </a:r>
          </a:p>
          <a:p>
            <a:pPr marL="355600"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 smtClean="0"/>
              <a:t>There </a:t>
            </a:r>
            <a:r>
              <a:rPr lang="en-US" sz="1600" dirty="0"/>
              <a:t>are two internal LAN elements to secure: Endpoints and Network Infrastructure.</a:t>
            </a:r>
          </a:p>
          <a:p>
            <a:pPr marL="355600"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Antivirus/Antimalware Software is installed on a host to detect and mitigate viruses and malware</a:t>
            </a:r>
            <a:r>
              <a:rPr lang="en-US" sz="1600" dirty="0" smtClean="0"/>
              <a:t>.</a:t>
            </a:r>
            <a:r>
              <a:rPr lang="en-US" sz="1600" dirty="0"/>
              <a:t> </a:t>
            </a:r>
          </a:p>
          <a:p>
            <a:pPr marL="355600"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Host-based firewalls may use a set of predefined policies, or profiles, to control packets entering and leaving a computer. </a:t>
            </a:r>
          </a:p>
          <a:p>
            <a:pPr marL="355600"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Some examples of host-based firewalls include Windows Defender Firewall, iptables, nftables, and TCP Wrappers</a:t>
            </a:r>
            <a:r>
              <a:rPr lang="en-US" sz="1600" dirty="0" smtClean="0"/>
              <a:t>.</a:t>
            </a:r>
          </a:p>
          <a:p>
            <a:pPr marL="355600"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 smtClean="0"/>
              <a:t>HIDS </a:t>
            </a:r>
            <a:r>
              <a:rPr lang="en-US" sz="1600" dirty="0"/>
              <a:t>protects hosts against known and unknown malware. </a:t>
            </a:r>
          </a:p>
          <a:p>
            <a:pPr marL="355600"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 smtClean="0"/>
              <a:t>An </a:t>
            </a:r>
            <a:r>
              <a:rPr lang="en-US" sz="1600" dirty="0"/>
              <a:t>attack surface is the total sum of the vulnerabilities in a given system that is accessible to an attacker. </a:t>
            </a:r>
            <a:endParaRPr lang="en-US" sz="1600" dirty="0" smtClean="0"/>
          </a:p>
          <a:p>
            <a:pPr marL="355600"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Application blacklists dictate which user applications are not permitted to run on a computer and whitelists specify which programs are allowed to run.</a:t>
            </a:r>
          </a:p>
          <a:p>
            <a:pPr marL="355600"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355600"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 panose="020B0604020202020204" pitchFamily="34" charset="0"/>
              <a:buChar char="•"/>
            </a:pPr>
            <a:endParaRPr lang="en-US" sz="16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6395018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="" xmlns:a16="http://schemas.microsoft.com/office/drawing/2014/main" id="{C20E6F39-0F2C-4B59-9668-10C5C0CA86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41393"/>
            <a:ext cx="9144000" cy="627347"/>
          </a:xfrm>
        </p:spPr>
        <p:txBody>
          <a:bodyPr/>
          <a:lstStyle/>
          <a:p>
            <a:pPr marL="95250"/>
            <a:r>
              <a:rPr lang="en-US" sz="1600" dirty="0" smtClean="0"/>
              <a:t>Module 22</a:t>
            </a:r>
            <a:r>
              <a:rPr lang="en-US" altLang="en-US" dirty="0"/>
              <a:t/>
            </a:r>
            <a:br>
              <a:rPr lang="en-US" altLang="en-US" dirty="0"/>
            </a:br>
            <a:r>
              <a:rPr lang="en-US" altLang="en-US" dirty="0"/>
              <a:t>New Terms and Commands</a:t>
            </a:r>
            <a:endParaRPr lang="en-US" dirty="0"/>
          </a:p>
        </p:txBody>
      </p:sp>
      <p:graphicFrame>
        <p:nvGraphicFramePr>
          <p:cNvPr id="4" name="Content Placeholder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2818365"/>
              </p:ext>
            </p:extLst>
          </p:nvPr>
        </p:nvGraphicFramePr>
        <p:xfrm>
          <a:off x="462182" y="1340635"/>
          <a:ext cx="8224623" cy="7823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350764">
                  <a:extLst>
                    <a:ext uri="{9D8B030D-6E8A-4147-A177-3AD203B41FA5}">
                      <a16:colId xmlns="" xmlns:a16="http://schemas.microsoft.com/office/drawing/2014/main" val="2731093094"/>
                    </a:ext>
                  </a:extLst>
                </a:gridCol>
                <a:gridCol w="2177512">
                  <a:extLst>
                    <a:ext uri="{9D8B030D-6E8A-4147-A177-3AD203B41FA5}">
                      <a16:colId xmlns="" xmlns:a16="http://schemas.microsoft.com/office/drawing/2014/main" val="2353496225"/>
                    </a:ext>
                  </a:extLst>
                </a:gridCol>
                <a:gridCol w="3696347">
                  <a:extLst>
                    <a:ext uri="{9D8B030D-6E8A-4147-A177-3AD203B41FA5}">
                      <a16:colId xmlns="" xmlns:a16="http://schemas.microsoft.com/office/drawing/2014/main" val="28195912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173038" indent="-173038" algn="l" defTabSz="685777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Pct val="100000"/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Antivirus/Antimalware</a:t>
                      </a:r>
                    </a:p>
                    <a:p>
                      <a:pPr marL="173038" indent="-173038" algn="l" defTabSz="685777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Pct val="100000"/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Endpoint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3038" marR="0" indent="-173038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Host-based firewall</a:t>
                      </a:r>
                    </a:p>
                    <a:p>
                      <a:pPr marL="173038" marR="0" indent="-173038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Sandboxing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3038" marR="0" indent="-173038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Host-based Intrusion Detection System (HIDS)</a:t>
                      </a:r>
                    </a:p>
                    <a:p>
                      <a:pPr marL="173038" marR="0" indent="-173038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Attack Surface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600795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386689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1"/>
    </p:custDataLst>
    <p:extLst>
      <p:ext uri="{BB962C8B-B14F-4D97-AF65-F5344CB8AC3E}">
        <p14:creationId xmlns:p14="http://schemas.microsoft.com/office/powerpoint/2010/main" val="4190828277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3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Check Your Understanding</a:t>
            </a:r>
          </a:p>
        </p:txBody>
      </p:sp>
      <p:sp>
        <p:nvSpPr>
          <p:cNvPr id="7171" name="Content Placeholder 34"/>
          <p:cNvSpPr>
            <a:spLocks noGrp="1" noChangeArrowheads="1"/>
          </p:cNvSpPr>
          <p:nvPr>
            <p:ph idx="1"/>
          </p:nvPr>
        </p:nvSpPr>
        <p:spPr>
          <a:xfrm>
            <a:off x="145357" y="965201"/>
            <a:ext cx="8878570" cy="3643747"/>
          </a:xfrm>
        </p:spPr>
        <p:txBody>
          <a:bodyPr/>
          <a:lstStyle/>
          <a:p>
            <a:pPr marL="166688" indent="-166688">
              <a:spcBef>
                <a:spcPct val="30000"/>
              </a:spcBef>
              <a:buClrTx/>
              <a:buSzPct val="100000"/>
              <a:buFont typeface="Arial" pitchFamily="34" charset="0"/>
              <a:buChar char="•"/>
            </a:pPr>
            <a:r>
              <a:rPr lang="en-US" sz="1600" dirty="0"/>
              <a:t>Check Your Understanding activities are designed to let students quickly determine if they understand the content and can proceed, or if they need to review. </a:t>
            </a:r>
          </a:p>
          <a:p>
            <a:pPr marL="166688" indent="-166688">
              <a:spcBef>
                <a:spcPct val="30000"/>
              </a:spcBef>
              <a:buClrTx/>
              <a:buSzPct val="100000"/>
              <a:buFont typeface="Arial" pitchFamily="34" charset="0"/>
              <a:buChar char="•"/>
            </a:pPr>
            <a:r>
              <a:rPr lang="en-US" sz="1600" dirty="0"/>
              <a:t>Check Your Understanding activities </a:t>
            </a:r>
            <a:r>
              <a:rPr lang="en-US" sz="1600" i="1" dirty="0"/>
              <a:t>do not </a:t>
            </a:r>
            <a:r>
              <a:rPr lang="en-US" sz="1600" dirty="0"/>
              <a:t>affect student grades.</a:t>
            </a:r>
          </a:p>
          <a:p>
            <a:pPr marL="166688" indent="-166688">
              <a:spcBef>
                <a:spcPct val="30000"/>
              </a:spcBef>
              <a:buClrTx/>
              <a:buSzPct val="100000"/>
              <a:buFont typeface="Arial" pitchFamily="34" charset="0"/>
              <a:buChar char="•"/>
            </a:pPr>
            <a:r>
              <a:rPr lang="en-US" sz="1600" dirty="0"/>
              <a:t>There are no separate slides for these activities in the PPT. They are listed in the notes area of the slide that appears before these activities.</a:t>
            </a:r>
          </a:p>
          <a:p>
            <a:pPr marL="166688" indent="-166688" eaLnBrk="1" hangingPunct="1">
              <a:spcBef>
                <a:spcPct val="30000"/>
              </a:spcBef>
              <a:buClrTx/>
              <a:buSzPct val="100000"/>
              <a:buFont typeface="Arial" pitchFamily="34" charset="0"/>
              <a:buChar char="•"/>
            </a:pPr>
            <a:endParaRPr lang="en-US" sz="1600" dirty="0"/>
          </a:p>
          <a:p>
            <a:pPr marL="166688" indent="-166688" eaLnBrk="1" hangingPunct="1">
              <a:spcBef>
                <a:spcPct val="30000"/>
              </a:spcBef>
              <a:buClrTx/>
              <a:buSzPct val="100000"/>
              <a:buNone/>
            </a:pPr>
            <a:endParaRPr lang="en-US" sz="16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33357529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33"/>
          <p:cNvSpPr>
            <a:spLocks noGrp="1" noChangeArrowheads="1"/>
          </p:cNvSpPr>
          <p:nvPr>
            <p:ph type="title"/>
          </p:nvPr>
        </p:nvSpPr>
        <p:spPr>
          <a:xfrm>
            <a:off x="136631" y="41393"/>
            <a:ext cx="9144000" cy="568207"/>
          </a:xfrm>
        </p:spPr>
        <p:txBody>
          <a:bodyPr/>
          <a:lstStyle/>
          <a:p>
            <a:pPr eaLnBrk="1" hangingPunct="1"/>
            <a:r>
              <a:rPr lang="en-US" dirty="0"/>
              <a:t>Module 22: Activities</a:t>
            </a:r>
          </a:p>
        </p:txBody>
      </p:sp>
      <p:sp>
        <p:nvSpPr>
          <p:cNvPr id="6147" name="Content Placeholder 34"/>
          <p:cNvSpPr>
            <a:spLocks noGrp="1" noChangeArrowheads="1"/>
          </p:cNvSpPr>
          <p:nvPr>
            <p:ph idx="1"/>
          </p:nvPr>
        </p:nvSpPr>
        <p:spPr>
          <a:xfrm>
            <a:off x="136631" y="609600"/>
            <a:ext cx="8695135" cy="348414"/>
          </a:xfrm>
        </p:spPr>
        <p:txBody>
          <a:bodyPr/>
          <a:lstStyle/>
          <a:p>
            <a:pPr marL="0" indent="0">
              <a:spcBef>
                <a:spcPct val="30000"/>
              </a:spcBef>
              <a:buNone/>
            </a:pPr>
            <a:r>
              <a:rPr lang="en-US" sz="1600" dirty="0"/>
              <a:t>What activities are associated with this module?</a:t>
            </a:r>
            <a:endParaRPr lang="en-US" sz="1600" dirty="0">
              <a:solidFill>
                <a:srgbClr val="00B0F0"/>
              </a:solidFill>
            </a:endParaRPr>
          </a:p>
          <a:p>
            <a:pPr marL="0" indent="0">
              <a:spcBef>
                <a:spcPct val="30000"/>
              </a:spcBef>
              <a:buNone/>
            </a:pPr>
            <a:endParaRPr lang="en-US" sz="1600" dirty="0"/>
          </a:p>
          <a:p>
            <a:pPr marL="89297" indent="0">
              <a:spcBef>
                <a:spcPct val="30000"/>
              </a:spcBef>
              <a:buNone/>
            </a:pPr>
            <a:endParaRPr lang="en-US" sz="1600" dirty="0"/>
          </a:p>
          <a:p>
            <a:pPr marL="89297" indent="0">
              <a:spcBef>
                <a:spcPct val="30000"/>
              </a:spcBef>
              <a:buNone/>
            </a:pPr>
            <a:endParaRPr lang="en-US" sz="1600" dirty="0"/>
          </a:p>
        </p:txBody>
      </p:sp>
      <p:graphicFrame>
        <p:nvGraphicFramePr>
          <p:cNvPr id="7" name="Table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6911799"/>
              </p:ext>
            </p:extLst>
          </p:nvPr>
        </p:nvGraphicFramePr>
        <p:xfrm>
          <a:off x="290979" y="1205802"/>
          <a:ext cx="8114201" cy="13852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092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883802">
                  <a:extLst>
                    <a:ext uri="{9D8B030D-6E8A-4147-A177-3AD203B41FA5}">
                      <a16:colId xmlns="" xmlns:a16="http://schemas.microsoft.com/office/drawing/2014/main" val="3156509146"/>
                    </a:ext>
                  </a:extLst>
                </a:gridCol>
                <a:gridCol w="396010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619371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265065">
                <a:tc>
                  <a:txBody>
                    <a:bodyPr/>
                    <a:lstStyle/>
                    <a:p>
                      <a:pPr marL="0" marR="0" lvl="0" indent="0" algn="ctr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Page #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ctr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Activity Type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Activity Name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Optional?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51058">
                <a:tc>
                  <a:txBody>
                    <a:bodyPr/>
                    <a:lstStyle/>
                    <a:p>
                      <a:pPr algn="l"/>
                      <a:r>
                        <a:rPr lang="en-IN" sz="1200" dirty="0"/>
                        <a:t>22.1.5</a:t>
                      </a:r>
                      <a:endParaRPr lang="en-US" sz="12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Check Your </a:t>
                      </a:r>
                      <a:r>
                        <a:rPr lang="en-US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Understanding (CYU)</a:t>
                      </a:r>
                      <a:endParaRPr lang="en-US" sz="12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Identify Antimalware Terms and Concepts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/>
                        <a:t>Recommended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46884">
                <a:tc>
                  <a:txBody>
                    <a:bodyPr/>
                    <a:lstStyle/>
                    <a:p>
                      <a:pPr algn="l"/>
                      <a:r>
                        <a:rPr lang="en-IN" sz="1200" dirty="0"/>
                        <a:t>22.2.5</a:t>
                      </a:r>
                      <a:endParaRPr lang="en-US" sz="12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Check your </a:t>
                      </a:r>
                      <a:r>
                        <a:rPr lang="en-US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Understanding</a:t>
                      </a:r>
                      <a:r>
                        <a:rPr lang="en-US" sz="1200" b="0" i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(CYU)</a:t>
                      </a:r>
                      <a:endParaRPr lang="en-US" sz="12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Identify the Host-Based Intrusion </a:t>
                      </a:r>
                      <a:r>
                        <a:rPr lang="en-US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Protection Terminology</a:t>
                      </a:r>
                      <a:endParaRPr lang="en-US" sz="12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Recommended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20107">
                <a:tc>
                  <a:txBody>
                    <a:bodyPr/>
                    <a:lstStyle/>
                    <a:p>
                      <a:pPr algn="l"/>
                      <a:r>
                        <a:rPr lang="en-IN" sz="1200" dirty="0">
                          <a:solidFill>
                            <a:srgbClr val="58585B"/>
                          </a:solidFill>
                        </a:rPr>
                        <a:t>22.3.4</a:t>
                      </a:r>
                      <a:endParaRPr lang="en-US" sz="1200" dirty="0">
                        <a:solidFill>
                          <a:srgbClr val="58585B"/>
                        </a:solidFill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Video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Using a Sandbox to Launch Malware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/>
                        <a:t>Recommended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="" xmlns:a16="http://schemas.microsoft.com/office/drawing/2014/main" val="3039725069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794653849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Module 22: Best Practices</a:t>
            </a:r>
          </a:p>
        </p:txBody>
      </p:sp>
      <p:sp>
        <p:nvSpPr>
          <p:cNvPr id="11266" name="Content Placeholder 3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5000"/>
              </a:lnSpc>
              <a:spcBef>
                <a:spcPts val="500"/>
              </a:spcBef>
              <a:spcAft>
                <a:spcPts val="500"/>
              </a:spcAft>
              <a:buNone/>
            </a:pPr>
            <a:r>
              <a:rPr lang="en-US" sz="1600" dirty="0"/>
              <a:t>Prior to teaching Module </a:t>
            </a:r>
            <a:r>
              <a:rPr lang="en-US" sz="1600" dirty="0" smtClean="0">
                <a:solidFill>
                  <a:schemeClr val="tx1">
                    <a:lumMod val="50000"/>
                  </a:schemeClr>
                </a:solidFill>
              </a:rPr>
              <a:t>22</a:t>
            </a:r>
            <a:r>
              <a:rPr lang="en-US" sz="1600" dirty="0" smtClean="0"/>
              <a:t>, </a:t>
            </a:r>
            <a:r>
              <a:rPr lang="en-US" sz="1600" dirty="0"/>
              <a:t>the instructor should:</a:t>
            </a:r>
          </a:p>
          <a:p>
            <a:pPr>
              <a:lnSpc>
                <a:spcPct val="85000"/>
              </a:lnSpc>
              <a:spcBef>
                <a:spcPts val="500"/>
              </a:spcBef>
              <a:spcAft>
                <a:spcPts val="5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Review the activities and assessments for this module.</a:t>
            </a:r>
          </a:p>
          <a:p>
            <a:pPr>
              <a:lnSpc>
                <a:spcPct val="85000"/>
              </a:lnSpc>
              <a:spcBef>
                <a:spcPts val="500"/>
              </a:spcBef>
              <a:spcAft>
                <a:spcPts val="5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Try to include as many questions as possible to keep students engaged during classroom presentation.</a:t>
            </a:r>
          </a:p>
          <a:p>
            <a:pPr>
              <a:lnSpc>
                <a:spcPct val="85000"/>
              </a:lnSpc>
              <a:spcBef>
                <a:spcPts val="500"/>
              </a:spcBef>
              <a:spcAft>
                <a:spcPts val="500"/>
              </a:spcAft>
              <a:buNone/>
            </a:pPr>
            <a:endParaRPr lang="en-US" sz="1600" dirty="0"/>
          </a:p>
          <a:p>
            <a:pPr>
              <a:lnSpc>
                <a:spcPct val="85000"/>
              </a:lnSpc>
              <a:spcBef>
                <a:spcPts val="500"/>
              </a:spcBef>
              <a:spcAft>
                <a:spcPts val="500"/>
              </a:spcAft>
              <a:buNone/>
            </a:pPr>
            <a:r>
              <a:rPr lang="en-US" sz="1600" dirty="0"/>
              <a:t>Topic 22.1</a:t>
            </a:r>
          </a:p>
          <a:p>
            <a:pPr marL="182563" lvl="1" indent="-182563">
              <a:spcBef>
                <a:spcPts val="500"/>
              </a:spcBef>
              <a:spcAft>
                <a:spcPts val="500"/>
              </a:spcAft>
              <a:buClrTx/>
              <a:buFont typeface="Arial" panose="020B0604020202020204" pitchFamily="34" charset="0"/>
              <a:buChar char="•"/>
            </a:pPr>
            <a:r>
              <a:rPr lang="en-US" sz="1600" dirty="0" smtClean="0"/>
              <a:t>Describe the </a:t>
            </a:r>
            <a:r>
              <a:rPr lang="en-US" sz="1600" dirty="0"/>
              <a:t>three different approaches to detecting viruses.</a:t>
            </a:r>
          </a:p>
          <a:p>
            <a:pPr marL="182563" lvl="1" indent="-182563">
              <a:spcBef>
                <a:spcPts val="500"/>
              </a:spcBef>
              <a:spcAft>
                <a:spcPts val="500"/>
              </a:spcAft>
              <a:buClrTx/>
              <a:buFont typeface="Arial" panose="020B0604020202020204" pitchFamily="34" charset="0"/>
              <a:buChar char="•"/>
            </a:pPr>
            <a:r>
              <a:rPr lang="en-US" sz="1600" dirty="0" smtClean="0"/>
              <a:t>Explain </a:t>
            </a:r>
            <a:r>
              <a:rPr lang="en-US" sz="1600" dirty="0"/>
              <a:t>the devices and techniques used to provide endpoint protection.</a:t>
            </a:r>
          </a:p>
          <a:p>
            <a:pPr marL="182563" lvl="1" indent="-182563">
              <a:spcBef>
                <a:spcPts val="500"/>
              </a:spcBef>
              <a:spcAft>
                <a:spcPts val="500"/>
              </a:spcAft>
              <a:buClrTx/>
              <a:buFont typeface="Arial" panose="020B0604020202020204" pitchFamily="34" charset="0"/>
              <a:buChar char="•"/>
            </a:pPr>
            <a:r>
              <a:rPr lang="en-US" sz="1600" dirty="0"/>
              <a:t>Familiarize </a:t>
            </a:r>
            <a:r>
              <a:rPr lang="en-US" sz="1600" dirty="0" smtClean="0"/>
              <a:t>the learners with </a:t>
            </a:r>
            <a:r>
              <a:rPr lang="en-US" sz="1600" dirty="0"/>
              <a:t>Cisco Advanced Malware Protection (AMP).</a:t>
            </a:r>
          </a:p>
          <a:p>
            <a:pPr marL="169863" lvl="1" indent="-169863">
              <a:spcBef>
                <a:spcPts val="500"/>
              </a:spcBef>
              <a:spcAft>
                <a:spcPts val="500"/>
              </a:spcAft>
              <a:buNone/>
            </a:pPr>
            <a:endParaRPr lang="en-US" altLang="ja-JP" sz="1600" dirty="0"/>
          </a:p>
          <a:p>
            <a:pPr marL="169863" lvl="1" indent="-169863">
              <a:lnSpc>
                <a:spcPct val="85000"/>
              </a:lnSpc>
              <a:spcBef>
                <a:spcPts val="500"/>
              </a:spcBef>
              <a:spcAft>
                <a:spcPts val="500"/>
              </a:spcAft>
            </a:pPr>
            <a:endParaRPr lang="en-US" sz="1600" dirty="0"/>
          </a:p>
          <a:p>
            <a:pPr marL="169863" lvl="1" indent="-169863">
              <a:lnSpc>
                <a:spcPct val="85000"/>
              </a:lnSpc>
              <a:spcBef>
                <a:spcPts val="500"/>
              </a:spcBef>
              <a:spcAft>
                <a:spcPts val="500"/>
              </a:spcAft>
            </a:pPr>
            <a:endParaRPr lang="en-US" sz="1600" dirty="0"/>
          </a:p>
          <a:p>
            <a:pPr eaLnBrk="1" hangingPunct="1">
              <a:lnSpc>
                <a:spcPct val="85000"/>
              </a:lnSpc>
              <a:spcBef>
                <a:spcPts val="500"/>
              </a:spcBef>
              <a:spcAft>
                <a:spcPts val="500"/>
              </a:spcAft>
            </a:pPr>
            <a:endParaRPr lang="en-US" sz="1600" dirty="0"/>
          </a:p>
          <a:p>
            <a:pPr marL="169863" lvl="2"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169863" lvl="2"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</a:pPr>
            <a:endParaRPr lang="en-US" sz="1600" dirty="0"/>
          </a:p>
          <a:p>
            <a:pPr eaLnBrk="1" hangingPunct="1">
              <a:lnSpc>
                <a:spcPct val="85000"/>
              </a:lnSpc>
              <a:spcBef>
                <a:spcPts val="500"/>
              </a:spcBef>
              <a:spcAft>
                <a:spcPts val="500"/>
              </a:spcAft>
            </a:pPr>
            <a:endParaRPr lang="en-US" sz="1600" b="1" dirty="0">
              <a:solidFill>
                <a:srgbClr val="FF0000"/>
              </a:solidFill>
            </a:endParaRPr>
          </a:p>
          <a:p>
            <a:pPr eaLnBrk="1" hangingPunct="1">
              <a:lnSpc>
                <a:spcPct val="85000"/>
              </a:lnSpc>
              <a:spcBef>
                <a:spcPts val="500"/>
              </a:spcBef>
              <a:spcAft>
                <a:spcPts val="500"/>
              </a:spcAft>
            </a:pPr>
            <a:endParaRPr lang="en-US" sz="16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27314352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Module 22: Best Practices (Contd.)</a:t>
            </a:r>
          </a:p>
        </p:txBody>
      </p:sp>
      <p:sp>
        <p:nvSpPr>
          <p:cNvPr id="11266" name="Content Placeholder 34"/>
          <p:cNvSpPr>
            <a:spLocks noGrp="1" noChangeArrowheads="1"/>
          </p:cNvSpPr>
          <p:nvPr>
            <p:ph idx="1"/>
          </p:nvPr>
        </p:nvSpPr>
        <p:spPr>
          <a:xfrm>
            <a:off x="145358" y="798944"/>
            <a:ext cx="8853286" cy="3878159"/>
          </a:xfrm>
        </p:spPr>
        <p:txBody>
          <a:bodyPr/>
          <a:lstStyle/>
          <a:p>
            <a:pPr marL="0" indent="0">
              <a:buNone/>
            </a:pPr>
            <a:r>
              <a:rPr lang="en-US" altLang="ja-JP" sz="1600" dirty="0"/>
              <a:t>Topic 22.2</a:t>
            </a:r>
          </a:p>
          <a:p>
            <a:pPr marL="182563" lvl="1" indent="-182563"/>
            <a:r>
              <a:rPr lang="en-US" sz="1600" dirty="0" smtClean="0"/>
              <a:t>Explain host-based firewall with examples.</a:t>
            </a:r>
            <a:endParaRPr lang="en-US" sz="1600" dirty="0"/>
          </a:p>
          <a:p>
            <a:pPr marL="182563" lvl="1" indent="-182563"/>
            <a:r>
              <a:rPr lang="en-US" sz="1600" dirty="0" smtClean="0"/>
              <a:t>Describe the Host-based </a:t>
            </a:r>
            <a:r>
              <a:rPr lang="en-US" sz="1600" dirty="0"/>
              <a:t>I</a:t>
            </a:r>
            <a:r>
              <a:rPr lang="en-US" sz="1600" dirty="0" smtClean="0"/>
              <a:t>ntrusion </a:t>
            </a:r>
            <a:r>
              <a:rPr lang="en-US" sz="1600" dirty="0"/>
              <a:t>D</a:t>
            </a:r>
            <a:r>
              <a:rPr lang="en-US" sz="1600" dirty="0" smtClean="0"/>
              <a:t>etection </a:t>
            </a:r>
            <a:r>
              <a:rPr lang="en-US" sz="1600" dirty="0"/>
              <a:t>S</a:t>
            </a:r>
            <a:r>
              <a:rPr lang="en-US" sz="1600" dirty="0" smtClean="0"/>
              <a:t>ystem </a:t>
            </a:r>
            <a:r>
              <a:rPr lang="en-US" sz="1600" dirty="0"/>
              <a:t>(HIDS) </a:t>
            </a:r>
            <a:r>
              <a:rPr lang="en-US" sz="1600" dirty="0" smtClean="0"/>
              <a:t>architecture.</a:t>
            </a:r>
          </a:p>
          <a:p>
            <a:pPr marL="182563" lvl="1" indent="-182563"/>
            <a:r>
              <a:rPr lang="en-IN" sz="1600" dirty="0" smtClean="0"/>
              <a:t>Ask the class to search </a:t>
            </a:r>
            <a:r>
              <a:rPr lang="en-IN" sz="1600" dirty="0"/>
              <a:t>the internet for OSSEC to learn more.</a:t>
            </a:r>
            <a:endParaRPr lang="en-US" sz="1600" dirty="0"/>
          </a:p>
          <a:p>
            <a:pPr marL="0" indent="0">
              <a:lnSpc>
                <a:spcPct val="85000"/>
              </a:lnSpc>
              <a:spcBef>
                <a:spcPct val="30000"/>
              </a:spcBef>
              <a:buNone/>
            </a:pPr>
            <a:endParaRPr lang="en-US" sz="1600" dirty="0"/>
          </a:p>
          <a:p>
            <a:pPr marL="0" indent="0">
              <a:lnSpc>
                <a:spcPct val="85000"/>
              </a:lnSpc>
              <a:spcBef>
                <a:spcPct val="30000"/>
              </a:spcBef>
              <a:buNone/>
            </a:pPr>
            <a:r>
              <a:rPr lang="en-US" sz="1600" dirty="0" smtClean="0"/>
              <a:t>Topic </a:t>
            </a:r>
            <a:r>
              <a:rPr lang="en-US" sz="1600" dirty="0"/>
              <a:t>22.3</a:t>
            </a:r>
          </a:p>
          <a:p>
            <a:pPr marL="182563" lvl="1" indent="-182563"/>
            <a:r>
              <a:rPr lang="en-US" sz="1600" dirty="0"/>
              <a:t>Emphasize how the attack surface is expanding due to cloud-based technologies, mobility, and the Internet of Things (IoT).</a:t>
            </a:r>
          </a:p>
          <a:p>
            <a:pPr marL="182563" lvl="1" indent="-182563"/>
            <a:r>
              <a:rPr lang="en-US" sz="1600" dirty="0" smtClean="0"/>
              <a:t>Explain the sandboxing technique and the different sandbox tools.</a:t>
            </a:r>
            <a:endParaRPr lang="en-US" sz="1600" dirty="0"/>
          </a:p>
          <a:p>
            <a:pPr marL="182563" lvl="1" indent="-182563"/>
            <a:r>
              <a:rPr lang="en-US" sz="1600" dirty="0" smtClean="0"/>
              <a:t>Demonstrate a video on using sandbox environment to launch and analyze a malware attack.</a:t>
            </a:r>
            <a:endParaRPr lang="en-US" sz="1600" dirty="0"/>
          </a:p>
          <a:p>
            <a:pPr marL="630238" lvl="2" indent="-214313">
              <a:buFont typeface="Arial" panose="020B0604020202020204" pitchFamily="34" charset="0"/>
              <a:buChar char="•"/>
            </a:pPr>
            <a:endParaRPr lang="en-US" sz="1600" dirty="0"/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endParaRPr lang="en-US" sz="1600" b="1" dirty="0">
              <a:solidFill>
                <a:srgbClr val="FF0000"/>
              </a:solidFill>
            </a:endParaRPr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endParaRPr lang="en-US" sz="16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69660058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190005" y="1710814"/>
            <a:ext cx="7718962" cy="827670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Module 22</a:t>
            </a:r>
            <a:r>
              <a:rPr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: </a:t>
            </a:r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Endpoint Protection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Subtitle 6">
            <a:extLst>
              <a:ext uri="{FF2B5EF4-FFF2-40B4-BE49-F238E27FC236}">
                <a16:creationId xmlns="" xmlns:a16="http://schemas.microsoft.com/office/drawing/2014/main" id="{6D781240-4B4A-4909-95BE-1BBBED592AB0}"/>
              </a:ext>
            </a:extLst>
          </p:cNvPr>
          <p:cNvSpPr txBox="1">
            <a:spLocks/>
          </p:cNvSpPr>
          <p:nvPr/>
        </p:nvSpPr>
        <p:spPr>
          <a:xfrm>
            <a:off x="469496" y="3502504"/>
            <a:ext cx="2368954" cy="902174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 defTabSz="684213" rtl="0" eaLnBrk="1" fontAlgn="base" hangingPunct="1">
              <a:lnSpc>
                <a:spcPct val="95000"/>
              </a:lnSpc>
              <a:spcBef>
                <a:spcPts val="1075"/>
              </a:spcBef>
              <a:spcAft>
                <a:spcPct val="0"/>
              </a:spcAft>
              <a:buClr>
                <a:schemeClr val="tx2"/>
              </a:buClr>
              <a:buSzPct val="90000"/>
              <a:buFont typeface="Arial" charset="0"/>
              <a:buNone/>
              <a:defRPr lang="en-US" sz="1200" b="0" i="0" kern="1200">
                <a:solidFill>
                  <a:schemeClr val="accent5"/>
                </a:solidFill>
                <a:latin typeface="+mn-lt"/>
                <a:ea typeface="ＭＳ Ｐゴシック" charset="0"/>
                <a:cs typeface="CiscoSans"/>
              </a:defRPr>
            </a:lvl1pPr>
            <a:lvl2pPr marL="342856" indent="0" algn="ctr" defTabSz="684213" rtl="0" eaLnBrk="1" fontAlgn="base" hangingPunct="1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None/>
              <a:defRPr lang="en-US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0"/>
                <a:cs typeface="CiscoSans"/>
              </a:defRPr>
            </a:lvl2pPr>
            <a:lvl3pPr marL="685720" indent="0" algn="ctr" defTabSz="684213" rtl="0" eaLnBrk="1" fontAlgn="base" hangingPunct="1">
              <a:lnSpc>
                <a:spcPct val="95000"/>
              </a:lnSpc>
              <a:spcBef>
                <a:spcPts val="625"/>
              </a:spcBef>
              <a:spcAft>
                <a:spcPct val="0"/>
              </a:spcAft>
              <a:buFont typeface="Arial" charset="0"/>
              <a:buNone/>
              <a:defRPr lang="en-US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0"/>
                <a:cs typeface="CiscoSans"/>
              </a:defRPr>
            </a:lvl3pPr>
            <a:lvl4pPr marL="1028579" indent="0" algn="ctr" defTabSz="684213" rtl="0" eaLnBrk="1" fontAlgn="base" hangingPunct="1">
              <a:lnSpc>
                <a:spcPct val="95000"/>
              </a:lnSpc>
              <a:spcBef>
                <a:spcPts val="625"/>
              </a:spcBef>
              <a:spcAft>
                <a:spcPct val="0"/>
              </a:spcAft>
              <a:buFont typeface="Arial" charset="0"/>
              <a:buNone/>
              <a:defRPr lang="en-US" sz="11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0"/>
                <a:cs typeface="CiscoSans"/>
              </a:defRPr>
            </a:lvl4pPr>
            <a:lvl5pPr marL="1371441" indent="0" algn="ctr" defTabSz="684213" rtl="0" eaLnBrk="1" fontAlgn="base" hangingPunct="1">
              <a:lnSpc>
                <a:spcPct val="95000"/>
              </a:lnSpc>
              <a:spcBef>
                <a:spcPts val="625"/>
              </a:spcBef>
              <a:spcAft>
                <a:spcPct val="0"/>
              </a:spcAft>
              <a:buFont typeface="Arial" charset="0"/>
              <a:buNone/>
              <a:defRPr lang="en-US" sz="11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0"/>
                <a:cs typeface="CiscoSans"/>
              </a:defRPr>
            </a:lvl5pPr>
            <a:lvl6pPr marL="1714297" indent="0" algn="ctr" defTabSz="685777" rtl="0" eaLnBrk="1" latinLnBrk="0" hangingPunct="1">
              <a:spcBef>
                <a:spcPts val="600"/>
              </a:spcBef>
              <a:buFont typeface="Arial" pitchFamily="34" charset="0"/>
              <a:buNone/>
              <a:defRPr sz="9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57161" indent="0" algn="ctr" defTabSz="685777" rtl="0" eaLnBrk="1" latinLnBrk="0" hangingPunct="1">
              <a:spcBef>
                <a:spcPts val="600"/>
              </a:spcBef>
              <a:buFont typeface="Arial" pitchFamily="34" charset="0"/>
              <a:buNone/>
              <a:defRPr sz="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400020" indent="0" algn="ctr" defTabSz="685777" rtl="0" eaLnBrk="1" latinLnBrk="0" hangingPunct="1">
              <a:spcBef>
                <a:spcPct val="20000"/>
              </a:spcBef>
              <a:buFont typeface="Arial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742882" indent="0" algn="ctr" defTabSz="685777" rtl="0" eaLnBrk="1" latinLnBrk="0" hangingPunct="1">
              <a:spcBef>
                <a:spcPct val="20000"/>
              </a:spcBef>
              <a:buFont typeface="Arial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dirty="0" err="1"/>
              <a:t>CyberOps</a:t>
            </a:r>
            <a:r>
              <a:rPr dirty="0"/>
              <a:t> </a:t>
            </a:r>
            <a:r>
              <a:rPr dirty="0" smtClean="0"/>
              <a:t>Associate</a:t>
            </a:r>
            <a:r>
              <a:rPr lang="en-IN" dirty="0" smtClean="0"/>
              <a:t> </a:t>
            </a:r>
            <a:r>
              <a:rPr dirty="0" smtClean="0"/>
              <a:t>v1.0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89389863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33"/>
          <p:cNvSpPr>
            <a:spLocks noGrp="1" noChangeArrowheads="1"/>
          </p:cNvSpPr>
          <p:nvPr>
            <p:ph type="title"/>
          </p:nvPr>
        </p:nvSpPr>
        <p:spPr>
          <a:xfrm>
            <a:off x="1" y="41394"/>
            <a:ext cx="9144000" cy="612812"/>
          </a:xfrm>
        </p:spPr>
        <p:txBody>
          <a:bodyPr/>
          <a:lstStyle/>
          <a:p>
            <a:pPr marL="85725" eaLnBrk="1" hangingPunct="1"/>
            <a:r>
              <a:rPr lang="en-US" dirty="0"/>
              <a:t>Module Objectives</a:t>
            </a:r>
          </a:p>
        </p:txBody>
      </p:sp>
      <p:sp>
        <p:nvSpPr>
          <p:cNvPr id="6147" name="Content Placeholder 34"/>
          <p:cNvSpPr>
            <a:spLocks noGrp="1" noChangeArrowheads="1"/>
          </p:cNvSpPr>
          <p:nvPr>
            <p:ph idx="1"/>
          </p:nvPr>
        </p:nvSpPr>
        <p:spPr>
          <a:xfrm>
            <a:off x="99461" y="654206"/>
            <a:ext cx="8731272" cy="1088869"/>
          </a:xfrm>
        </p:spPr>
        <p:txBody>
          <a:bodyPr/>
          <a:lstStyle/>
          <a:p>
            <a:pPr marL="0" lvl="0" indent="0" defTabSz="914400" eaLnBrk="0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altLang="en-US" sz="1600" b="1" dirty="0">
                <a:ea typeface="Calibri" panose="020F0502020204030204" pitchFamily="34" charset="0"/>
                <a:cs typeface="Calibri" panose="020F0502020204030204" pitchFamily="34" charset="0"/>
              </a:rPr>
              <a:t>Module Title: </a:t>
            </a:r>
            <a:r>
              <a:rPr lang="en-US" sz="1600" dirty="0"/>
              <a:t>Endpoint Protection</a:t>
            </a:r>
            <a:endParaRPr lang="en-US" altLang="en-US" sz="16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 defTabSz="914400" eaLnBrk="0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en-US" altLang="en-US" sz="1600" dirty="0"/>
          </a:p>
          <a:p>
            <a:pPr marL="0" indent="0" defTabSz="914400" eaLnBrk="0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altLang="en-US" sz="1600" b="1" dirty="0">
                <a:ea typeface="Calibri" panose="020F0502020204030204" pitchFamily="34" charset="0"/>
                <a:cs typeface="Calibri" panose="020F0502020204030204" pitchFamily="34" charset="0"/>
              </a:rPr>
              <a:t>Module Objective</a:t>
            </a:r>
            <a:r>
              <a:rPr lang="en-US" altLang="en-US" sz="1600" dirty="0">
                <a:ea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US" sz="1600" dirty="0"/>
              <a:t>Explain how a malware analysis website generates a malware analysis report.</a:t>
            </a:r>
            <a:endParaRPr lang="en-US" altLang="en-US" sz="1600" dirty="0"/>
          </a:p>
          <a:p>
            <a:pPr marL="0" indent="0">
              <a:spcBef>
                <a:spcPct val="30000"/>
              </a:spcBef>
              <a:buNone/>
            </a:pPr>
            <a:endParaRPr lang="en-US" sz="1600" dirty="0"/>
          </a:p>
          <a:p>
            <a:pPr marL="89297" indent="0">
              <a:spcBef>
                <a:spcPct val="30000"/>
              </a:spcBef>
              <a:buNone/>
            </a:pPr>
            <a:endParaRPr lang="en-US" sz="1600" dirty="0"/>
          </a:p>
          <a:p>
            <a:pPr marL="89297" indent="0">
              <a:spcBef>
                <a:spcPct val="30000"/>
              </a:spcBef>
              <a:buNone/>
            </a:pPr>
            <a:endParaRPr lang="en-US" sz="1600" dirty="0"/>
          </a:p>
        </p:txBody>
      </p:sp>
      <p:graphicFrame>
        <p:nvGraphicFramePr>
          <p:cNvPr id="2" name="Table 1">
            <a:extLst>
              <a:ext uri="{FF2B5EF4-FFF2-40B4-BE49-F238E27FC236}">
                <a16:creationId xmlns="" xmlns:a16="http://schemas.microsoft.com/office/drawing/2014/main" id="{22A7BDDD-C170-4E29-89CF-3F60A2A8E5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7391512"/>
              </p:ext>
            </p:extLst>
          </p:nvPr>
        </p:nvGraphicFramePr>
        <p:xfrm>
          <a:off x="557212" y="1926597"/>
          <a:ext cx="6938858" cy="14535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8551">
                  <a:extLst>
                    <a:ext uri="{9D8B030D-6E8A-4147-A177-3AD203B41FA5}">
                      <a16:colId xmlns="" xmlns:a16="http://schemas.microsoft.com/office/drawing/2014/main" val="975080057"/>
                    </a:ext>
                  </a:extLst>
                </a:gridCol>
                <a:gridCol w="4220307">
                  <a:extLst>
                    <a:ext uri="{9D8B030D-6E8A-4147-A177-3AD203B41FA5}">
                      <a16:colId xmlns="" xmlns:a16="http://schemas.microsoft.com/office/drawing/2014/main" val="2701515289"/>
                    </a:ext>
                  </a:extLst>
                </a:gridCol>
              </a:tblGrid>
              <a:tr h="290431">
                <a:tc>
                  <a:txBody>
                    <a:bodyPr/>
                    <a:lstStyle/>
                    <a:p>
                      <a:pPr algn="ctr" fontAlgn="ctr"/>
                      <a:r>
                        <a:rPr lang="en-US" b="1" dirty="0">
                          <a:effectLst/>
                        </a:rPr>
                        <a:t>Topic</a:t>
                      </a:r>
                      <a:endParaRPr lang="en-US" dirty="0">
                        <a:effectLst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b="1" dirty="0">
                          <a:effectLst/>
                        </a:rPr>
                        <a:t>Topic Objective</a:t>
                      </a:r>
                      <a:endParaRPr lang="en-US" dirty="0">
                        <a:effectLst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="" xmlns:a16="http://schemas.microsoft.com/office/drawing/2014/main" val="1522642502"/>
                  </a:ext>
                </a:extLst>
              </a:tr>
              <a:tr h="314367">
                <a:tc>
                  <a:txBody>
                    <a:bodyPr/>
                    <a:lstStyle/>
                    <a:p>
                      <a:pPr marL="0" algn="l" defTabSz="685777" rtl="0" eaLnBrk="1" fontAlgn="ctr" latinLnBrk="0" hangingPunct="1"/>
                      <a:r>
                        <a:rPr lang="en-US" sz="14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Antimalware Protection</a:t>
                      </a:r>
                    </a:p>
                  </a:txBody>
                  <a:tcPr marL="47625" marR="47625" marT="47625" marB="47625" anchor="ctr">
                    <a:solidFill>
                      <a:srgbClr val="004C69"/>
                    </a:solidFill>
                  </a:tcPr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b="0" dirty="0">
                          <a:effectLst/>
                        </a:rPr>
                        <a:t>Explain methods of mitigating malware</a:t>
                      </a: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="" xmlns:a16="http://schemas.microsoft.com/office/drawing/2014/main" val="1094353660"/>
                  </a:ext>
                </a:extLst>
              </a:tr>
              <a:tr h="331595">
                <a:tc>
                  <a:txBody>
                    <a:bodyPr/>
                    <a:lstStyle/>
                    <a:p>
                      <a:pPr marL="0" algn="l" defTabSz="685777" rtl="0" eaLnBrk="1" fontAlgn="ctr" latinLnBrk="0" hangingPunct="1"/>
                      <a:r>
                        <a:rPr lang="en-US" sz="14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Host-based Intrusion Prevention</a:t>
                      </a:r>
                    </a:p>
                  </a:txBody>
                  <a:tcPr marL="47625" marR="47625" marT="47625" marB="47625" anchor="ctr">
                    <a:solidFill>
                      <a:srgbClr val="004C69"/>
                    </a:solidFill>
                  </a:tcPr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b="0" dirty="0">
                          <a:effectLst/>
                        </a:rPr>
                        <a:t>Explain host-based IPS/IDS log entries</a:t>
                      </a: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="" xmlns:a16="http://schemas.microsoft.com/office/drawing/2014/main" val="2460250636"/>
                  </a:ext>
                </a:extLst>
              </a:tr>
              <a:tr h="291403">
                <a:tc>
                  <a:txBody>
                    <a:bodyPr/>
                    <a:lstStyle/>
                    <a:p>
                      <a:pPr marL="0" algn="l" defTabSz="685777" rtl="0" eaLnBrk="1" fontAlgn="ctr" latinLnBrk="0" hangingPunct="1"/>
                      <a:r>
                        <a:rPr lang="en-US" sz="14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Application Security</a:t>
                      </a:r>
                    </a:p>
                  </a:txBody>
                  <a:tcPr marL="47625" marR="47625" marT="47625" marB="47625" anchor="ctr">
                    <a:solidFill>
                      <a:srgbClr val="004C69"/>
                    </a:solidFill>
                  </a:tcPr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b="0" dirty="0">
                          <a:effectLst/>
                        </a:rPr>
                        <a:t>Explain how a sandbox is used to analyze malware</a:t>
                      </a: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="" xmlns:a16="http://schemas.microsoft.com/office/drawing/2014/main" val="2045029388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381894665"/>
      </p:ext>
    </p:extLst>
  </p:cSld>
  <p:clrMapOvr>
    <a:masterClrMapping/>
  </p:clrMapOvr>
  <p:transition spd="slow">
    <p:wipe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71"/>
  <p:tag name="ARTICULATE_PROJECT_OPEN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Default Theme">
  <a:themeElements>
    <a:clrScheme name="Custom 6">
      <a:dk1>
        <a:srgbClr val="58585B"/>
      </a:dk1>
      <a:lt1>
        <a:srgbClr val="FFFFFF"/>
      </a:lt1>
      <a:dk2>
        <a:srgbClr val="58585B"/>
      </a:dk2>
      <a:lt2>
        <a:srgbClr val="81C569"/>
      </a:lt2>
      <a:accent1>
        <a:srgbClr val="004C69"/>
      </a:accent1>
      <a:accent2>
        <a:srgbClr val="9E0B0F"/>
      </a:accent2>
      <a:accent3>
        <a:srgbClr val="FFFFFF"/>
      </a:accent3>
      <a:accent4>
        <a:srgbClr val="367187"/>
      </a:accent4>
      <a:accent5>
        <a:srgbClr val="38C6F4"/>
      </a:accent5>
      <a:accent6>
        <a:srgbClr val="FBAB18"/>
      </a:accent6>
      <a:hlink>
        <a:srgbClr val="38C6F4"/>
      </a:hlink>
      <a:folHlink>
        <a:srgbClr val="81C569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36A4D7"/>
        </a:solidFill>
        <a:ln>
          <a:noFill/>
        </a:ln>
        <a:effectLst/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Default Theme" id="{A3178FD6-045E-43BB-9FF9-79BDC55288A1}" vid="{B3635A64-254C-4D4D-B1C2-6197525273F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30198</TotalTime>
  <Words>1952</Words>
  <Application>Microsoft Office PowerPoint</Application>
  <PresentationFormat>On-screen Show (16:9)</PresentationFormat>
  <Paragraphs>421</Paragraphs>
  <Slides>32</Slides>
  <Notes>32</Notes>
  <HiddenSlides>6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Default Theme</vt:lpstr>
      <vt:lpstr>Module 22: Endpoint Protection</vt:lpstr>
      <vt:lpstr>Instructor Materials – Module 22 Planning Guide</vt:lpstr>
      <vt:lpstr>What to Expect in this Module</vt:lpstr>
      <vt:lpstr>Check Your Understanding</vt:lpstr>
      <vt:lpstr>Module 22: Activities</vt:lpstr>
      <vt:lpstr>Module 22: Best Practices</vt:lpstr>
      <vt:lpstr>Module 22: Best Practices (Contd.)</vt:lpstr>
      <vt:lpstr>Module 22: Endpoint Protection</vt:lpstr>
      <vt:lpstr>Module Objectives</vt:lpstr>
      <vt:lpstr>22.1 Antimalware Protection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22.2 Host-Based Intrusion Protection</vt:lpstr>
      <vt:lpstr>PowerPoint Presentation</vt:lpstr>
      <vt:lpstr>PowerPoint Presentation</vt:lpstr>
      <vt:lpstr>PowerPoint Presentation</vt:lpstr>
      <vt:lpstr>PowerPoint Presentation</vt:lpstr>
      <vt:lpstr>22.3 Application Security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22.4 Endpoint Protection Summary</vt:lpstr>
      <vt:lpstr>PowerPoint Presentation</vt:lpstr>
      <vt:lpstr>Module 22 New Terms and Commands</vt:lpstr>
      <vt:lpstr>PowerPoint Presentation</vt:lpstr>
    </vt:vector>
  </TitlesOfParts>
  <Company>Cisco Systems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bvachon@cisco.com</dc:creator>
  <cp:lastModifiedBy>hp</cp:lastModifiedBy>
  <cp:revision>1345</cp:revision>
  <dcterms:created xsi:type="dcterms:W3CDTF">2016-08-22T22:27:36Z</dcterms:created>
  <dcterms:modified xsi:type="dcterms:W3CDTF">2020-08-12T10:07:23Z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sync_ProviderInitializationData">
    <vt:lpwstr>https://cisco.jiveon.com</vt:lpwstr>
  </property>
  <property fmtid="{D5CDD505-2E9C-101B-9397-08002B2CF9AE}" pid="3" name="Offisync_UpdateToken">
    <vt:lpwstr>1</vt:lpwstr>
  </property>
  <property fmtid="{D5CDD505-2E9C-101B-9397-08002B2CF9AE}" pid="4" name="Offisync_ServerID">
    <vt:lpwstr>07841bbc-cd3c-4a76-827f-75a2226890f4</vt:lpwstr>
  </property>
  <property fmtid="{D5CDD505-2E9C-101B-9397-08002B2CF9AE}" pid="5" name="Offisync_UniqueId">
    <vt:lpwstr>1702406</vt:lpwstr>
  </property>
  <property fmtid="{D5CDD505-2E9C-101B-9397-08002B2CF9AE}" pid="6" name="Jive_VersionGuid">
    <vt:lpwstr>fd96a0b3-f68d-4727-8e4f-2128d37ed30a</vt:lpwstr>
  </property>
  <property fmtid="{D5CDD505-2E9C-101B-9397-08002B2CF9AE}" pid="7" name="Jive_LatestUserAccountName">
    <vt:lpwstr>alljohns</vt:lpwstr>
  </property>
  <property fmtid="{D5CDD505-2E9C-101B-9397-08002B2CF9AE}" pid="8" name="ArticulateGUID">
    <vt:lpwstr>F9A496F7-57D7-4028-9572-D40DFDF3715A</vt:lpwstr>
  </property>
  <property fmtid="{D5CDD505-2E9C-101B-9397-08002B2CF9AE}" pid="9" name="ArticulatePath">
    <vt:lpwstr>ITE7_Chp9_by_jg</vt:lpwstr>
  </property>
</Properties>
</file>