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5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9"/>
  </p:notesMasterIdLst>
  <p:sldIdLst>
    <p:sldId id="513" r:id="rId2"/>
    <p:sldId id="730" r:id="rId3"/>
    <p:sldId id="1070" r:id="rId4"/>
    <p:sldId id="880" r:id="rId5"/>
    <p:sldId id="924" r:id="rId6"/>
    <p:sldId id="1125" r:id="rId7"/>
    <p:sldId id="1074" r:id="rId8"/>
    <p:sldId id="1075" r:id="rId9"/>
    <p:sldId id="876" r:id="rId10"/>
    <p:sldId id="925" r:id="rId11"/>
    <p:sldId id="759" r:id="rId12"/>
    <p:sldId id="628" r:id="rId13"/>
    <p:sldId id="1077" r:id="rId14"/>
    <p:sldId id="1078" r:id="rId15"/>
    <p:sldId id="1079" r:id="rId16"/>
    <p:sldId id="1122" r:id="rId17"/>
    <p:sldId id="1080" r:id="rId18"/>
    <p:sldId id="1081" r:id="rId19"/>
    <p:sldId id="1082" r:id="rId20"/>
    <p:sldId id="1083" r:id="rId21"/>
    <p:sldId id="1084" r:id="rId22"/>
    <p:sldId id="1085" r:id="rId23"/>
    <p:sldId id="1086" r:id="rId24"/>
    <p:sldId id="1087" r:id="rId25"/>
    <p:sldId id="1089" r:id="rId26"/>
    <p:sldId id="1090" r:id="rId27"/>
    <p:sldId id="1091" r:id="rId28"/>
    <p:sldId id="1121" r:id="rId29"/>
    <p:sldId id="1092" r:id="rId30"/>
    <p:sldId id="1105" r:id="rId31"/>
    <p:sldId id="1118" r:id="rId32"/>
    <p:sldId id="1093" r:id="rId33"/>
    <p:sldId id="1094" r:id="rId34"/>
    <p:sldId id="1106" r:id="rId35"/>
    <p:sldId id="1119" r:id="rId36"/>
    <p:sldId id="1095" r:id="rId37"/>
    <p:sldId id="1099" r:id="rId38"/>
    <p:sldId id="1127" r:id="rId39"/>
    <p:sldId id="1104" r:id="rId40"/>
    <p:sldId id="1097" r:id="rId41"/>
    <p:sldId id="1096" r:id="rId42"/>
    <p:sldId id="1107" r:id="rId43"/>
    <p:sldId id="1108" r:id="rId44"/>
    <p:sldId id="1129" r:id="rId45"/>
    <p:sldId id="1109" r:id="rId46"/>
    <p:sldId id="1110" r:id="rId47"/>
    <p:sldId id="1111" r:id="rId48"/>
    <p:sldId id="1120" r:id="rId49"/>
    <p:sldId id="1112" r:id="rId50"/>
    <p:sldId id="1113" r:id="rId51"/>
    <p:sldId id="1124" r:id="rId52"/>
    <p:sldId id="1114" r:id="rId53"/>
    <p:sldId id="1116" r:id="rId54"/>
    <p:sldId id="1115" r:id="rId55"/>
    <p:sldId id="1117" r:id="rId56"/>
    <p:sldId id="1130" r:id="rId57"/>
    <p:sldId id="291" r:id="rId58"/>
  </p:sldIdLst>
  <p:sldSz cx="9144000" cy="5143500" type="screen16x9"/>
  <p:notesSz cx="6858000" cy="9144000"/>
  <p:custDataLst>
    <p:tags r:id="rId60"/>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extLst>
      <p:ext uri="{19B8F6BF-5375-455C-9EA6-DF929625EA0E}">
        <p15:presenceInfo xmlns:p15="http://schemas.microsoft.com/office/powerpoint/2012/main" userId="S::suliving@cisco.com::dc701d48-dd51-411a-9041-b7f1328f1486" providerId="AD"/>
      </p:ext>
    </p:extLst>
  </p:cmAuthor>
  <p:cmAuthor id="4" name="jagibbon" initials="jmg" lastIdx="3"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13" autoAdjust="0"/>
    <p:restoredTop sz="85083" autoAdjust="0"/>
  </p:normalViewPr>
  <p:slideViewPr>
    <p:cSldViewPr snapToGrid="0" showGuides="1">
      <p:cViewPr varScale="1">
        <p:scale>
          <a:sx n="81" d="100"/>
          <a:sy n="81" d="100"/>
        </p:scale>
        <p:origin x="1398" y="90"/>
      </p:cViewPr>
      <p:guideLst>
        <p:guide orient="horz" pos="1620"/>
        <p:guide pos="336"/>
      </p:guideLst>
    </p:cSldViewPr>
  </p:slideViewPr>
  <p:notesTextViewPr>
    <p:cViewPr>
      <p:scale>
        <a:sx n="75" d="100"/>
        <a:sy n="75"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8/12/2020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r>
              <a:rPr lang="en-US" dirty="0" err="1">
                <a:solidFill>
                  <a:srgbClr val="AFE8FB"/>
                </a:solidFill>
              </a:rPr>
              <a:t>CyberOps</a:t>
            </a:r>
            <a:r>
              <a:rPr lang="en-US" dirty="0">
                <a:solidFill>
                  <a:srgbClr val="AFE8FB"/>
                </a:solidFill>
              </a:rPr>
              <a:t> Associate v1.0</a:t>
            </a:r>
            <a:endParaRPr lang="en-US" dirty="0">
              <a:solidFill>
                <a:srgbClr val="FF0000"/>
              </a:solidFill>
            </a:endParaRPr>
          </a:p>
          <a:p>
            <a:pPr>
              <a:buFontTx/>
              <a:buNone/>
            </a:pPr>
            <a:r>
              <a:rPr lang="en-US" sz="1200" b="0" dirty="0"/>
              <a:t>Module 14: </a:t>
            </a:r>
            <a:r>
              <a:rPr lang="en-US" dirty="0">
                <a:solidFill>
                  <a:schemeClr val="accent5">
                    <a:lumMod val="40000"/>
                    <a:lumOff val="60000"/>
                  </a:schemeClr>
                </a:solidFill>
              </a:rPr>
              <a:t>Common Threats and Attacks</a:t>
            </a:r>
            <a:endParaRPr lang="en-GB" b="0"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10</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r>
              <a:rPr lang="en-US" sz="1200" b="0" dirty="0">
                <a:solidFill>
                  <a:srgbClr val="FF0000"/>
                </a:solidFill>
              </a:rPr>
              <a:t>14.0 </a:t>
            </a:r>
            <a:r>
              <a:rPr lang="en-GB" dirty="0"/>
              <a:t>–</a:t>
            </a:r>
            <a:r>
              <a:rPr lang="en-US" sz="1200" b="0" dirty="0">
                <a:solidFill>
                  <a:srgbClr val="FF0000"/>
                </a:solidFill>
              </a:rPr>
              <a:t> </a:t>
            </a:r>
            <a:r>
              <a:rPr lang="en-US" sz="1200" b="0" i="0" kern="1200" dirty="0">
                <a:solidFill>
                  <a:schemeClr val="tx1"/>
                </a:solidFill>
                <a:effectLst/>
                <a:latin typeface="+mn-lt"/>
                <a:ea typeface="+mn-ea"/>
                <a:cs typeface="+mn-cs"/>
              </a:rPr>
              <a:t>Introduction</a:t>
            </a:r>
            <a:endParaRPr lang="en-GB" b="0" dirty="0">
              <a:solidFill>
                <a:srgbClr val="FF0000"/>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14.0.2</a:t>
            </a:r>
            <a:r>
              <a:rPr lang="en-GB" dirty="0"/>
              <a:t> – </a:t>
            </a:r>
            <a:r>
              <a:rPr lang="en-US" sz="1200" b="0" i="0" kern="1200" dirty="0">
                <a:solidFill>
                  <a:schemeClr val="tx1"/>
                </a:solidFill>
                <a:effectLst/>
                <a:latin typeface="+mn-lt"/>
                <a:ea typeface="+mn-ea"/>
                <a:cs typeface="+mn-cs"/>
              </a:rPr>
              <a:t>What Will I Learn in this Module?</a:t>
            </a:r>
          </a:p>
          <a:p>
            <a:endParaRPr lang="en-GB" dirty="0"/>
          </a:p>
        </p:txBody>
      </p:sp>
    </p:spTree>
    <p:extLst>
      <p:ext uri="{BB962C8B-B14F-4D97-AF65-F5344CB8AC3E}">
        <p14:creationId xmlns:p14="http://schemas.microsoft.com/office/powerpoint/2010/main" val="1587924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p>
          <a:p>
            <a:pPr>
              <a:buFontTx/>
              <a:buNone/>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rgbClr val="FF0000"/>
                </a:solidFill>
              </a:rPr>
              <a:t>14.1 </a:t>
            </a:r>
            <a:r>
              <a:rPr lang="en-GB" dirty="0"/>
              <a:t>–</a:t>
            </a:r>
            <a:r>
              <a:rPr lang="en-US" sz="1200" b="0" dirty="0">
                <a:solidFill>
                  <a:srgbClr val="FF0000"/>
                </a:solidFill>
              </a:rPr>
              <a:t> </a:t>
            </a:r>
            <a:r>
              <a:rPr lang="en-US" sz="1200" b="0" i="0" kern="1200" dirty="0">
                <a:solidFill>
                  <a:schemeClr val="tx1"/>
                </a:solidFill>
                <a:effectLst/>
                <a:latin typeface="+mn-lt"/>
                <a:ea typeface="+mn-ea"/>
                <a:cs typeface="+mn-cs"/>
              </a:rPr>
              <a:t>Malware</a:t>
            </a:r>
            <a:endParaRPr lang="en-GB" b="0" dirty="0">
              <a:solidFill>
                <a:srgbClr val="FF0000"/>
              </a:solidFill>
            </a:endParaRPr>
          </a:p>
          <a:p>
            <a:pPr>
              <a:buFontTx/>
              <a:buNone/>
            </a:pPr>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sz="1000" b="0" dirty="0"/>
              <a:t>22</a:t>
            </a:r>
            <a:r>
              <a:rPr lang="en-US" sz="1000" b="0" baseline="0" dirty="0"/>
              <a:t> </a:t>
            </a:r>
            <a:r>
              <a:rPr lang="en-US" sz="1000" b="0" dirty="0"/>
              <a:t>min</a:t>
            </a:r>
          </a:p>
          <a:p>
            <a:pPr marL="171450" lvl="0" indent="-171450">
              <a:buFont typeface="Arial" panose="020B0604020202020204" pitchFamily="34" charset="0"/>
              <a:buChar char="•"/>
            </a:pPr>
            <a:r>
              <a:rPr lang="en-US" sz="1050" b="1" dirty="0"/>
              <a:t>Instructor Notes: </a:t>
            </a:r>
            <a:endParaRPr lang="en-US" sz="1050" dirty="0"/>
          </a:p>
          <a:p>
            <a:pPr marL="341313" lvl="1" indent="-171450">
              <a:buFont typeface="Arial" panose="020B0604020202020204" pitchFamily="34" charset="0"/>
              <a:buChar char="•"/>
            </a:pPr>
            <a:r>
              <a:rPr lang="en-US" sz="1000" dirty="0"/>
              <a:t>Ask</a:t>
            </a:r>
            <a:r>
              <a:rPr lang="en-US" sz="1000" baseline="0" dirty="0"/>
              <a:t> the students the following questions before you begin to explain the different types of malware:</a:t>
            </a:r>
          </a:p>
          <a:p>
            <a:pPr marL="798513" lvl="2" indent="-171450">
              <a:buFont typeface="Arial" panose="020B0604020202020204" pitchFamily="34" charset="0"/>
              <a:buChar char="•"/>
            </a:pPr>
            <a:r>
              <a:rPr lang="en-US" sz="1000" baseline="0" dirty="0"/>
              <a:t>Have your computers or networks ever crashed?</a:t>
            </a:r>
          </a:p>
          <a:p>
            <a:pPr marL="798513" lvl="2" indent="-171450">
              <a:buFont typeface="Arial" panose="020B0604020202020204" pitchFamily="34" charset="0"/>
              <a:buChar char="•"/>
            </a:pPr>
            <a:r>
              <a:rPr lang="en-US" sz="1000" baseline="0" dirty="0"/>
              <a:t>Have you ever wondered what might be the reason behind the damage or disruption of networks?</a:t>
            </a:r>
          </a:p>
          <a:p>
            <a:pPr marL="798513" lvl="2" indent="-171450">
              <a:buFont typeface="Arial" panose="020B0604020202020204" pitchFamily="34" charset="0"/>
              <a:buChar char="•"/>
            </a:pPr>
            <a:r>
              <a:rPr lang="en-US" sz="1000" baseline="0" dirty="0"/>
              <a:t>Where does malware originate from?</a:t>
            </a:r>
            <a:endParaRPr lang="en-US" sz="1000" dirty="0"/>
          </a:p>
          <a:p>
            <a:pPr marL="341313" lvl="1" indent="-171450">
              <a:buFont typeface="Arial" panose="020B0604020202020204" pitchFamily="34" charset="0"/>
              <a:buChar char="•"/>
            </a:pPr>
            <a:r>
              <a:rPr lang="en-US" sz="1000" dirty="0"/>
              <a:t>Demonstrate</a:t>
            </a:r>
            <a:r>
              <a:rPr lang="en-US" sz="1000" baseline="0" dirty="0"/>
              <a:t> </a:t>
            </a:r>
            <a:r>
              <a:rPr lang="en-US" sz="1000" dirty="0"/>
              <a:t>the animation</a:t>
            </a:r>
            <a:r>
              <a:rPr lang="en-US" sz="1000" baseline="0" dirty="0"/>
              <a:t> to the students and explain </a:t>
            </a:r>
            <a:r>
              <a:rPr lang="en-US" sz="1000" dirty="0"/>
              <a:t>the different</a:t>
            </a:r>
            <a:r>
              <a:rPr lang="en-US" sz="1000" baseline="0" dirty="0"/>
              <a:t> examples of </a:t>
            </a:r>
            <a:r>
              <a:rPr lang="en-US" sz="1000" dirty="0"/>
              <a:t>malware.</a:t>
            </a:r>
          </a:p>
          <a:p>
            <a:pPr marL="341313" lvl="1" indent="-171450">
              <a:buFont typeface="Arial" panose="020B0604020202020204" pitchFamily="34" charset="0"/>
              <a:buChar char="•"/>
            </a:pPr>
            <a:r>
              <a:rPr lang="en-US" sz="1000" dirty="0"/>
              <a:t>Demonstrate the animation to the students</a:t>
            </a:r>
            <a:r>
              <a:rPr lang="en-US" sz="1000" baseline="0" dirty="0"/>
              <a:t> to</a:t>
            </a:r>
            <a:r>
              <a:rPr lang="en-US" sz="1000" dirty="0"/>
              <a:t> explain the components of worm attacks.</a:t>
            </a:r>
          </a:p>
          <a:p>
            <a:pPr marL="341313" lvl="1" indent="-171450">
              <a:buFont typeface="Arial" panose="020B0604020202020204" pitchFamily="34" charset="0"/>
              <a:buChar char="•"/>
            </a:pPr>
            <a:r>
              <a:rPr lang="en-US" sz="1000" b="0" i="0" kern="1200" dirty="0">
                <a:solidFill>
                  <a:schemeClr val="tx1"/>
                </a:solidFill>
                <a:latin typeface="+mn-lt"/>
                <a:ea typeface="+mn-ea"/>
                <a:cs typeface="+mn-cs"/>
              </a:rPr>
              <a:t>Ensure they complete the ‘Check Your Understanding – Malware’ in section 14.1.10.</a:t>
            </a:r>
          </a:p>
          <a:p>
            <a:pPr marL="341313" lvl="1" indent="-171450">
              <a:buFont typeface="Arial" panose="020B0604020202020204" pitchFamily="34" charset="0"/>
              <a:buChar char="•"/>
            </a:pPr>
            <a:r>
              <a:rPr lang="en-US" sz="1000" b="0" i="0" kern="1200" dirty="0">
                <a:solidFill>
                  <a:schemeClr val="tx1"/>
                </a:solidFill>
                <a:latin typeface="+mn-lt"/>
                <a:ea typeface="+mn-ea"/>
                <a:cs typeface="+mn-cs"/>
              </a:rPr>
              <a:t>At</a:t>
            </a:r>
            <a:r>
              <a:rPr lang="en-US" sz="1000" b="0" i="0" kern="1200" baseline="0" dirty="0">
                <a:solidFill>
                  <a:schemeClr val="tx1"/>
                </a:solidFill>
                <a:latin typeface="+mn-lt"/>
                <a:ea typeface="+mn-ea"/>
                <a:cs typeface="+mn-cs"/>
              </a:rPr>
              <a:t> the end of the topic, present different scenarios or examples of each type of malware to the students and ask them to identify.</a:t>
            </a:r>
          </a:p>
          <a:p>
            <a:pPr marL="341313" lvl="1" indent="-171450">
              <a:buFont typeface="Arial" panose="020B0604020202020204" pitchFamily="34" charset="0"/>
              <a:buChar char="•"/>
            </a:pPr>
            <a:endParaRPr lang="en-US" sz="1000" b="0" i="0" kern="1200" dirty="0">
              <a:solidFill>
                <a:schemeClr val="tx1"/>
              </a:solidFill>
              <a:latin typeface="+mn-lt"/>
              <a:ea typeface="+mn-ea"/>
              <a:cs typeface="+mn-cs"/>
            </a:endParaRPr>
          </a:p>
          <a:p>
            <a:pPr marL="171450" lvl="0" indent="-171450">
              <a:buFont typeface="Arial" panose="020B0604020202020204" pitchFamily="34" charset="0"/>
              <a:buChar char="•"/>
            </a:pPr>
            <a:r>
              <a:rPr lang="en-US" sz="1050" b="1" dirty="0"/>
              <a:t>Key Points: </a:t>
            </a:r>
            <a:r>
              <a:rPr lang="en-US" sz="1050" b="0" dirty="0"/>
              <a:t>Viruses, Trojan horses, Worm, Ransomware, Malware Behaviors.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14.1.1</a:t>
            </a:r>
            <a:r>
              <a:rPr lang="en-GB" dirty="0"/>
              <a:t> – </a:t>
            </a:r>
            <a:r>
              <a:rPr lang="en-US" dirty="0"/>
              <a:t>Types of Malware</a:t>
            </a: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52519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14.1.2</a:t>
            </a:r>
            <a:r>
              <a:rPr lang="en-GB" dirty="0"/>
              <a:t> –  Viruses</a:t>
            </a: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895941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14.1.3</a:t>
            </a:r>
            <a:r>
              <a:rPr lang="en-GB" dirty="0"/>
              <a:t> – </a:t>
            </a:r>
            <a:r>
              <a:rPr lang="en-US" sz="1200" b="0" i="0" kern="1200" dirty="0">
                <a:solidFill>
                  <a:schemeClr val="tx1"/>
                </a:solidFill>
                <a:effectLst/>
                <a:latin typeface="+mn-lt"/>
                <a:ea typeface="+mn-ea"/>
                <a:cs typeface="+mn-cs"/>
              </a:rPr>
              <a:t>Trojan Horses</a:t>
            </a:r>
          </a:p>
        </p:txBody>
      </p:sp>
    </p:spTree>
    <p:extLst>
      <p:ext uri="{BB962C8B-B14F-4D97-AF65-F5344CB8AC3E}">
        <p14:creationId xmlns:p14="http://schemas.microsoft.com/office/powerpoint/2010/main" val="1740808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r>
              <a:rPr lang="en-US" sz="1200" b="0" i="0" kern="1200" dirty="0">
                <a:solidFill>
                  <a:schemeClr val="tx1"/>
                </a:solidFill>
                <a:effectLst/>
                <a:latin typeface="+mn-lt"/>
                <a:ea typeface="+mn-ea"/>
                <a:cs typeface="+mn-cs"/>
              </a:rPr>
              <a:t>14.1.4</a:t>
            </a:r>
            <a:r>
              <a:rPr lang="en-GB" dirty="0"/>
              <a:t> – </a:t>
            </a:r>
            <a:r>
              <a:rPr lang="en-US" sz="1200" b="0" i="0" kern="1200" dirty="0">
                <a:solidFill>
                  <a:schemeClr val="tx1"/>
                </a:solidFill>
                <a:effectLst/>
                <a:latin typeface="+mn-lt"/>
                <a:ea typeface="+mn-ea"/>
                <a:cs typeface="+mn-cs"/>
              </a:rPr>
              <a:t>Trojan Horse Classification</a:t>
            </a:r>
          </a:p>
        </p:txBody>
      </p:sp>
    </p:spTree>
    <p:extLst>
      <p:ext uri="{BB962C8B-B14F-4D97-AF65-F5344CB8AC3E}">
        <p14:creationId xmlns:p14="http://schemas.microsoft.com/office/powerpoint/2010/main" val="2932028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r>
              <a:rPr lang="en-US" sz="1200" b="0" i="0" kern="1200" dirty="0">
                <a:solidFill>
                  <a:schemeClr val="tx1"/>
                </a:solidFill>
                <a:effectLst/>
                <a:latin typeface="+mn-lt"/>
                <a:ea typeface="+mn-ea"/>
                <a:cs typeface="+mn-cs"/>
              </a:rPr>
              <a:t>14.1.4</a:t>
            </a:r>
            <a:r>
              <a:rPr lang="en-GB" dirty="0"/>
              <a:t> – </a:t>
            </a:r>
            <a:r>
              <a:rPr lang="en-US" sz="1200" b="0" i="0" kern="1200" dirty="0">
                <a:solidFill>
                  <a:schemeClr val="tx1"/>
                </a:solidFill>
                <a:effectLst/>
                <a:latin typeface="+mn-lt"/>
                <a:ea typeface="+mn-ea"/>
                <a:cs typeface="+mn-cs"/>
              </a:rPr>
              <a:t>Trojan Horse Classification</a:t>
            </a:r>
          </a:p>
        </p:txBody>
      </p:sp>
    </p:spTree>
    <p:extLst>
      <p:ext uri="{BB962C8B-B14F-4D97-AF65-F5344CB8AC3E}">
        <p14:creationId xmlns:p14="http://schemas.microsoft.com/office/powerpoint/2010/main" val="1881286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r>
              <a:rPr lang="en-US" sz="1200" b="0" i="0" kern="1200" dirty="0">
                <a:solidFill>
                  <a:schemeClr val="tx1"/>
                </a:solidFill>
                <a:effectLst/>
                <a:latin typeface="+mn-lt"/>
                <a:ea typeface="+mn-ea"/>
                <a:cs typeface="+mn-cs"/>
              </a:rPr>
              <a:t>14.1.5</a:t>
            </a:r>
            <a:r>
              <a:rPr lang="en-GB" dirty="0"/>
              <a:t> – </a:t>
            </a:r>
            <a:r>
              <a:rPr lang="en-US" sz="1200" b="0" i="0" kern="1200" dirty="0">
                <a:solidFill>
                  <a:schemeClr val="tx1"/>
                </a:solidFill>
                <a:effectLst/>
                <a:latin typeface="+mn-lt"/>
                <a:ea typeface="+mn-ea"/>
                <a:cs typeface="+mn-cs"/>
              </a:rPr>
              <a:t>Worms</a:t>
            </a:r>
          </a:p>
        </p:txBody>
      </p:sp>
    </p:spTree>
    <p:extLst>
      <p:ext uri="{BB962C8B-B14F-4D97-AF65-F5344CB8AC3E}">
        <p14:creationId xmlns:p14="http://schemas.microsoft.com/office/powerpoint/2010/main" val="2063855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r>
              <a:rPr lang="en-US" sz="1200" b="0" i="0" kern="1200" dirty="0">
                <a:solidFill>
                  <a:schemeClr val="tx1"/>
                </a:solidFill>
                <a:effectLst/>
                <a:latin typeface="+mn-lt"/>
                <a:ea typeface="+mn-ea"/>
                <a:cs typeface="+mn-cs"/>
              </a:rPr>
              <a:t>14.1.5</a:t>
            </a:r>
            <a:r>
              <a:rPr lang="en-GB" dirty="0"/>
              <a:t> – </a:t>
            </a:r>
            <a:r>
              <a:rPr lang="en-US" sz="1200" b="0" i="0" kern="1200" dirty="0">
                <a:solidFill>
                  <a:schemeClr val="tx1"/>
                </a:solidFill>
                <a:effectLst/>
                <a:latin typeface="+mn-lt"/>
                <a:ea typeface="+mn-ea"/>
                <a:cs typeface="+mn-cs"/>
              </a:rPr>
              <a:t>Worms</a:t>
            </a:r>
          </a:p>
        </p:txBody>
      </p:sp>
    </p:spTree>
    <p:extLst>
      <p:ext uri="{BB962C8B-B14F-4D97-AF65-F5344CB8AC3E}">
        <p14:creationId xmlns:p14="http://schemas.microsoft.com/office/powerpoint/2010/main" val="251788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p>
        </p:txBody>
      </p:sp>
    </p:spTree>
    <p:extLst>
      <p:ext uri="{BB962C8B-B14F-4D97-AF65-F5344CB8AC3E}">
        <p14:creationId xmlns:p14="http://schemas.microsoft.com/office/powerpoint/2010/main" val="1143665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p>
        </p:txBody>
      </p:sp>
    </p:spTree>
    <p:extLst>
      <p:ext uri="{BB962C8B-B14F-4D97-AF65-F5344CB8AC3E}">
        <p14:creationId xmlns:p14="http://schemas.microsoft.com/office/powerpoint/2010/main" val="1813308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p>
        </p:txBody>
      </p:sp>
    </p:spTree>
    <p:extLst>
      <p:ext uri="{BB962C8B-B14F-4D97-AF65-F5344CB8AC3E}">
        <p14:creationId xmlns:p14="http://schemas.microsoft.com/office/powerpoint/2010/main" val="2220770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14.1.7</a:t>
            </a:r>
            <a:r>
              <a:rPr lang="en-GB" dirty="0"/>
              <a:t> – </a:t>
            </a:r>
            <a:r>
              <a:rPr lang="en-US" sz="1200" b="0" i="0" kern="1200" dirty="0">
                <a:solidFill>
                  <a:schemeClr val="tx1"/>
                </a:solidFill>
                <a:effectLst/>
                <a:latin typeface="+mn-lt"/>
                <a:ea typeface="+mn-ea"/>
                <a:cs typeface="+mn-cs"/>
              </a:rPr>
              <a:t>Ransomware</a:t>
            </a:r>
          </a:p>
        </p:txBody>
      </p:sp>
    </p:spTree>
    <p:extLst>
      <p:ext uri="{BB962C8B-B14F-4D97-AF65-F5344CB8AC3E}">
        <p14:creationId xmlns:p14="http://schemas.microsoft.com/office/powerpoint/2010/main" val="3206097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14.1.8</a:t>
            </a:r>
            <a:r>
              <a:rPr lang="en-GB" dirty="0"/>
              <a:t> – </a:t>
            </a:r>
            <a:r>
              <a:rPr lang="en-US" sz="1200" b="0" i="0" kern="1200" dirty="0">
                <a:solidFill>
                  <a:schemeClr val="tx1"/>
                </a:solidFill>
                <a:effectLst/>
                <a:latin typeface="+mn-lt"/>
                <a:ea typeface="+mn-ea"/>
                <a:cs typeface="+mn-cs"/>
              </a:rPr>
              <a:t>Other Malware</a:t>
            </a:r>
          </a:p>
        </p:txBody>
      </p:sp>
    </p:spTree>
    <p:extLst>
      <p:ext uri="{BB962C8B-B14F-4D97-AF65-F5344CB8AC3E}">
        <p14:creationId xmlns:p14="http://schemas.microsoft.com/office/powerpoint/2010/main" val="2556310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14.1.9</a:t>
            </a:r>
            <a:r>
              <a:rPr lang="en-GB" dirty="0"/>
              <a:t> – </a:t>
            </a:r>
            <a:r>
              <a:rPr lang="en-US" dirty="0"/>
              <a:t>Common Malware Behaviors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14.1.10 </a:t>
            </a:r>
            <a:r>
              <a:rPr lang="en-GB" dirty="0"/>
              <a:t>– Check Your Understanding</a:t>
            </a:r>
            <a:r>
              <a:rPr lang="en-GB" baseline="0" dirty="0"/>
              <a:t> - Malware</a:t>
            </a: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35915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14.1.11</a:t>
            </a:r>
            <a:r>
              <a:rPr lang="en-GB" dirty="0"/>
              <a:t> – </a:t>
            </a:r>
            <a:r>
              <a:rPr lang="en-US" altLang="en-US" dirty="0"/>
              <a:t>Lab – </a:t>
            </a:r>
            <a:r>
              <a:rPr lang="en-US" dirty="0"/>
              <a:t>Anatomy of Malware </a:t>
            </a:r>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40418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p>
          <a:p>
            <a:pPr>
              <a:buFontTx/>
              <a:buNone/>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rgbClr val="FF0000"/>
                </a:solidFill>
              </a:rPr>
              <a:t>14.2 </a:t>
            </a:r>
            <a:r>
              <a:rPr lang="en-GB" dirty="0"/>
              <a:t>–</a:t>
            </a:r>
            <a:r>
              <a:rPr lang="en-US" sz="1200" b="0" dirty="0">
                <a:solidFill>
                  <a:srgbClr val="FF0000"/>
                </a:solidFill>
              </a:rPr>
              <a:t> </a:t>
            </a:r>
            <a:r>
              <a:rPr lang="en-US" sz="1200" dirty="0"/>
              <a:t>Common Network Attacks - Reconnaissance, Access, and Social Engineering</a:t>
            </a:r>
            <a:br>
              <a:rPr lang="en-US" altLang="en-US" sz="1050" dirty="0"/>
            </a:br>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sz="1000" b="0" dirty="0"/>
              <a:t>10min</a:t>
            </a:r>
          </a:p>
          <a:p>
            <a:pPr marL="171450" lvl="0" indent="-171450">
              <a:buFont typeface="Arial" panose="020B0604020202020204" pitchFamily="34" charset="0"/>
              <a:buChar char="•"/>
            </a:pPr>
            <a:r>
              <a:rPr lang="en-US" sz="1050" b="1" dirty="0"/>
              <a:t>Instructor Notes: </a:t>
            </a:r>
            <a:endParaRPr lang="en-US" sz="1050" dirty="0"/>
          </a:p>
          <a:p>
            <a:pPr marL="341313" lvl="1" indent="-171450">
              <a:buFont typeface="Arial" panose="020B0604020202020204" pitchFamily="34" charset="0"/>
              <a:buChar char="•"/>
            </a:pPr>
            <a:r>
              <a:rPr lang="en-US" sz="1000" dirty="0"/>
              <a:t>Explain</a:t>
            </a:r>
            <a:r>
              <a:rPr lang="en-US" sz="1000" baseline="0" dirty="0"/>
              <a:t> the learners how are </a:t>
            </a:r>
            <a:r>
              <a:rPr lang="en-US" sz="1000" dirty="0"/>
              <a:t>networks attacked and list</a:t>
            </a:r>
            <a:r>
              <a:rPr lang="en-US" sz="1000" baseline="0" dirty="0"/>
              <a:t> down it’s different types.</a:t>
            </a:r>
            <a:endParaRPr lang="en-US" sz="1000" dirty="0"/>
          </a:p>
          <a:p>
            <a:pPr marL="341313" lvl="1" indent="-171450">
              <a:buFont typeface="Arial" panose="020B0604020202020204" pitchFamily="34" charset="0"/>
              <a:buChar char="•"/>
            </a:pPr>
            <a:r>
              <a:rPr lang="en-US" sz="1000" dirty="0"/>
              <a:t>Explain the progress of a reconnaissance attack using the animation in 14.2.2.</a:t>
            </a:r>
          </a:p>
          <a:p>
            <a:pPr marL="341313" lvl="1" indent="-171450">
              <a:buFont typeface="Arial" panose="020B0604020202020204" pitchFamily="34" charset="0"/>
              <a:buChar char="•"/>
            </a:pPr>
            <a:r>
              <a:rPr lang="en-US" sz="1000" dirty="0"/>
              <a:t>Briefly discuss Reconnaissance Attacks and ask the students to view the video in 14.2.3.</a:t>
            </a:r>
          </a:p>
          <a:p>
            <a:pPr marL="341313" lvl="1" indent="-171450">
              <a:buFont typeface="Arial" panose="020B0604020202020204" pitchFamily="34" charset="0"/>
              <a:buChar char="•"/>
            </a:pPr>
            <a:r>
              <a:rPr lang="en-US" sz="1000" dirty="0"/>
              <a:t>Illustrate and explain the access attacks using animations in 14.2.4.</a:t>
            </a:r>
          </a:p>
          <a:p>
            <a:pPr marL="341313" lvl="1" indent="-171450">
              <a:buFont typeface="Arial" panose="020B0604020202020204" pitchFamily="34" charset="0"/>
              <a:buChar char="•"/>
            </a:pPr>
            <a:r>
              <a:rPr lang="en-US" sz="1000" dirty="0"/>
              <a:t>Demonstrate the</a:t>
            </a:r>
            <a:r>
              <a:rPr lang="en-US" sz="1000" baseline="0" dirty="0"/>
              <a:t> </a:t>
            </a:r>
            <a:r>
              <a:rPr lang="en-US" sz="1000" dirty="0"/>
              <a:t>types of access and social engineering attacks using the video in 14.2.5.</a:t>
            </a:r>
          </a:p>
          <a:p>
            <a:pPr marL="341313" lvl="1" indent="-171450">
              <a:buFont typeface="Arial" panose="020B0604020202020204" pitchFamily="34" charset="0"/>
              <a:buChar char="•"/>
            </a:pPr>
            <a:r>
              <a:rPr lang="en-US" sz="1000" dirty="0"/>
              <a:t>Describe</a:t>
            </a:r>
            <a:r>
              <a:rPr lang="en-US" sz="1000" baseline="0" dirty="0"/>
              <a:t> the concept of ‘</a:t>
            </a:r>
            <a:r>
              <a:rPr lang="en-US" sz="1000" dirty="0"/>
              <a:t>strengthening the weakest link’ to the learners.</a:t>
            </a:r>
          </a:p>
          <a:p>
            <a:pPr marL="341313" lvl="1" indent="-171450">
              <a:buFont typeface="Arial" panose="020B0604020202020204" pitchFamily="34" charset="0"/>
              <a:buChar char="•"/>
            </a:pPr>
            <a:r>
              <a:rPr lang="en-US" sz="1000" dirty="0"/>
              <a:t>Guide them to identify the ways to recognize and prevent Social Engineering.</a:t>
            </a:r>
            <a:r>
              <a:rPr lang="en-US" sz="1000" b="0" i="0" kern="1200" dirty="0">
                <a:solidFill>
                  <a:schemeClr val="tx1"/>
                </a:solidFill>
                <a:latin typeface="+mn-lt"/>
                <a:ea typeface="+mn-ea"/>
                <a:cs typeface="+mn-cs"/>
              </a:rPr>
              <a:t> </a:t>
            </a:r>
          </a:p>
          <a:p>
            <a:pPr marL="171450" lvl="0" indent="-171450">
              <a:buFont typeface="Arial" panose="020B0604020202020204" pitchFamily="34" charset="0"/>
              <a:buChar char="•"/>
            </a:pPr>
            <a:r>
              <a:rPr lang="en-US" sz="1050" b="1" dirty="0"/>
              <a:t>Key Points:</a:t>
            </a:r>
            <a:r>
              <a:rPr lang="en-US" sz="1100" b="1" dirty="0"/>
              <a:t>  </a:t>
            </a:r>
            <a:r>
              <a:rPr lang="en-US" sz="1600" dirty="0"/>
              <a:t>Reconnaissance Attacks, Access Attacks, DoS Attacks</a:t>
            </a:r>
          </a:p>
        </p:txBody>
      </p:sp>
      <p:sp>
        <p:nvSpPr>
          <p:cNvPr id="4" name="Slide Number Placeholder 3"/>
          <p:cNvSpPr>
            <a:spLocks noGrp="1"/>
          </p:cNvSpPr>
          <p:nvPr>
            <p:ph type="sldNum" sz="quarter" idx="10"/>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324274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dirty="0">
                <a:solidFill>
                  <a:schemeClr val="accent5">
                    <a:lumMod val="40000"/>
                    <a:lumOff val="60000"/>
                  </a:schemeClr>
                </a:solidFill>
              </a:rPr>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14.2.1</a:t>
            </a:r>
            <a:r>
              <a:rPr lang="en-GB" dirty="0"/>
              <a:t> – </a:t>
            </a:r>
            <a:r>
              <a:rPr lang="en-US" dirty="0"/>
              <a:t>Types of Network Attacks</a:t>
            </a:r>
          </a:p>
        </p:txBody>
      </p:sp>
    </p:spTree>
    <p:extLst>
      <p:ext uri="{BB962C8B-B14F-4D97-AF65-F5344CB8AC3E}">
        <p14:creationId xmlns:p14="http://schemas.microsoft.com/office/powerpoint/2010/main" val="1945017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14.2.2</a:t>
            </a:r>
            <a:r>
              <a:rPr lang="en-GB" dirty="0"/>
              <a:t> – </a:t>
            </a:r>
            <a:r>
              <a:rPr lang="en-US" dirty="0"/>
              <a:t>Reconnaissance Attacks</a:t>
            </a:r>
          </a:p>
        </p:txBody>
      </p:sp>
    </p:spTree>
    <p:extLst>
      <p:ext uri="{BB962C8B-B14F-4D97-AF65-F5344CB8AC3E}">
        <p14:creationId xmlns:p14="http://schemas.microsoft.com/office/powerpoint/2010/main" val="29773942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14.2.2</a:t>
            </a:r>
            <a:r>
              <a:rPr lang="en-GB" dirty="0"/>
              <a:t> – </a:t>
            </a:r>
            <a:r>
              <a:rPr lang="en-US" dirty="0"/>
              <a:t>Reconnaissance Attacks</a:t>
            </a:r>
          </a:p>
        </p:txBody>
      </p:sp>
    </p:spTree>
    <p:extLst>
      <p:ext uri="{BB962C8B-B14F-4D97-AF65-F5344CB8AC3E}">
        <p14:creationId xmlns:p14="http://schemas.microsoft.com/office/powerpoint/2010/main" val="3704031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3660052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14.2.2</a:t>
            </a:r>
            <a:r>
              <a:rPr lang="en-GB" dirty="0"/>
              <a:t> – </a:t>
            </a:r>
            <a:r>
              <a:rPr lang="en-US" dirty="0"/>
              <a:t>Reconnaissance Attacks</a:t>
            </a:r>
          </a:p>
        </p:txBody>
      </p:sp>
    </p:spTree>
    <p:extLst>
      <p:ext uri="{BB962C8B-B14F-4D97-AF65-F5344CB8AC3E}">
        <p14:creationId xmlns:p14="http://schemas.microsoft.com/office/powerpoint/2010/main" val="26515084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14.2.2</a:t>
            </a:r>
            <a:r>
              <a:rPr lang="en-GB" dirty="0"/>
              <a:t> – </a:t>
            </a:r>
            <a:r>
              <a:rPr lang="en-US" dirty="0"/>
              <a:t>Reconnaissance Attacks</a:t>
            </a:r>
          </a:p>
        </p:txBody>
      </p:sp>
    </p:spTree>
    <p:extLst>
      <p:ext uri="{BB962C8B-B14F-4D97-AF65-F5344CB8AC3E}">
        <p14:creationId xmlns:p14="http://schemas.microsoft.com/office/powerpoint/2010/main" val="30137107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GB" dirty="0"/>
              <a:t>–</a:t>
            </a:r>
            <a:r>
              <a:rPr lang="en-US" sz="1200" b="0" baseline="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14.2.3</a:t>
            </a:r>
            <a:r>
              <a:rPr lang="en-GB" dirty="0"/>
              <a:t> – </a:t>
            </a:r>
            <a:r>
              <a:rPr lang="en-US" dirty="0"/>
              <a:t>Video - Reconnaissance Attacks</a:t>
            </a:r>
          </a:p>
        </p:txBody>
      </p:sp>
    </p:spTree>
    <p:extLst>
      <p:ext uri="{BB962C8B-B14F-4D97-AF65-F5344CB8AC3E}">
        <p14:creationId xmlns:p14="http://schemas.microsoft.com/office/powerpoint/2010/main" val="1392270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GB" dirty="0"/>
              <a:t>–</a:t>
            </a:r>
            <a:r>
              <a:rPr lang="en-US" sz="1200" b="0" baseline="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p>
        </p:txBody>
      </p:sp>
    </p:spTree>
    <p:extLst>
      <p:ext uri="{BB962C8B-B14F-4D97-AF65-F5344CB8AC3E}">
        <p14:creationId xmlns:p14="http://schemas.microsoft.com/office/powerpoint/2010/main" val="13399843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p>
        </p:txBody>
      </p:sp>
    </p:spTree>
    <p:extLst>
      <p:ext uri="{BB962C8B-B14F-4D97-AF65-F5344CB8AC3E}">
        <p14:creationId xmlns:p14="http://schemas.microsoft.com/office/powerpoint/2010/main" val="6082011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p>
        </p:txBody>
      </p:sp>
    </p:spTree>
    <p:extLst>
      <p:ext uri="{BB962C8B-B14F-4D97-AF65-F5344CB8AC3E}">
        <p14:creationId xmlns:p14="http://schemas.microsoft.com/office/powerpoint/2010/main" val="3507881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14.2.5</a:t>
            </a:r>
            <a:r>
              <a:rPr lang="en-GB" dirty="0"/>
              <a:t> – </a:t>
            </a:r>
            <a:r>
              <a:rPr lang="en-US" dirty="0"/>
              <a:t>Video - </a:t>
            </a:r>
            <a:r>
              <a:rPr lang="en-US" sz="1200" b="0" i="0" kern="1200" dirty="0">
                <a:solidFill>
                  <a:schemeClr val="tx1"/>
                </a:solidFill>
                <a:effectLst/>
                <a:latin typeface="+mn-lt"/>
                <a:ea typeface="+mn-ea"/>
                <a:cs typeface="+mn-cs"/>
              </a:rPr>
              <a:t>Access and Social Engineering Attacks</a:t>
            </a:r>
          </a:p>
        </p:txBody>
      </p:sp>
    </p:spTree>
    <p:extLst>
      <p:ext uri="{BB962C8B-B14F-4D97-AF65-F5344CB8AC3E}">
        <p14:creationId xmlns:p14="http://schemas.microsoft.com/office/powerpoint/2010/main" val="22718211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p>
        </p:txBody>
      </p:sp>
    </p:spTree>
    <p:extLst>
      <p:ext uri="{BB962C8B-B14F-4D97-AF65-F5344CB8AC3E}">
        <p14:creationId xmlns:p14="http://schemas.microsoft.com/office/powerpoint/2010/main" val="25123890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p>
        </p:txBody>
      </p:sp>
    </p:spTree>
    <p:extLst>
      <p:ext uri="{BB962C8B-B14F-4D97-AF65-F5344CB8AC3E}">
        <p14:creationId xmlns:p14="http://schemas.microsoft.com/office/powerpoint/2010/main" val="22306558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p>
        </p:txBody>
      </p:sp>
    </p:spTree>
    <p:extLst>
      <p:ext uri="{BB962C8B-B14F-4D97-AF65-F5344CB8AC3E}">
        <p14:creationId xmlns:p14="http://schemas.microsoft.com/office/powerpoint/2010/main" val="296051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4</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14.2.7 </a:t>
            </a:r>
            <a:r>
              <a:rPr lang="en-GB" dirty="0"/>
              <a:t>– </a:t>
            </a:r>
            <a:r>
              <a:rPr lang="en-US" dirty="0"/>
              <a:t>Strengthening the Weakest Link</a:t>
            </a:r>
          </a:p>
        </p:txBody>
      </p:sp>
    </p:spTree>
    <p:extLst>
      <p:ext uri="{BB962C8B-B14F-4D97-AF65-F5344CB8AC3E}">
        <p14:creationId xmlns:p14="http://schemas.microsoft.com/office/powerpoint/2010/main" val="3922674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14.2.8</a:t>
            </a:r>
            <a:r>
              <a:rPr lang="en-GB" dirty="0"/>
              <a:t> – </a:t>
            </a:r>
            <a:r>
              <a:rPr lang="en-US" altLang="en-US" dirty="0"/>
              <a:t>Lab – </a:t>
            </a:r>
            <a:r>
              <a:rPr lang="en-US" dirty="0"/>
              <a:t>Social Engineering</a:t>
            </a:r>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3889013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p>
          <a:p>
            <a:pPr>
              <a:buFontTx/>
              <a:buNone/>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rgbClr val="FF0000"/>
                </a:solidFill>
              </a:rPr>
              <a:t>14.3 </a:t>
            </a:r>
            <a:r>
              <a:rPr lang="en-GB" dirty="0"/>
              <a:t>–</a:t>
            </a:r>
            <a:r>
              <a:rPr lang="en-US" sz="1200" b="0" dirty="0">
                <a:solidFill>
                  <a:srgbClr val="FF0000"/>
                </a:solidFill>
              </a:rPr>
              <a:t> </a:t>
            </a:r>
            <a:r>
              <a:rPr lang="en-US" dirty="0">
                <a:solidFill>
                  <a:schemeClr val="accent5">
                    <a:lumMod val="40000"/>
                    <a:lumOff val="60000"/>
                  </a:schemeClr>
                </a:solidFill>
              </a:rPr>
              <a:t>Network Attacks - Denial of Service, Buffer Overflows, and Evasion</a:t>
            </a:r>
            <a:endParaRPr lang="en-GB" b="0" dirty="0">
              <a:solidFill>
                <a:srgbClr val="FF0000"/>
              </a:solidFill>
            </a:endParaRPr>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b="0" dirty="0"/>
              <a:t>10 </a:t>
            </a:r>
            <a:r>
              <a:rPr lang="en-US" b="0" dirty="0" err="1"/>
              <a:t>mins</a:t>
            </a:r>
            <a:endParaRPr lang="en-US" b="0" dirty="0"/>
          </a:p>
          <a:p>
            <a:pPr marL="171450" lvl="0" indent="-171450">
              <a:buFont typeface="Arial" panose="020B0604020202020204" pitchFamily="34" charset="0"/>
              <a:buChar char="•"/>
            </a:pPr>
            <a:r>
              <a:rPr lang="en-US" sz="1050" b="1" dirty="0"/>
              <a:t>Instructor Notes: </a:t>
            </a:r>
            <a:endParaRPr lang="en-US" sz="1050" dirty="0"/>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Demonstrate</a:t>
            </a:r>
            <a:r>
              <a:rPr lang="en-US" sz="1000" baseline="0" dirty="0"/>
              <a:t> the video in 14.3.1 and explain the different techniques used in </a:t>
            </a:r>
            <a:r>
              <a:rPr lang="en-US" sz="1000" dirty="0"/>
              <a:t>Denial of Service Attack.</a:t>
            </a:r>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Explain and illustrate</a:t>
            </a:r>
            <a:r>
              <a:rPr lang="en-US" sz="1000" baseline="0" dirty="0"/>
              <a:t> examples of</a:t>
            </a:r>
            <a:r>
              <a:rPr lang="en-US" sz="1000" dirty="0"/>
              <a:t> DoS and </a:t>
            </a:r>
            <a:r>
              <a:rPr lang="en-US" sz="1000" dirty="0" err="1"/>
              <a:t>DDoS</a:t>
            </a:r>
            <a:r>
              <a:rPr lang="en-US" sz="1000" dirty="0"/>
              <a:t> attacks</a:t>
            </a:r>
            <a:r>
              <a:rPr lang="en-US" sz="1000" baseline="0" dirty="0"/>
              <a:t> by playing animations covered in 14.3.2</a:t>
            </a:r>
            <a:r>
              <a:rPr lang="en-US" sz="1000" dirty="0"/>
              <a:t>. </a:t>
            </a:r>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Provide</a:t>
            </a:r>
            <a:r>
              <a:rPr lang="en-US" sz="1000" baseline="0" dirty="0"/>
              <a:t> a short background of</a:t>
            </a:r>
            <a:r>
              <a:rPr lang="en-US" sz="1000" dirty="0"/>
              <a:t> </a:t>
            </a:r>
            <a:r>
              <a:rPr lang="en-US" sz="1000" dirty="0" err="1"/>
              <a:t>Mirai</a:t>
            </a:r>
            <a:r>
              <a:rPr lang="en-US" sz="1000" dirty="0"/>
              <a:t> Botnet Attack and later play the video in 14.3.4.</a:t>
            </a:r>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Discuss the Buffer Overflow Attack and Evasion methods.</a:t>
            </a:r>
          </a:p>
          <a:p>
            <a:pPr marL="341313"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Ensure they complete the ‘Check Your Understanding – Identify the Types of Network Attacks’ in section 14.3.7.</a:t>
            </a:r>
          </a:p>
          <a:p>
            <a:pPr marL="171450" lvl="0" indent="-171450">
              <a:buFont typeface="Arial" panose="020B0604020202020204" pitchFamily="34" charset="0"/>
              <a:buChar char="•"/>
            </a:pPr>
            <a:r>
              <a:rPr lang="en-US" sz="1050" b="1" dirty="0"/>
              <a:t>Key Points: </a:t>
            </a:r>
            <a:r>
              <a:rPr lang="en-US" dirty="0"/>
              <a:t> DoS and</a:t>
            </a:r>
            <a:r>
              <a:rPr lang="en-US" baseline="0" dirty="0"/>
              <a:t> DDoS attacks, </a:t>
            </a:r>
            <a:r>
              <a:rPr lang="en-US" sz="1200" dirty="0" err="1"/>
              <a:t>Mirai</a:t>
            </a:r>
            <a:r>
              <a:rPr lang="en-US" sz="1200" dirty="0"/>
              <a:t> Botnet attack, </a:t>
            </a:r>
            <a:r>
              <a:rPr lang="en-US" dirty="0"/>
              <a:t>Buffer Overflow attack, Evasion Methods.</a:t>
            </a:r>
          </a:p>
        </p:txBody>
      </p:sp>
      <p:sp>
        <p:nvSpPr>
          <p:cNvPr id="4" name="Slide Number Placeholder 3"/>
          <p:cNvSpPr>
            <a:spLocks noGrp="1"/>
          </p:cNvSpPr>
          <p:nvPr>
            <p:ph type="sldNum" sz="quarter" idx="10"/>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29194771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dirty="0">
                <a:solidFill>
                  <a:schemeClr val="accent5">
                    <a:lumMod val="40000"/>
                    <a:lumOff val="60000"/>
                  </a:schemeClr>
                </a:solidFill>
              </a:rPr>
              <a:t>Network Attacks - Denial of Service, Buffer Overflows, and Evasion</a:t>
            </a:r>
          </a:p>
          <a:p>
            <a:pPr>
              <a:buFontTx/>
              <a:buNone/>
            </a:pPr>
            <a:r>
              <a:rPr lang="en-US" sz="1200" b="0" i="0" kern="1200" dirty="0">
                <a:solidFill>
                  <a:schemeClr val="tx1"/>
                </a:solidFill>
                <a:effectLst/>
                <a:latin typeface="+mn-lt"/>
                <a:ea typeface="+mn-ea"/>
                <a:cs typeface="+mn-cs"/>
              </a:rPr>
              <a:t>14.3.1</a:t>
            </a:r>
            <a:r>
              <a:rPr lang="en-GB" dirty="0"/>
              <a:t> – </a:t>
            </a:r>
            <a:r>
              <a:rPr lang="en-US" sz="1200" b="0" i="0" kern="1200" dirty="0">
                <a:solidFill>
                  <a:schemeClr val="tx1"/>
                </a:solidFill>
                <a:effectLst/>
                <a:latin typeface="+mn-lt"/>
                <a:ea typeface="+mn-ea"/>
                <a:cs typeface="+mn-cs"/>
              </a:rPr>
              <a:t>Video - Denial of Service Attacks</a:t>
            </a:r>
          </a:p>
        </p:txBody>
      </p:sp>
    </p:spTree>
    <p:extLst>
      <p:ext uri="{BB962C8B-B14F-4D97-AF65-F5344CB8AC3E}">
        <p14:creationId xmlns:p14="http://schemas.microsoft.com/office/powerpoint/2010/main" val="25060986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14.3.2</a:t>
            </a:r>
            <a:r>
              <a:rPr lang="en-GB" dirty="0"/>
              <a:t> – </a:t>
            </a:r>
            <a:r>
              <a:rPr lang="en-US" sz="1200" b="0" i="0" kern="1200" dirty="0">
                <a:solidFill>
                  <a:schemeClr val="tx1"/>
                </a:solidFill>
                <a:effectLst/>
                <a:latin typeface="+mn-lt"/>
                <a:ea typeface="+mn-ea"/>
                <a:cs typeface="+mn-cs"/>
              </a:rPr>
              <a:t>DoS and DDoS Attacks</a:t>
            </a:r>
          </a:p>
        </p:txBody>
      </p:sp>
    </p:spTree>
    <p:extLst>
      <p:ext uri="{BB962C8B-B14F-4D97-AF65-F5344CB8AC3E}">
        <p14:creationId xmlns:p14="http://schemas.microsoft.com/office/powerpoint/2010/main" val="4005677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14.3.2</a:t>
            </a:r>
            <a:r>
              <a:rPr lang="en-GB" dirty="0"/>
              <a:t> – </a:t>
            </a:r>
            <a:r>
              <a:rPr lang="en-US" sz="1200" b="0" i="0" kern="1200" dirty="0">
                <a:solidFill>
                  <a:schemeClr val="tx1"/>
                </a:solidFill>
                <a:effectLst/>
                <a:latin typeface="+mn-lt"/>
                <a:ea typeface="+mn-ea"/>
                <a:cs typeface="+mn-cs"/>
              </a:rPr>
              <a:t>DoS and DDoS Attacks</a:t>
            </a:r>
          </a:p>
        </p:txBody>
      </p:sp>
    </p:spTree>
    <p:extLst>
      <p:ext uri="{BB962C8B-B14F-4D97-AF65-F5344CB8AC3E}">
        <p14:creationId xmlns:p14="http://schemas.microsoft.com/office/powerpoint/2010/main" val="57231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14.3.3</a:t>
            </a:r>
            <a:r>
              <a:rPr lang="en-GB" dirty="0"/>
              <a:t> – </a:t>
            </a:r>
            <a:r>
              <a:rPr lang="en-US" sz="1200" b="0" i="0" kern="1200" dirty="0">
                <a:solidFill>
                  <a:schemeClr val="tx1"/>
                </a:solidFill>
                <a:effectLst/>
                <a:latin typeface="+mn-lt"/>
                <a:ea typeface="+mn-ea"/>
                <a:cs typeface="+mn-cs"/>
              </a:rPr>
              <a:t>Components of DDoS Attacks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271238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14.3.4</a:t>
            </a:r>
            <a:r>
              <a:rPr lang="en-GB" dirty="0"/>
              <a:t> – </a:t>
            </a:r>
            <a:r>
              <a:rPr lang="en-US" sz="1200" b="0" i="0" kern="1200" dirty="0">
                <a:solidFill>
                  <a:schemeClr val="tx1"/>
                </a:solidFill>
                <a:effectLst/>
                <a:latin typeface="+mn-lt"/>
                <a:ea typeface="+mn-ea"/>
                <a:cs typeface="+mn-cs"/>
              </a:rPr>
              <a:t>Video Demonstration – </a:t>
            </a:r>
            <a:r>
              <a:rPr lang="en-US" sz="1200" b="0" i="0" kern="1200" dirty="0" err="1">
                <a:solidFill>
                  <a:schemeClr val="tx1"/>
                </a:solidFill>
                <a:effectLst/>
                <a:latin typeface="+mn-lt"/>
                <a:ea typeface="+mn-ea"/>
                <a:cs typeface="+mn-cs"/>
              </a:rPr>
              <a:t>Mirai</a:t>
            </a:r>
            <a:r>
              <a:rPr lang="en-US" sz="1200" b="0" i="0" kern="1200" dirty="0">
                <a:solidFill>
                  <a:schemeClr val="tx1"/>
                </a:solidFill>
                <a:effectLst/>
                <a:latin typeface="+mn-lt"/>
                <a:ea typeface="+mn-ea"/>
                <a:cs typeface="+mn-cs"/>
              </a:rPr>
              <a:t> Botnet</a:t>
            </a:r>
          </a:p>
        </p:txBody>
      </p:sp>
    </p:spTree>
    <p:extLst>
      <p:ext uri="{BB962C8B-B14F-4D97-AF65-F5344CB8AC3E}">
        <p14:creationId xmlns:p14="http://schemas.microsoft.com/office/powerpoint/2010/main" val="3756178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14.3.4</a:t>
            </a:r>
            <a:r>
              <a:rPr lang="en-GB" dirty="0"/>
              <a:t> – </a:t>
            </a:r>
            <a:r>
              <a:rPr lang="en-US" sz="1200" b="0" i="0" kern="1200" dirty="0">
                <a:solidFill>
                  <a:schemeClr val="tx1"/>
                </a:solidFill>
                <a:effectLst/>
                <a:latin typeface="+mn-lt"/>
                <a:ea typeface="+mn-ea"/>
                <a:cs typeface="+mn-cs"/>
              </a:rPr>
              <a:t>Video Demonstration – </a:t>
            </a:r>
            <a:r>
              <a:rPr lang="en-US" sz="1200" b="0" i="0" kern="1200" dirty="0" err="1">
                <a:solidFill>
                  <a:schemeClr val="tx1"/>
                </a:solidFill>
                <a:effectLst/>
                <a:latin typeface="+mn-lt"/>
                <a:ea typeface="+mn-ea"/>
                <a:cs typeface="+mn-cs"/>
              </a:rPr>
              <a:t>Mirai</a:t>
            </a:r>
            <a:r>
              <a:rPr lang="en-US" sz="1200" b="0" i="0" kern="1200" dirty="0">
                <a:solidFill>
                  <a:schemeClr val="tx1"/>
                </a:solidFill>
                <a:effectLst/>
                <a:latin typeface="+mn-lt"/>
                <a:ea typeface="+mn-ea"/>
                <a:cs typeface="+mn-cs"/>
              </a:rPr>
              <a:t> Botnet</a:t>
            </a:r>
          </a:p>
        </p:txBody>
      </p:sp>
    </p:spTree>
    <p:extLst>
      <p:ext uri="{BB962C8B-B14F-4D97-AF65-F5344CB8AC3E}">
        <p14:creationId xmlns:p14="http://schemas.microsoft.com/office/powerpoint/2010/main" val="34717821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14.3.5</a:t>
            </a:r>
            <a:r>
              <a:rPr lang="en-GB" dirty="0"/>
              <a:t> – </a:t>
            </a:r>
            <a:r>
              <a:rPr lang="en-US" sz="1200" b="0" i="0" kern="1200" dirty="0">
                <a:solidFill>
                  <a:schemeClr val="tx1"/>
                </a:solidFill>
                <a:effectLst/>
                <a:latin typeface="+mn-lt"/>
                <a:ea typeface="+mn-ea"/>
                <a:cs typeface="+mn-cs"/>
              </a:rPr>
              <a:t>Buffer Overflow Attack</a:t>
            </a:r>
          </a:p>
        </p:txBody>
      </p:sp>
    </p:spTree>
    <p:extLst>
      <p:ext uri="{BB962C8B-B14F-4D97-AF65-F5344CB8AC3E}">
        <p14:creationId xmlns:p14="http://schemas.microsoft.com/office/powerpoint/2010/main" val="1034482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i="1"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rgbClr val="FF0000"/>
                </a:solidFill>
              </a:rPr>
              <a:t>14.3 </a:t>
            </a:r>
            <a:r>
              <a:rPr lang="en-GB" dirty="0"/>
              <a:t>– </a:t>
            </a:r>
            <a:r>
              <a:rPr lang="en-US" sz="1200" dirty="0"/>
              <a:t>Network Attacks - Denial of Service, Buffer Overflows, and Evasion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14.3.6</a:t>
            </a:r>
            <a:r>
              <a:rPr lang="en-GB" dirty="0"/>
              <a:t> – </a:t>
            </a:r>
            <a:r>
              <a:rPr lang="en-US" sz="1200" b="0" i="0" kern="1200" dirty="0">
                <a:solidFill>
                  <a:schemeClr val="tx1"/>
                </a:solidFill>
                <a:effectLst/>
                <a:latin typeface="+mn-lt"/>
                <a:ea typeface="+mn-ea"/>
                <a:cs typeface="+mn-cs"/>
              </a:rPr>
              <a:t>Evasion Methods</a:t>
            </a:r>
          </a:p>
        </p:txBody>
      </p:sp>
    </p:spTree>
    <p:extLst>
      <p:ext uri="{BB962C8B-B14F-4D97-AF65-F5344CB8AC3E}">
        <p14:creationId xmlns:p14="http://schemas.microsoft.com/office/powerpoint/2010/main" val="1349107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rgbClr val="FF0000"/>
                </a:solidFill>
              </a:rPr>
              <a:t>14.3 </a:t>
            </a:r>
            <a:r>
              <a:rPr lang="en-GB" dirty="0"/>
              <a:t>– </a:t>
            </a:r>
            <a:r>
              <a:rPr lang="en-US" sz="1200" dirty="0"/>
              <a:t>Network Attacks - Denial of Service, Buffer Overflows, and Evasion</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14.3.6</a:t>
            </a:r>
            <a:r>
              <a:rPr lang="en-GB" dirty="0"/>
              <a:t> –</a:t>
            </a:r>
            <a:r>
              <a:rPr lang="en-US" sz="1200" b="0" i="0" kern="1200" dirty="0">
                <a:solidFill>
                  <a:schemeClr val="tx1"/>
                </a:solidFill>
                <a:effectLst/>
                <a:latin typeface="+mn-lt"/>
                <a:ea typeface="+mn-ea"/>
                <a:cs typeface="+mn-cs"/>
              </a:rPr>
              <a:t>Evasion Methods</a:t>
            </a:r>
          </a:p>
        </p:txBody>
      </p:sp>
    </p:spTree>
    <p:extLst>
      <p:ext uri="{BB962C8B-B14F-4D97-AF65-F5344CB8AC3E}">
        <p14:creationId xmlns:p14="http://schemas.microsoft.com/office/powerpoint/2010/main" val="5879111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p>
          <a:p>
            <a:pPr>
              <a:buFontTx/>
              <a:buNone/>
            </a:pPr>
            <a:r>
              <a:rPr lang="en-US" sz="1200" b="0" i="0" kern="1200" dirty="0">
                <a:solidFill>
                  <a:schemeClr val="tx1"/>
                </a:solidFill>
                <a:effectLst/>
                <a:latin typeface="+mn-lt"/>
                <a:ea typeface="+mn-ea"/>
                <a:cs typeface="+mn-cs"/>
              </a:rPr>
              <a:t>14.3.6</a:t>
            </a:r>
            <a:r>
              <a:rPr lang="en-GB" dirty="0"/>
              <a:t> – </a:t>
            </a:r>
            <a:r>
              <a:rPr lang="en-US" sz="1200" b="0" i="0" kern="1200" dirty="0">
                <a:solidFill>
                  <a:schemeClr val="tx1"/>
                </a:solidFill>
                <a:effectLst/>
                <a:latin typeface="+mn-lt"/>
                <a:ea typeface="+mn-ea"/>
                <a:cs typeface="+mn-cs"/>
              </a:rPr>
              <a:t>Evasion Methods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14.3.7</a:t>
            </a:r>
            <a:r>
              <a:rPr lang="en-GB" dirty="0"/>
              <a:t> – </a:t>
            </a:r>
            <a:r>
              <a:rPr lang="en-US" sz="1200" b="0" i="0" kern="1200" dirty="0">
                <a:solidFill>
                  <a:schemeClr val="tx1"/>
                </a:solidFill>
                <a:effectLst/>
                <a:latin typeface="+mn-lt"/>
                <a:ea typeface="+mn-ea"/>
                <a:cs typeface="+mn-cs"/>
              </a:rPr>
              <a:t>Check Your Understanding - Identify the Types of Network Attacks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9199674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p>
          <a:p>
            <a:pPr>
              <a:buFontTx/>
              <a:buNone/>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r>
              <a:rPr lang="en-US" sz="1200" b="0" dirty="0">
                <a:solidFill>
                  <a:srgbClr val="FF0000"/>
                </a:solidFill>
              </a:rPr>
              <a:t>14.4 </a:t>
            </a:r>
            <a:r>
              <a:rPr lang="en-GB" dirty="0"/>
              <a:t>–</a:t>
            </a:r>
            <a:r>
              <a:rPr lang="en-US" sz="1200" b="0" dirty="0">
                <a:solidFill>
                  <a:srgbClr val="FF0000"/>
                </a:solidFill>
              </a:rPr>
              <a:t> </a:t>
            </a:r>
            <a:r>
              <a:rPr lang="en-US" dirty="0">
                <a:solidFill>
                  <a:schemeClr val="accent5">
                    <a:lumMod val="40000"/>
                    <a:lumOff val="60000"/>
                  </a:schemeClr>
                </a:solidFill>
              </a:rPr>
              <a:t>Common Threats and Attacks Summary</a:t>
            </a:r>
            <a:endParaRPr lang="en-US" sz="1200" b="0" i="0" kern="1200" dirty="0">
              <a:solidFill>
                <a:schemeClr val="tx1"/>
              </a:solidFill>
              <a:effectLst/>
              <a:latin typeface="+mn-lt"/>
              <a:ea typeface="+mn-ea"/>
              <a:cs typeface="+mn-cs"/>
            </a:endParaRPr>
          </a:p>
          <a:p>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b="0" dirty="0"/>
              <a:t>5 min</a:t>
            </a:r>
          </a:p>
          <a:p>
            <a:pPr marL="171450" lvl="0" indent="-171450">
              <a:buFont typeface="Arial" panose="020B0604020202020204" pitchFamily="34" charset="0"/>
              <a:buChar char="•"/>
            </a:pPr>
            <a:r>
              <a:rPr lang="en-US" sz="1050" b="1" dirty="0"/>
              <a:t>Instructor Notes: </a:t>
            </a:r>
            <a:endParaRPr lang="en-US" sz="1050" dirty="0"/>
          </a:p>
          <a:p>
            <a:pPr marL="636905" lvl="1" indent="-171450">
              <a:lnSpc>
                <a:spcPct val="80000"/>
              </a:lnSpc>
              <a:spcBef>
                <a:spcPct val="0"/>
              </a:spcBef>
              <a:buFont typeface="Arial" panose="020B0604020202020204" pitchFamily="34" charset="0"/>
              <a:buChar char="•"/>
              <a:tabLst>
                <a:tab pos="431800" algn="l"/>
                <a:tab pos="877888" algn="l"/>
                <a:tab pos="1327150" algn="l"/>
                <a:tab pos="1776413" algn="l"/>
                <a:tab pos="2225675" algn="l"/>
                <a:tab pos="2674938" algn="l"/>
                <a:tab pos="3124200" algn="l"/>
                <a:tab pos="3575050" algn="l"/>
                <a:tab pos="4024313" algn="l"/>
                <a:tab pos="4473575" algn="l"/>
                <a:tab pos="4922838" algn="l"/>
                <a:tab pos="5372100" algn="l"/>
                <a:tab pos="5821363" algn="l"/>
                <a:tab pos="6270625" algn="l"/>
                <a:tab pos="6719888" algn="l"/>
                <a:tab pos="7169150" algn="l"/>
                <a:tab pos="7618413" algn="l"/>
                <a:tab pos="8066088" algn="l"/>
                <a:tab pos="8515350" algn="l"/>
                <a:tab pos="8964613" algn="l"/>
                <a:tab pos="9413875" algn="l"/>
              </a:tabLst>
            </a:pPr>
            <a:r>
              <a:rPr lang="en-IN" altLang="en-US" sz="1000" dirty="0">
                <a:latin typeface="Arial"/>
                <a:ea typeface="ＭＳ Ｐゴシック"/>
                <a:cs typeface="Arial"/>
              </a:rPr>
              <a:t>Summarise the main points of the module and take the learners through the new terms that they have learned in this module.</a:t>
            </a:r>
          </a:p>
          <a:p>
            <a:pPr marL="636905" lvl="1" indent="-171450">
              <a:lnSpc>
                <a:spcPct val="80000"/>
              </a:lnSpc>
              <a:spcBef>
                <a:spcPct val="0"/>
              </a:spcBef>
              <a:buFont typeface="Arial" panose="020B0604020202020204" pitchFamily="34" charset="0"/>
              <a:buChar char="•"/>
              <a:tabLst>
                <a:tab pos="431800" algn="l"/>
                <a:tab pos="877888" algn="l"/>
                <a:tab pos="1327150" algn="l"/>
                <a:tab pos="1776413" algn="l"/>
                <a:tab pos="2225675" algn="l"/>
                <a:tab pos="2674938" algn="l"/>
                <a:tab pos="3124200" algn="l"/>
                <a:tab pos="3575050" algn="l"/>
                <a:tab pos="4024313" algn="l"/>
                <a:tab pos="4473575" algn="l"/>
                <a:tab pos="4922838" algn="l"/>
                <a:tab pos="5372100" algn="l"/>
                <a:tab pos="5821363" algn="l"/>
                <a:tab pos="6270625" algn="l"/>
                <a:tab pos="6719888" algn="l"/>
                <a:tab pos="7169150" algn="l"/>
                <a:tab pos="7618413" algn="l"/>
                <a:tab pos="8066088" algn="l"/>
                <a:tab pos="8515350" algn="l"/>
                <a:tab pos="8964613" algn="l"/>
                <a:tab pos="9413875" algn="l"/>
              </a:tabLst>
            </a:pPr>
            <a:r>
              <a:rPr lang="en-IN" altLang="en-US" sz="1000" dirty="0">
                <a:latin typeface="Arial"/>
                <a:ea typeface="ＭＳ Ｐゴシック"/>
                <a:cs typeface="Arial"/>
              </a:rPr>
              <a:t>Ask them to complete the module quiz</a:t>
            </a:r>
            <a:r>
              <a:rPr lang="en-IN" altLang="en-US" sz="1000" baseline="0" dirty="0">
                <a:latin typeface="Arial"/>
                <a:ea typeface="ＭＳ Ｐゴシック"/>
                <a:cs typeface="Arial"/>
              </a:rPr>
              <a:t> present in section 14.4.2.</a:t>
            </a:r>
            <a:endParaRPr lang="en-IN" altLang="en-US" sz="1000" dirty="0">
              <a:latin typeface="Arial" panose="020B0604020202020204" pitchFamily="34" charset="0"/>
              <a:ea typeface="ＭＳ Ｐゴシック" panose="020B0600070205080204" pitchFamily="34" charset="-128"/>
              <a:cs typeface="Arial"/>
            </a:endParaRPr>
          </a:p>
          <a:p>
            <a:pPr marL="171450" lvl="0" indent="-171450">
              <a:buFont typeface="Arial" panose="020B0604020202020204" pitchFamily="34" charset="0"/>
              <a:buChar char="•"/>
            </a:pPr>
            <a:r>
              <a:rPr lang="en-US" sz="1050" b="1" dirty="0"/>
              <a:t>Key Points: </a:t>
            </a:r>
            <a:r>
              <a:rPr lang="en-US" sz="1050" b="0" dirty="0"/>
              <a:t>NA</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t>53</a:t>
            </a:fld>
            <a:endParaRPr lang="en-US" dirty="0"/>
          </a:p>
        </p:txBody>
      </p:sp>
    </p:spTree>
    <p:extLst>
      <p:ext uri="{BB962C8B-B14F-4D97-AF65-F5344CB8AC3E}">
        <p14:creationId xmlns:p14="http://schemas.microsoft.com/office/powerpoint/2010/main" val="31749685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t>14: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14.4 </a:t>
            </a:r>
            <a:r>
              <a:rPr lang="en-GB" dirty="0"/>
              <a:t>–</a:t>
            </a:r>
            <a:r>
              <a:rPr lang="en-US" sz="1200" b="0" dirty="0">
                <a:solidFill>
                  <a:srgbClr val="FF0000"/>
                </a:solidFill>
              </a:rPr>
              <a:t> </a:t>
            </a:r>
            <a:r>
              <a:rPr lang="en-US" dirty="0">
                <a:solidFill>
                  <a:schemeClr val="accent5">
                    <a:lumMod val="40000"/>
                    <a:lumOff val="60000"/>
                  </a:schemeClr>
                </a:solidFill>
              </a:rPr>
              <a:t>Common Threats and Attacks Summary</a:t>
            </a:r>
          </a:p>
          <a:p>
            <a:pPr>
              <a:buFontTx/>
              <a:buNone/>
            </a:pPr>
            <a:r>
              <a:rPr lang="en-US" sz="1200" b="0" i="0" kern="1200" dirty="0">
                <a:solidFill>
                  <a:schemeClr val="tx1"/>
                </a:solidFill>
                <a:effectLst/>
                <a:latin typeface="+mn-lt"/>
                <a:ea typeface="+mn-ea"/>
                <a:cs typeface="+mn-cs"/>
              </a:rPr>
              <a:t>14.4.1</a:t>
            </a:r>
            <a:r>
              <a:rPr lang="en-GB" dirty="0"/>
              <a:t> – </a:t>
            </a:r>
            <a:r>
              <a:rPr lang="en-US" sz="1200" b="0" i="0" kern="1200" dirty="0">
                <a:solidFill>
                  <a:schemeClr val="tx1"/>
                </a:solidFill>
                <a:effectLst/>
                <a:latin typeface="+mn-lt"/>
                <a:ea typeface="+mn-ea"/>
                <a:cs typeface="+mn-cs"/>
              </a:rPr>
              <a:t>What Did I Learn in this Module?</a:t>
            </a:r>
          </a:p>
        </p:txBody>
      </p:sp>
    </p:spTree>
    <p:extLst>
      <p:ext uri="{BB962C8B-B14F-4D97-AF65-F5344CB8AC3E}">
        <p14:creationId xmlns:p14="http://schemas.microsoft.com/office/powerpoint/2010/main" val="31661579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dirty="0"/>
              <a:t>14: </a:t>
            </a:r>
            <a:r>
              <a:rPr lang="en-US" sz="1600" dirty="0">
                <a:solidFill>
                  <a:schemeClr val="accent5">
                    <a:lumMod val="40000"/>
                    <a:lumOff val="60000"/>
                  </a:schemeClr>
                </a:solidFill>
              </a:rPr>
              <a:t>Common Threats and Attacks</a:t>
            </a:r>
            <a:endParaRPr lang="en-US" sz="1600" b="0" dirty="0">
              <a:solidFill>
                <a:srgbClr val="FF0000"/>
              </a:solidFill>
            </a:endParaRPr>
          </a:p>
          <a:p>
            <a:pPr>
              <a:buFontTx/>
              <a:buNone/>
            </a:pPr>
            <a:r>
              <a:rPr lang="en-US" sz="1600" b="0" dirty="0">
                <a:solidFill>
                  <a:srgbClr val="FF0000"/>
                </a:solidFill>
              </a:rPr>
              <a:t>14.4 </a:t>
            </a:r>
            <a:r>
              <a:rPr lang="en-GB" sz="1600" dirty="0"/>
              <a:t>–</a:t>
            </a:r>
            <a:r>
              <a:rPr lang="en-US" sz="1600" b="0" dirty="0">
                <a:solidFill>
                  <a:srgbClr val="FF0000"/>
                </a:solidFill>
              </a:rPr>
              <a:t> </a:t>
            </a:r>
            <a:r>
              <a:rPr lang="en-US" sz="1600" dirty="0">
                <a:solidFill>
                  <a:schemeClr val="accent5">
                    <a:lumMod val="40000"/>
                    <a:lumOff val="60000"/>
                  </a:schemeClr>
                </a:solidFill>
              </a:rPr>
              <a:t>Common Threats and Attacks Summary</a:t>
            </a:r>
          </a:p>
          <a:p>
            <a:pPr>
              <a:buFontTx/>
              <a:buNone/>
            </a:pPr>
            <a:r>
              <a:rPr lang="en-US" sz="1600" b="0" i="0" kern="1200" dirty="0">
                <a:solidFill>
                  <a:schemeClr val="tx1"/>
                </a:solidFill>
                <a:effectLst/>
                <a:latin typeface="+mn-lt"/>
                <a:ea typeface="+mn-ea"/>
                <a:cs typeface="+mn-cs"/>
              </a:rPr>
              <a:t>14.4.1</a:t>
            </a:r>
            <a:r>
              <a:rPr lang="en-GB" sz="1600" dirty="0"/>
              <a:t> – </a:t>
            </a:r>
            <a:r>
              <a:rPr lang="en-US" sz="1600" b="0" i="0" kern="1200" dirty="0">
                <a:solidFill>
                  <a:schemeClr val="tx1"/>
                </a:solidFill>
                <a:effectLst/>
                <a:latin typeface="+mn-lt"/>
                <a:ea typeface="+mn-ea"/>
                <a:cs typeface="+mn-cs"/>
              </a:rPr>
              <a:t>What Did I Learn in this Module?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14.4.2</a:t>
            </a:r>
            <a:r>
              <a:rPr lang="en-GB" sz="1200" dirty="0"/>
              <a:t> – Quiz – </a:t>
            </a:r>
            <a:r>
              <a:rPr lang="en-US" b="0" i="0" dirty="0">
                <a:solidFill>
                  <a:srgbClr val="056153"/>
                </a:solidFill>
                <a:effectLst/>
                <a:latin typeface="CiscoSans"/>
              </a:rPr>
              <a:t>Common Threats and Attacks Quiz</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860661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solidFill>
                  <a:prstClr val="black"/>
                </a:solidFill>
              </a:rPr>
              <a:pPr/>
              <a:t>56</a:t>
            </a:fld>
            <a:endParaRPr lang="en-US" sz="800" dirty="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b="0" baseline="0" dirty="0"/>
              <a:t>14</a:t>
            </a:r>
            <a:r>
              <a:rPr lang="en-US" sz="1200" b="0" dirty="0"/>
              <a:t> </a:t>
            </a:r>
            <a:r>
              <a:rPr lang="en-GB" dirty="0"/>
              <a:t>– </a:t>
            </a:r>
            <a:r>
              <a:rPr lang="en-US" sz="1200" b="0" i="0" kern="1200" dirty="0">
                <a:solidFill>
                  <a:schemeClr val="tx1"/>
                </a:solidFill>
                <a:latin typeface="+mn-lt"/>
                <a:ea typeface="+mn-ea"/>
                <a:cs typeface="+mn-cs"/>
              </a:rPr>
              <a:t>Common</a:t>
            </a:r>
            <a:r>
              <a:rPr lang="en-US" sz="1200" b="0" i="0" kern="1200" baseline="0" dirty="0">
                <a:solidFill>
                  <a:schemeClr val="tx1"/>
                </a:solidFill>
                <a:latin typeface="+mn-lt"/>
                <a:ea typeface="+mn-ea"/>
                <a:cs typeface="+mn-cs"/>
              </a:rPr>
              <a:t> Threats and Attackers</a:t>
            </a:r>
            <a:endParaRPr lang="en-US" sz="1200" b="0" i="0" kern="1200" dirty="0">
              <a:solidFill>
                <a:schemeClr val="tx1"/>
              </a:solidFill>
              <a:latin typeface="+mn-lt"/>
              <a:ea typeface="+mn-ea"/>
              <a:cs typeface="+mn-cs"/>
            </a:endParaRPr>
          </a:p>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236085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6</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i="1" dirty="0"/>
          </a:p>
        </p:txBody>
      </p:sp>
    </p:spTree>
    <p:extLst>
      <p:ext uri="{BB962C8B-B14F-4D97-AF65-F5344CB8AC3E}">
        <p14:creationId xmlns:p14="http://schemas.microsoft.com/office/powerpoint/2010/main" val="3469713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7</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0796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solidFill>
                  <a:prstClr val="black"/>
                </a:solidFill>
              </a:rPr>
              <a:pPr algn="r"/>
              <a:t>8</a:t>
            </a:fld>
            <a:endParaRPr lang="en-US" sz="800" b="0" dirty="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r>
              <a:rPr lang="en-US" dirty="0" err="1">
                <a:solidFill>
                  <a:srgbClr val="AFE8FB"/>
                </a:solidFill>
              </a:rPr>
              <a:t>CyberOps</a:t>
            </a:r>
            <a:r>
              <a:rPr lang="en-US" dirty="0">
                <a:solidFill>
                  <a:srgbClr val="AFE8FB"/>
                </a:solidFill>
              </a:rPr>
              <a:t> Associate v1.0</a:t>
            </a:r>
            <a:endParaRPr lang="en-US" dirty="0">
              <a:solidFill>
                <a:srgbClr val="FF0000"/>
              </a:solidFill>
            </a:endParaRPr>
          </a:p>
          <a:p>
            <a:pPr>
              <a:buFontTx/>
              <a:buNone/>
            </a:pPr>
            <a:r>
              <a:rPr lang="en-US" sz="1200" b="0" dirty="0"/>
              <a:t>Module 14: </a:t>
            </a:r>
            <a:r>
              <a:rPr lang="en-US" dirty="0">
                <a:solidFill>
                  <a:schemeClr val="accent5">
                    <a:lumMod val="40000"/>
                    <a:lumOff val="60000"/>
                  </a:schemeClr>
                </a:solidFill>
              </a:rPr>
              <a:t>Common Threats and Attacks</a:t>
            </a:r>
            <a:endParaRPr lang="en-US" dirty="0"/>
          </a:p>
          <a:p>
            <a:pPr>
              <a:buFontTx/>
              <a:buNone/>
            </a:pPr>
            <a:endParaRPr lang="en-US" sz="1200" b="0" dirty="0">
              <a:solidFill>
                <a:srgbClr val="FF0000"/>
              </a:solidFill>
            </a:endParaRPr>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solidFill>
                  <a:srgbClr val="FF0000"/>
                </a:solidFill>
              </a:rPr>
              <a:t>Time</a:t>
            </a:r>
            <a:r>
              <a:rPr lang="en-US" b="1" dirty="0">
                <a:solidFill>
                  <a:srgbClr val="FF0000"/>
                </a:solidFill>
              </a:rPr>
              <a:t>: </a:t>
            </a:r>
            <a:r>
              <a:rPr lang="en-US" b="0" dirty="0">
                <a:solidFill>
                  <a:srgbClr val="FF0000"/>
                </a:solidFill>
              </a:rPr>
              <a:t>5</a:t>
            </a:r>
            <a:r>
              <a:rPr lang="en-US" b="0" baseline="0" dirty="0">
                <a:solidFill>
                  <a:srgbClr val="FF0000"/>
                </a:solidFill>
              </a:rPr>
              <a:t> </a:t>
            </a:r>
            <a:r>
              <a:rPr lang="en-US" b="0" dirty="0">
                <a:solidFill>
                  <a:srgbClr val="FF0000"/>
                </a:solidFill>
              </a:rPr>
              <a:t>min</a:t>
            </a:r>
            <a:endParaRPr lang="en-US" sz="1000" b="0" dirty="0"/>
          </a:p>
          <a:p>
            <a:pPr marL="171450" lvl="0" indent="-171450">
              <a:buFont typeface="Arial" panose="020B0604020202020204" pitchFamily="34" charset="0"/>
              <a:buChar char="•"/>
            </a:pPr>
            <a:r>
              <a:rPr lang="en-US" sz="1050" b="1" dirty="0"/>
              <a:t>Instructor Notes: </a:t>
            </a:r>
            <a:endParaRPr lang="en-US" sz="1050" dirty="0"/>
          </a:p>
          <a:p>
            <a:pPr marL="341313" lvl="1" indent="-171450">
              <a:buFont typeface="Arial" panose="020B0604020202020204" pitchFamily="34" charset="0"/>
              <a:buChar char="•"/>
            </a:pPr>
            <a:r>
              <a:rPr lang="en-US" sz="1000" dirty="0"/>
              <a:t>Welcome the audience in a warm and cordial manner. Ensure that everyone is set up with the required resources.</a:t>
            </a:r>
          </a:p>
          <a:p>
            <a:pPr marL="341313" lvl="1" indent="-171450">
              <a:buFont typeface="Arial" panose="020B0604020202020204" pitchFamily="34" charset="0"/>
              <a:buChar char="•"/>
            </a:pPr>
            <a:r>
              <a:rPr lang="en-US" sz="1000" dirty="0"/>
              <a:t>Introduce yourself briefly and invite participants to introduce themselves with name, dept. and role, if deemed all right. </a:t>
            </a:r>
          </a:p>
          <a:p>
            <a:pPr marL="341313" lvl="1" indent="-171450">
              <a:buFont typeface="Arial" panose="020B0604020202020204" pitchFamily="34" charset="0"/>
              <a:buChar char="•"/>
            </a:pPr>
            <a:r>
              <a:rPr lang="en-US" sz="1000" dirty="0"/>
              <a:t>Introduce the topic and encourage learners to come up with a list of expectations from the session. Collate topics on the white board or Desktop while using learner’s inputs to interpret them in words.</a:t>
            </a:r>
            <a:r>
              <a:rPr lang="en-US" sz="1000" b="1" dirty="0"/>
              <a:t> </a:t>
            </a:r>
            <a:endParaRPr lang="en-US" sz="1050" b="1" dirty="0">
              <a:solidFill>
                <a:prstClr val="black"/>
              </a:solidFill>
            </a:endParaRPr>
          </a:p>
          <a:p>
            <a:pPr marL="341313" lvl="1" indent="-171450">
              <a:buFont typeface="Arial" panose="020B0604020202020204" pitchFamily="34" charset="0"/>
              <a:buChar char="•"/>
            </a:pPr>
            <a:r>
              <a:rPr lang="en-US" sz="1000" dirty="0"/>
              <a:t>Read out the Objectives and briefly describe each.</a:t>
            </a:r>
            <a:r>
              <a:rPr lang="en-US" sz="1000" dirty="0">
                <a:solidFill>
                  <a:prstClr val="black"/>
                </a:solidFill>
              </a:rPr>
              <a: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Key Points: </a:t>
            </a:r>
            <a:r>
              <a:rPr lang="en-US" sz="1200" b="0" i="1" dirty="0"/>
              <a:t>NA</a:t>
            </a:r>
            <a:endParaRPr lang="en-US" sz="1200" i="1"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508118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8.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9.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0.xml"/><Relationship Id="rId5" Type="http://schemas.openxmlformats.org/officeDocument/2006/relationships/image" Target="../media/image12.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2.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4.xml"/><Relationship Id="rId5" Type="http://schemas.openxmlformats.org/officeDocument/2006/relationships/image" Target="../media/image1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5.xml"/><Relationship Id="rId5" Type="http://schemas.openxmlformats.org/officeDocument/2006/relationships/image" Target="../media/image18.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9.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2.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43.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45.xml"/><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tags" Target="../tags/tag47.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48.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tags" Target="../tags/tag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5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r>
              <a:rPr lang="en-US" dirty="0">
                <a:solidFill>
                  <a:schemeClr val="accent5">
                    <a:lumMod val="40000"/>
                    <a:lumOff val="60000"/>
                  </a:schemeClr>
                </a:solidFill>
              </a:rPr>
              <a:t>Module 14: Common Threats and Attacks</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a:t>
            </a:r>
          </a:p>
        </p:txBody>
      </p:sp>
      <p:sp>
        <p:nvSpPr>
          <p:cNvPr id="7" name="Subtitle 6"/>
          <p:cNvSpPr>
            <a:spLocks noGrp="1"/>
          </p:cNvSpPr>
          <p:nvPr>
            <p:ph type="subTitle" idx="1"/>
          </p:nvPr>
        </p:nvSpPr>
        <p:spPr>
          <a:xfrm>
            <a:off x="469497" y="3809526"/>
            <a:ext cx="2368954" cy="902174"/>
          </a:xfrm>
        </p:spPr>
        <p:txBody>
          <a:bodyPr/>
          <a:lstStyle/>
          <a:p>
            <a:r>
              <a:rPr lang="en-US" dirty="0" err="1">
                <a:solidFill>
                  <a:srgbClr val="AFE8FB"/>
                </a:solidFill>
              </a:rPr>
              <a:t>CyberOps</a:t>
            </a:r>
            <a:r>
              <a:rPr lang="en-US" dirty="0">
                <a:solidFill>
                  <a:srgbClr val="AFE8FB"/>
                </a:solidFill>
              </a:rPr>
              <a:t> Associate v1.0</a:t>
            </a:r>
            <a:endParaRPr lang="en-US" dirty="0">
              <a:solidFill>
                <a:srgbClr val="FF0000"/>
              </a:solidFill>
            </a:endParaRP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eaLnBrk="1" hangingPunct="1"/>
            <a:r>
              <a:rPr lang="en-US" dirty="0"/>
              <a:t>Module Objectives</a:t>
            </a:r>
          </a:p>
        </p:txBody>
      </p:sp>
      <p:sp>
        <p:nvSpPr>
          <p:cNvPr id="6147" name="Rectangle 34"/>
          <p:cNvSpPr>
            <a:spLocks noGrp="1" noChangeArrowheads="1"/>
          </p:cNvSpPr>
          <p:nvPr>
            <p:ph idx="1"/>
          </p:nvPr>
        </p:nvSpPr>
        <p:spPr>
          <a:xfrm>
            <a:off x="99461" y="654206"/>
            <a:ext cx="8731272" cy="827461"/>
          </a:xfrm>
        </p:spPr>
        <p:txBody>
          <a:bodyPr/>
          <a:lstStyle/>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pitchFamily="34" charset="0"/>
                <a:cs typeface="Calibri" panose="020F0502020204030204" pitchFamily="34" charset="0"/>
              </a:rPr>
              <a:t>Module Title: </a:t>
            </a:r>
            <a:r>
              <a:rPr lang="en-US" dirty="0"/>
              <a:t>Common Threats and Attacks</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pitchFamily="34" charset="0"/>
                <a:cs typeface="Calibri" panose="020F0502020204030204" pitchFamily="34" charset="0"/>
              </a:rPr>
              <a:t>Module Objective</a:t>
            </a:r>
            <a:r>
              <a:rPr lang="en-US" altLang="en-US" sz="1400" dirty="0">
                <a:solidFill>
                  <a:schemeClr val="tx1"/>
                </a:solidFill>
                <a:ea typeface="Calibri" panose="020F0502020204030204" pitchFamily="34" charset="0"/>
                <a:cs typeface="Calibri" panose="020F0502020204030204" pitchFamily="34" charset="0"/>
              </a:rPr>
              <a:t>: E</a:t>
            </a:r>
            <a:r>
              <a:rPr lang="en-US" dirty="0"/>
              <a:t>xplain the various types of threats and attacks.</a:t>
            </a:r>
            <a:endParaRPr lang="en-US" altLang="en-US" sz="1600" dirty="0">
              <a:solidFill>
                <a:schemeClr val="tx1"/>
              </a:solidFill>
              <a:latin typeface="Arial" panose="020B0604020202020204" pitchFamily="34" charset="0"/>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812292152"/>
              </p:ext>
            </p:extLst>
          </p:nvPr>
        </p:nvGraphicFramePr>
        <p:xfrm>
          <a:off x="388620" y="1625600"/>
          <a:ext cx="8342785" cy="2058490"/>
        </p:xfrm>
        <a:graphic>
          <a:graphicData uri="http://schemas.openxmlformats.org/drawingml/2006/table">
            <a:tbl>
              <a:tblPr firstRow="1" firstCol="1" bandRow="1">
                <a:tableStyleId>{5C22544A-7EE6-4342-B048-85BDC9FD1C3A}</a:tableStyleId>
              </a:tblPr>
              <a:tblGrid>
                <a:gridCol w="2983230">
                  <a:extLst>
                    <a:ext uri="{9D8B030D-6E8A-4147-A177-3AD203B41FA5}">
                      <a16:colId xmlns:a16="http://schemas.microsoft.com/office/drawing/2014/main" val="399010295"/>
                    </a:ext>
                  </a:extLst>
                </a:gridCol>
                <a:gridCol w="5359555">
                  <a:extLst>
                    <a:ext uri="{9D8B030D-6E8A-4147-A177-3AD203B41FA5}">
                      <a16:colId xmlns:a16="http://schemas.microsoft.com/office/drawing/2014/main" val="3417728144"/>
                    </a:ext>
                  </a:extLst>
                </a:gridCol>
              </a:tblGrid>
              <a:tr h="307576">
                <a:tc>
                  <a:txBody>
                    <a:bodyPr/>
                    <a:lstStyle/>
                    <a:p>
                      <a:pPr marL="0" marR="0" algn="ctr">
                        <a:lnSpc>
                          <a:spcPct val="107000"/>
                        </a:lnSpc>
                        <a:spcBef>
                          <a:spcPts val="0"/>
                        </a:spcBef>
                        <a:spcAft>
                          <a:spcPts val="0"/>
                        </a:spcAft>
                      </a:pPr>
                      <a:r>
                        <a:rPr lang="en-US" sz="1400" dirty="0">
                          <a:effectLst/>
                        </a:rPr>
                        <a:t>Topic Title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tc>
                  <a:txBody>
                    <a:bodyPr/>
                    <a:lstStyle/>
                    <a:p>
                      <a:pPr marL="0" marR="0" algn="ctr">
                        <a:lnSpc>
                          <a:spcPct val="107000"/>
                        </a:lnSpc>
                        <a:spcBef>
                          <a:spcPts val="0"/>
                        </a:spcBef>
                        <a:spcAft>
                          <a:spcPts val="0"/>
                        </a:spcAft>
                      </a:pPr>
                      <a:r>
                        <a:rPr lang="en-US" sz="1400" dirty="0">
                          <a:effectLst/>
                        </a:rPr>
                        <a:t>Topic Objective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extLst>
                  <a:ext uri="{0D108BD9-81ED-4DB2-BD59-A6C34878D82A}">
                    <a16:rowId xmlns:a16="http://schemas.microsoft.com/office/drawing/2014/main" val="364302898"/>
                  </a:ext>
                </a:extLst>
              </a:tr>
              <a:tr h="361934">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Malware</a:t>
                      </a:r>
                    </a:p>
                  </a:txBody>
                  <a:tcPr marL="60168" marR="60168" marT="0" marB="0" anchor="ctr"/>
                </a:tc>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mn-lt"/>
                          <a:ea typeface="+mn-ea"/>
                          <a:cs typeface="+mn-cs"/>
                        </a:rPr>
                        <a:t>Describe types of malware.</a:t>
                      </a:r>
                    </a:p>
                  </a:txBody>
                  <a:tcPr marL="60168" marR="60168" marT="0" marB="0" anchor="ctr"/>
                </a:tc>
                <a:extLst>
                  <a:ext uri="{0D108BD9-81ED-4DB2-BD59-A6C34878D82A}">
                    <a16:rowId xmlns:a16="http://schemas.microsoft.com/office/drawing/2014/main" val="3530891527"/>
                  </a:ext>
                </a:extLst>
              </a:tr>
              <a:tr h="720706">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Common Network Attacks - Reconnaissance, Access, and Social Engineering</a:t>
                      </a:r>
                    </a:p>
                  </a:txBody>
                  <a:tcPr marL="60168" marR="60168" marT="0" marB="0" anchor="ctr"/>
                </a:tc>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mn-lt"/>
                          <a:ea typeface="+mn-ea"/>
                          <a:cs typeface="+mn-cs"/>
                        </a:rPr>
                        <a:t>Explain reconnaissance, access, and social engineering network attacks.</a:t>
                      </a:r>
                    </a:p>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extLst>
                  <a:ext uri="{0D108BD9-81ED-4DB2-BD59-A6C34878D82A}">
                    <a16:rowId xmlns:a16="http://schemas.microsoft.com/office/drawing/2014/main" val="662892947"/>
                  </a:ext>
                </a:extLst>
              </a:tr>
              <a:tr h="474516">
                <a:tc>
                  <a:txBody>
                    <a:bodyPr/>
                    <a:lstStyle/>
                    <a:p>
                      <a:pPr marL="0" marR="0">
                        <a:lnSpc>
                          <a:spcPct val="107000"/>
                        </a:lnSpc>
                        <a:spcBef>
                          <a:spcPts val="0"/>
                        </a:spcBef>
                        <a:spcAft>
                          <a:spcPts val="0"/>
                        </a:spcAft>
                      </a:pPr>
                      <a:r>
                        <a:rPr lang="en-US" sz="1400" b="1" kern="1200" dirty="0">
                          <a:solidFill>
                            <a:schemeClr val="lt1"/>
                          </a:solidFill>
                          <a:effectLst/>
                          <a:latin typeface="+mn-lt"/>
                          <a:ea typeface="+mn-ea"/>
                          <a:cs typeface="+mn-cs"/>
                        </a:rPr>
                        <a:t>Network Attacks - Denial of Service, Buffer Overflows, and Evasion</a:t>
                      </a:r>
                    </a:p>
                  </a:txBody>
                  <a:tcPr marL="60168" marR="60168" marT="0" marB="0" anchor="ctr"/>
                </a:tc>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mn-lt"/>
                          <a:ea typeface="+mn-ea"/>
                          <a:cs typeface="+mn-cs"/>
                        </a:rPr>
                        <a:t>Explain Denial of Service, buffer overflow, and evasion attacks.</a:t>
                      </a:r>
                    </a:p>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extLst>
                  <a:ext uri="{0D108BD9-81ED-4DB2-BD59-A6C34878D82A}">
                    <a16:rowId xmlns:a16="http://schemas.microsoft.com/office/drawing/2014/main" val="1283686363"/>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14.1 Malware</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Types of Malware</a:t>
            </a:r>
          </a:p>
        </p:txBody>
      </p:sp>
      <p:sp>
        <p:nvSpPr>
          <p:cNvPr id="2" name="Content Placeholder 1"/>
          <p:cNvSpPr>
            <a:spLocks noGrp="1"/>
          </p:cNvSpPr>
          <p:nvPr>
            <p:ph idx="1"/>
          </p:nvPr>
        </p:nvSpPr>
        <p:spPr>
          <a:xfrm>
            <a:off x="144065" y="798944"/>
            <a:ext cx="8853286" cy="1532775"/>
          </a:xfrm>
        </p:spPr>
        <p:txBody>
          <a:bodyPr/>
          <a:lstStyle/>
          <a:p>
            <a:pPr>
              <a:buFont typeface="Arial" panose="020B0604020202020204" pitchFamily="34" charset="0"/>
              <a:buChar char="•"/>
            </a:pPr>
            <a:r>
              <a:rPr lang="en-US" sz="1600" dirty="0"/>
              <a:t>Malware is a code or software designed to damage, disrupt, steal, or inflict some other ‘bad’ or illegitimate action on data, hosts, or networks.</a:t>
            </a:r>
          </a:p>
          <a:p>
            <a:pPr>
              <a:buFont typeface="Arial" panose="020B0604020202020204" pitchFamily="34" charset="0"/>
              <a:buChar char="•"/>
            </a:pPr>
            <a:r>
              <a:rPr lang="en-US" sz="1600" dirty="0"/>
              <a:t>The three most common types of malware are Virus, Worm, and Trojan horse.</a:t>
            </a:r>
          </a:p>
          <a:p>
            <a:pPr>
              <a:buFont typeface="Arial" panose="020B0604020202020204" pitchFamily="34" charset="0"/>
              <a:buChar char="•"/>
            </a:pPr>
            <a:r>
              <a:rPr lang="en-US" sz="1600" dirty="0"/>
              <a:t>Play the animation to view examples of the different malware types.</a:t>
            </a:r>
          </a:p>
        </p:txBody>
      </p:sp>
      <p:pic>
        <p:nvPicPr>
          <p:cNvPr id="3" name="Picture 2"/>
          <p:cNvPicPr>
            <a:picLocks noChangeAspect="1"/>
          </p:cNvPicPr>
          <p:nvPr/>
        </p:nvPicPr>
        <p:blipFill>
          <a:blip r:embed="rId4"/>
          <a:stretch>
            <a:fillRect/>
          </a:stretch>
        </p:blipFill>
        <p:spPr>
          <a:xfrm>
            <a:off x="2249297" y="2225123"/>
            <a:ext cx="4642822" cy="2408000"/>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Viruses</a:t>
            </a:r>
          </a:p>
        </p:txBody>
      </p:sp>
      <p:sp>
        <p:nvSpPr>
          <p:cNvPr id="2" name="Content Placeholder 1"/>
          <p:cNvSpPr>
            <a:spLocks noGrp="1"/>
          </p:cNvSpPr>
          <p:nvPr>
            <p:ph idx="1"/>
          </p:nvPr>
        </p:nvSpPr>
        <p:spPr>
          <a:xfrm>
            <a:off x="144065" y="798944"/>
            <a:ext cx="8853286" cy="3806510"/>
          </a:xfrm>
        </p:spPr>
        <p:txBody>
          <a:bodyPr/>
          <a:lstStyle/>
          <a:p>
            <a:pPr>
              <a:buFont typeface="Arial" panose="020B0604020202020204" pitchFamily="34" charset="0"/>
              <a:buChar char="•"/>
            </a:pPr>
            <a:r>
              <a:rPr lang="en-US" sz="1600" dirty="0"/>
              <a:t>A virus is a type of malware that spreads by inserting a copy of itself into another program.</a:t>
            </a:r>
          </a:p>
          <a:p>
            <a:pPr>
              <a:buFont typeface="Arial" panose="020B0604020202020204" pitchFamily="34" charset="0"/>
              <a:buChar char="•"/>
            </a:pPr>
            <a:r>
              <a:rPr lang="en-US" sz="1600" dirty="0"/>
              <a:t>After the program is run, viruses spread from one computer to another, thus infecting the computers. </a:t>
            </a:r>
          </a:p>
          <a:p>
            <a:pPr>
              <a:buFont typeface="Arial" panose="020B0604020202020204" pitchFamily="34" charset="0"/>
              <a:buChar char="•"/>
            </a:pPr>
            <a:r>
              <a:rPr lang="en-US" sz="1600" dirty="0"/>
              <a:t>A simple virus may install itself at the first line of code in an executable file. </a:t>
            </a:r>
          </a:p>
          <a:p>
            <a:pPr>
              <a:buFont typeface="Arial" panose="020B0604020202020204" pitchFamily="34" charset="0"/>
              <a:buChar char="•"/>
            </a:pPr>
            <a:r>
              <a:rPr lang="en-US" sz="1600" dirty="0"/>
              <a:t>Viruses can be harmless, for those that display a picture on the screen, or they can be destructive. They can also modify or delete files on the hard drive.</a:t>
            </a:r>
          </a:p>
          <a:p>
            <a:pPr>
              <a:buFont typeface="Arial" panose="020B0604020202020204" pitchFamily="34" charset="0"/>
              <a:buChar char="•"/>
            </a:pPr>
            <a:r>
              <a:rPr lang="en-US" sz="1600" dirty="0"/>
              <a:t>Most viruses spread by USB memory drives, CDs, DVDs, network shares, and email. Email viruses are a common type of virus.</a:t>
            </a:r>
          </a:p>
        </p:txBody>
      </p:sp>
    </p:spTree>
    <p:custDataLst>
      <p:tags r:id="rId1"/>
    </p:custDataLst>
    <p:extLst>
      <p:ext uri="{BB962C8B-B14F-4D97-AF65-F5344CB8AC3E}">
        <p14:creationId xmlns:p14="http://schemas.microsoft.com/office/powerpoint/2010/main" val="3098750257"/>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Trojan Horses</a:t>
            </a:r>
          </a:p>
        </p:txBody>
      </p:sp>
      <p:sp>
        <p:nvSpPr>
          <p:cNvPr id="2" name="Content Placeholder 1"/>
          <p:cNvSpPr>
            <a:spLocks noGrp="1"/>
          </p:cNvSpPr>
          <p:nvPr>
            <p:ph idx="1"/>
          </p:nvPr>
        </p:nvSpPr>
        <p:spPr>
          <a:xfrm>
            <a:off x="144065" y="798944"/>
            <a:ext cx="8853286" cy="4152197"/>
          </a:xfrm>
        </p:spPr>
        <p:txBody>
          <a:bodyPr/>
          <a:lstStyle/>
          <a:p>
            <a:pPr>
              <a:buFont typeface="Arial" panose="020B0604020202020204" pitchFamily="34" charset="0"/>
              <a:buChar char="•"/>
            </a:pPr>
            <a:r>
              <a:rPr lang="en-US" sz="1600" dirty="0"/>
              <a:t>Trojan horse malware is a software that appears to be legitimate, but it contains malicious code which exploits the privileges of the user that runs it.</a:t>
            </a:r>
          </a:p>
          <a:p>
            <a:pPr>
              <a:buFont typeface="Arial" panose="020B0604020202020204" pitchFamily="34" charset="0"/>
              <a:buChar char="•"/>
            </a:pPr>
            <a:r>
              <a:rPr lang="en-US" sz="1600" dirty="0"/>
              <a:t>Trojans are found attached to online games.</a:t>
            </a:r>
          </a:p>
          <a:p>
            <a:pPr>
              <a:buFont typeface="Arial" panose="020B0604020202020204" pitchFamily="34" charset="0"/>
              <a:buChar char="•"/>
            </a:pPr>
            <a:r>
              <a:rPr lang="en-US" sz="1600" dirty="0"/>
              <a:t>Users are commonly tricked into loading and executing the Trojan horse on their systems </a:t>
            </a:r>
          </a:p>
          <a:p>
            <a:pPr>
              <a:buFont typeface="Arial" panose="020B0604020202020204" pitchFamily="34" charset="0"/>
              <a:buChar char="•"/>
            </a:pPr>
            <a:r>
              <a:rPr lang="en-US" sz="1600" dirty="0"/>
              <a:t>The Trojan horse concept is flexible. </a:t>
            </a:r>
          </a:p>
          <a:p>
            <a:pPr>
              <a:buFont typeface="Arial" panose="020B0604020202020204" pitchFamily="34" charset="0"/>
              <a:buChar char="•"/>
            </a:pPr>
            <a:r>
              <a:rPr lang="en-US" sz="1600" dirty="0"/>
              <a:t>It can cause immediate damage, provide remote access to the system, or access through a back door.</a:t>
            </a:r>
          </a:p>
          <a:p>
            <a:pPr>
              <a:buFont typeface="Arial" panose="020B0604020202020204" pitchFamily="34" charset="0"/>
              <a:buChar char="•"/>
            </a:pPr>
            <a:r>
              <a:rPr lang="en-US" sz="1600" dirty="0"/>
              <a:t>Custom-written Trojan horses with a specific target are difficult to detect.</a:t>
            </a:r>
          </a:p>
          <a:p>
            <a:pPr>
              <a:buFont typeface="Arial" panose="020B0604020202020204" pitchFamily="34" charset="0"/>
              <a:buChar char="•"/>
            </a:pPr>
            <a:endParaRPr lang="en-US" sz="1600" dirty="0"/>
          </a:p>
          <a:p>
            <a:pPr marL="0" indent="0">
              <a:buNone/>
            </a:pPr>
            <a:endParaRPr lang="en-US" sz="1600" dirty="0"/>
          </a:p>
        </p:txBody>
      </p:sp>
    </p:spTree>
    <p:custDataLst>
      <p:tags r:id="rId1"/>
    </p:custDataLst>
    <p:extLst>
      <p:ext uri="{BB962C8B-B14F-4D97-AF65-F5344CB8AC3E}">
        <p14:creationId xmlns:p14="http://schemas.microsoft.com/office/powerpoint/2010/main" val="311353899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Trojan Horses Classification</a:t>
            </a:r>
          </a:p>
        </p:txBody>
      </p:sp>
      <p:sp>
        <p:nvSpPr>
          <p:cNvPr id="2" name="Content Placeholder 1"/>
          <p:cNvSpPr>
            <a:spLocks noGrp="1"/>
          </p:cNvSpPr>
          <p:nvPr>
            <p:ph idx="1"/>
          </p:nvPr>
        </p:nvSpPr>
        <p:spPr>
          <a:xfrm>
            <a:off x="144065" y="798945"/>
            <a:ext cx="8853286" cy="505748"/>
          </a:xfrm>
        </p:spPr>
        <p:txBody>
          <a:bodyPr/>
          <a:lstStyle/>
          <a:p>
            <a:pPr>
              <a:buFont typeface="Arial" panose="020B0604020202020204" pitchFamily="34" charset="0"/>
              <a:buChar char="•"/>
            </a:pPr>
            <a:r>
              <a:rPr lang="en-US" sz="1600" dirty="0"/>
              <a:t>Trojan horses are usually classified according to the damage that they cause, or the manner in which they breach a system.</a:t>
            </a:r>
          </a:p>
        </p:txBody>
      </p:sp>
      <p:pic>
        <p:nvPicPr>
          <p:cNvPr id="4" name="Picture 3">
            <a:extLst>
              <a:ext uri="{FF2B5EF4-FFF2-40B4-BE49-F238E27FC236}">
                <a16:creationId xmlns:a16="http://schemas.microsoft.com/office/drawing/2014/main" id="{89006C4B-8DC9-47E1-BAAB-4AC46F9B7D98}"/>
              </a:ext>
            </a:extLst>
          </p:cNvPr>
          <p:cNvPicPr>
            <a:picLocks noChangeAspect="1"/>
          </p:cNvPicPr>
          <p:nvPr/>
        </p:nvPicPr>
        <p:blipFill rotWithShape="1">
          <a:blip r:embed="rId4"/>
          <a:srcRect l="26004" t="23730" r="24221" b="14849"/>
          <a:stretch/>
        </p:blipFill>
        <p:spPr>
          <a:xfrm>
            <a:off x="2334216" y="1398740"/>
            <a:ext cx="4472984" cy="3103132"/>
          </a:xfrm>
          <a:prstGeom prst="rect">
            <a:avLst/>
          </a:prstGeom>
        </p:spPr>
      </p:pic>
    </p:spTree>
    <p:custDataLst>
      <p:tags r:id="rId1"/>
    </p:custDataLst>
    <p:extLst>
      <p:ext uri="{BB962C8B-B14F-4D97-AF65-F5344CB8AC3E}">
        <p14:creationId xmlns:p14="http://schemas.microsoft.com/office/powerpoint/2010/main" val="405029594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Trojan Horses Classification (Contd.)</a:t>
            </a:r>
          </a:p>
        </p:txBody>
      </p:sp>
      <p:sp>
        <p:nvSpPr>
          <p:cNvPr id="4" name="Content Placeholder 1"/>
          <p:cNvSpPr>
            <a:spLocks noGrp="1"/>
          </p:cNvSpPr>
          <p:nvPr>
            <p:ph idx="1"/>
          </p:nvPr>
        </p:nvSpPr>
        <p:spPr>
          <a:xfrm>
            <a:off x="198770" y="798945"/>
            <a:ext cx="8853286" cy="505748"/>
          </a:xfrm>
        </p:spPr>
        <p:txBody>
          <a:bodyPr/>
          <a:lstStyle/>
          <a:p>
            <a:pPr marL="0" indent="0">
              <a:buNone/>
            </a:pPr>
            <a:r>
              <a:rPr lang="en-US" sz="1600" dirty="0"/>
              <a:t>The types of Trojan horses are as follows:</a:t>
            </a:r>
          </a:p>
        </p:txBody>
      </p:sp>
      <p:graphicFrame>
        <p:nvGraphicFramePr>
          <p:cNvPr id="7" name="Content Placeholder 3">
            <a:extLst>
              <a:ext uri="{FF2B5EF4-FFF2-40B4-BE49-F238E27FC236}">
                <a16:creationId xmlns:a16="http://schemas.microsoft.com/office/drawing/2014/main" id="{9465F1DF-436D-409B-B789-5010E363679C}"/>
              </a:ext>
            </a:extLst>
          </p:cNvPr>
          <p:cNvGraphicFramePr>
            <a:graphicFrameLocks/>
          </p:cNvGraphicFramePr>
          <p:nvPr>
            <p:extLst>
              <p:ext uri="{D42A27DB-BD31-4B8C-83A1-F6EECF244321}">
                <p14:modId xmlns:p14="http://schemas.microsoft.com/office/powerpoint/2010/main" val="4178890671"/>
              </p:ext>
            </p:extLst>
          </p:nvPr>
        </p:nvGraphicFramePr>
        <p:xfrm>
          <a:off x="321251" y="1232505"/>
          <a:ext cx="8385084" cy="3327449"/>
        </p:xfrm>
        <a:graphic>
          <a:graphicData uri="http://schemas.openxmlformats.org/drawingml/2006/table">
            <a:tbl>
              <a:tblPr firstRow="1" bandRow="1">
                <a:tableStyleId>{5C22544A-7EE6-4342-B048-85BDC9FD1C3A}</a:tableStyleId>
              </a:tblPr>
              <a:tblGrid>
                <a:gridCol w="2194121">
                  <a:extLst>
                    <a:ext uri="{9D8B030D-6E8A-4147-A177-3AD203B41FA5}">
                      <a16:colId xmlns:a16="http://schemas.microsoft.com/office/drawing/2014/main" val="3215831619"/>
                    </a:ext>
                  </a:extLst>
                </a:gridCol>
                <a:gridCol w="6190963">
                  <a:extLst>
                    <a:ext uri="{9D8B030D-6E8A-4147-A177-3AD203B41FA5}">
                      <a16:colId xmlns:a16="http://schemas.microsoft.com/office/drawing/2014/main" val="276475465"/>
                    </a:ext>
                  </a:extLst>
                </a:gridCol>
              </a:tblGrid>
              <a:tr h="347375">
                <a:tc>
                  <a:txBody>
                    <a:bodyPr/>
                    <a:lstStyle/>
                    <a:p>
                      <a:pPr algn="ctr" fontAlgn="b"/>
                      <a:r>
                        <a:rPr lang="en-US" sz="1400" b="1" i="0" kern="1200" dirty="0">
                          <a:solidFill>
                            <a:schemeClr val="lt1"/>
                          </a:solidFill>
                          <a:effectLst/>
                          <a:latin typeface="+mn-lt"/>
                          <a:ea typeface="+mn-ea"/>
                          <a:cs typeface="+mn-cs"/>
                        </a:rPr>
                        <a:t>Type of Trojan Horse</a:t>
                      </a:r>
                      <a:endParaRPr lang="en-US" sz="1400" b="1" i="0" u="none" strike="noStrike" dirty="0">
                        <a:solidFill>
                          <a:schemeClr val="bg1"/>
                        </a:solidFill>
                        <a:effectLst/>
                        <a:latin typeface="+mn-lt"/>
                      </a:endParaRPr>
                    </a:p>
                  </a:txBody>
                  <a:tcPr marL="9525" marR="9525" marT="9525" marB="0" anchor="ctr"/>
                </a:tc>
                <a:tc>
                  <a:txBody>
                    <a:bodyPr/>
                    <a:lstStyle/>
                    <a:p>
                      <a:pPr algn="ctr"/>
                      <a:r>
                        <a:rPr lang="en-US" sz="1400" dirty="0">
                          <a:latin typeface="+mn-lt"/>
                        </a:rPr>
                        <a:t>Description</a:t>
                      </a:r>
                    </a:p>
                  </a:txBody>
                  <a:tcPr anchor="ctr"/>
                </a:tc>
                <a:extLst>
                  <a:ext uri="{0D108BD9-81ED-4DB2-BD59-A6C34878D82A}">
                    <a16:rowId xmlns:a16="http://schemas.microsoft.com/office/drawing/2014/main" val="3768427975"/>
                  </a:ext>
                </a:extLst>
              </a:tr>
              <a:tr h="303629">
                <a:tc>
                  <a:txBody>
                    <a:bodyPr/>
                    <a:lstStyle/>
                    <a:p>
                      <a:pPr algn="l" fontAlgn="b"/>
                      <a:r>
                        <a:rPr lang="en-US" sz="1400" b="0" i="0" kern="1200" dirty="0">
                          <a:solidFill>
                            <a:schemeClr val="dk1"/>
                          </a:solidFill>
                          <a:effectLst/>
                          <a:latin typeface="+mn-lt"/>
                          <a:ea typeface="+mn-ea"/>
                          <a:cs typeface="+mn-cs"/>
                        </a:rPr>
                        <a:t>Remote-access</a:t>
                      </a: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remote access.</a:t>
                      </a:r>
                      <a:endParaRPr lang="en-US" sz="1400" dirty="0">
                        <a:latin typeface="+mn-lt"/>
                      </a:endParaRPr>
                    </a:p>
                  </a:txBody>
                  <a:tcPr anchor="ctr"/>
                </a:tc>
                <a:extLst>
                  <a:ext uri="{0D108BD9-81ED-4DB2-BD59-A6C34878D82A}">
                    <a16:rowId xmlns:a16="http://schemas.microsoft.com/office/drawing/2014/main" val="2258594367"/>
                  </a:ext>
                </a:extLst>
              </a:tr>
              <a:tr h="272368">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Data-sending</a:t>
                      </a:r>
                    </a:p>
                  </a:txBody>
                  <a:tcPr marL="9525" marR="9525" marT="9525" marB="0" anchor="ctr"/>
                </a:tc>
                <a:tc>
                  <a:txBody>
                    <a:bodyPr/>
                    <a:lstStyle/>
                    <a:p>
                      <a:pPr algn="l"/>
                      <a:r>
                        <a:rPr lang="en-US" sz="1400" b="0" i="0" kern="1200" dirty="0">
                          <a:solidFill>
                            <a:schemeClr val="dk1"/>
                          </a:solidFill>
                          <a:effectLst/>
                          <a:latin typeface="+mn-lt"/>
                          <a:ea typeface="+mn-ea"/>
                          <a:cs typeface="+mn-cs"/>
                        </a:rPr>
                        <a:t>Provides the threat actor with sensitive data, such as passwords.</a:t>
                      </a:r>
                      <a:endParaRPr lang="en-US" sz="1400" dirty="0">
                        <a:latin typeface="+mn-lt"/>
                      </a:endParaRPr>
                    </a:p>
                  </a:txBody>
                  <a:tcPr anchor="ctr"/>
                </a:tc>
                <a:extLst>
                  <a:ext uri="{0D108BD9-81ED-4DB2-BD59-A6C34878D82A}">
                    <a16:rowId xmlns:a16="http://schemas.microsoft.com/office/drawing/2014/main" val="1125566603"/>
                  </a:ext>
                </a:extLst>
              </a:tr>
              <a:tr h="303629">
                <a:tc>
                  <a:txBody>
                    <a:bodyPr/>
                    <a:lstStyle/>
                    <a:p>
                      <a:pPr algn="l" fontAlgn="b"/>
                      <a:r>
                        <a:rPr lang="en-US" sz="1400" b="0" i="0" kern="1200" dirty="0">
                          <a:solidFill>
                            <a:schemeClr val="dk1"/>
                          </a:solidFill>
                          <a:effectLst/>
                          <a:latin typeface="+mn-lt"/>
                          <a:ea typeface="+mn-ea"/>
                          <a:cs typeface="+mn-cs"/>
                        </a:rPr>
                        <a:t>Destructive</a:t>
                      </a:r>
                    </a:p>
                  </a:txBody>
                  <a:tcPr marL="9525" marR="9525" marT="9525" marB="0" anchor="ctr"/>
                </a:tc>
                <a:tc>
                  <a:txBody>
                    <a:bodyPr/>
                    <a:lstStyle/>
                    <a:p>
                      <a:pPr algn="l"/>
                      <a:r>
                        <a:rPr lang="en-US" sz="1400" b="0" i="0" kern="1200" dirty="0">
                          <a:solidFill>
                            <a:schemeClr val="dk1"/>
                          </a:solidFill>
                          <a:effectLst/>
                          <a:latin typeface="+mn-lt"/>
                          <a:ea typeface="+mn-ea"/>
                          <a:cs typeface="+mn-cs"/>
                        </a:rPr>
                        <a:t>Corrupts or deletes files.</a:t>
                      </a:r>
                      <a:endParaRPr lang="en-US" sz="1400" dirty="0">
                        <a:latin typeface="+mn-lt"/>
                      </a:endParaRPr>
                    </a:p>
                  </a:txBody>
                  <a:tcPr anchor="ctr"/>
                </a:tc>
                <a:extLst>
                  <a:ext uri="{0D108BD9-81ED-4DB2-BD59-A6C34878D82A}">
                    <a16:rowId xmlns:a16="http://schemas.microsoft.com/office/drawing/2014/main" val="831502776"/>
                  </a:ext>
                </a:extLst>
              </a:tr>
              <a:tr h="491199">
                <a:tc>
                  <a:txBody>
                    <a:bodyPr/>
                    <a:lstStyle/>
                    <a:p>
                      <a:pPr algn="l" fontAlgn="b"/>
                      <a:r>
                        <a:rPr lang="en-US" sz="1400" b="0" i="0" kern="1200" dirty="0">
                          <a:solidFill>
                            <a:schemeClr val="dk1"/>
                          </a:solidFill>
                          <a:effectLst/>
                          <a:latin typeface="+mn-lt"/>
                          <a:ea typeface="+mn-ea"/>
                          <a:cs typeface="+mn-cs"/>
                        </a:rPr>
                        <a:t>Proxy</a:t>
                      </a:r>
                    </a:p>
                  </a:txBody>
                  <a:tcPr marL="9525" marR="9525" marT="9525" marB="0" anchor="ctr"/>
                </a:tc>
                <a:tc>
                  <a:txBody>
                    <a:bodyPr/>
                    <a:lstStyle/>
                    <a:p>
                      <a:pPr algn="l"/>
                      <a:r>
                        <a:rPr lang="en-US" sz="1400" b="0" i="0" kern="1200" dirty="0">
                          <a:solidFill>
                            <a:schemeClr val="dk1"/>
                          </a:solidFill>
                          <a:effectLst/>
                          <a:latin typeface="+mn-lt"/>
                          <a:ea typeface="+mn-ea"/>
                          <a:cs typeface="+mn-cs"/>
                        </a:rPr>
                        <a:t>Uses the victim's computer as the source device to launch attacks and perform other illegal activities.</a:t>
                      </a:r>
                      <a:endParaRPr lang="en-US" sz="1400" dirty="0">
                        <a:latin typeface="+mn-lt"/>
                      </a:endParaRPr>
                    </a:p>
                  </a:txBody>
                  <a:tcPr anchor="ctr"/>
                </a:tc>
                <a:extLst>
                  <a:ext uri="{0D108BD9-81ED-4DB2-BD59-A6C34878D82A}">
                    <a16:rowId xmlns:a16="http://schemas.microsoft.com/office/drawing/2014/main" val="2267046280"/>
                  </a:ext>
                </a:extLst>
              </a:tr>
              <a:tr h="347375">
                <a:tc>
                  <a:txBody>
                    <a:bodyPr/>
                    <a:lstStyle/>
                    <a:p>
                      <a:pPr algn="l" fontAlgn="b"/>
                      <a:r>
                        <a:rPr lang="en-US" sz="1400" b="0" i="0" kern="1200" dirty="0">
                          <a:solidFill>
                            <a:schemeClr val="dk1"/>
                          </a:solidFill>
                          <a:effectLst/>
                          <a:latin typeface="+mn-lt"/>
                          <a:ea typeface="+mn-ea"/>
                          <a:cs typeface="+mn-cs"/>
                        </a:rPr>
                        <a:t>FTP</a:t>
                      </a: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file transfer services on end devices.</a:t>
                      </a:r>
                      <a:endParaRPr lang="en-US" sz="1400" dirty="0">
                        <a:latin typeface="+mn-lt"/>
                      </a:endParaRPr>
                    </a:p>
                  </a:txBody>
                  <a:tcPr anchor="ctr"/>
                </a:tc>
                <a:extLst>
                  <a:ext uri="{0D108BD9-81ED-4DB2-BD59-A6C34878D82A}">
                    <a16:rowId xmlns:a16="http://schemas.microsoft.com/office/drawing/2014/main" val="1140985899"/>
                  </a:ext>
                </a:extLst>
              </a:tr>
              <a:tr h="289971">
                <a:tc>
                  <a:txBody>
                    <a:bodyPr/>
                    <a:lstStyle/>
                    <a:p>
                      <a:pPr algn="l" fontAlgn="b"/>
                      <a:r>
                        <a:rPr lang="en-US" sz="1400" b="0" i="0" kern="1200" dirty="0">
                          <a:solidFill>
                            <a:schemeClr val="dk1"/>
                          </a:solidFill>
                          <a:effectLst/>
                          <a:latin typeface="+mn-lt"/>
                          <a:ea typeface="+mn-ea"/>
                          <a:cs typeface="+mn-cs"/>
                        </a:rPr>
                        <a:t>Security software disabler</a:t>
                      </a:r>
                    </a:p>
                  </a:txBody>
                  <a:tcPr marL="9525" marR="9525" marT="9525" marB="0" anchor="ctr"/>
                </a:tc>
                <a:tc>
                  <a:txBody>
                    <a:bodyPr/>
                    <a:lstStyle/>
                    <a:p>
                      <a:pPr algn="l"/>
                      <a:r>
                        <a:rPr lang="en-US" sz="1400" b="0" i="0" kern="1200" dirty="0">
                          <a:solidFill>
                            <a:schemeClr val="dk1"/>
                          </a:solidFill>
                          <a:effectLst/>
                          <a:latin typeface="+mn-lt"/>
                          <a:ea typeface="+mn-ea"/>
                          <a:cs typeface="+mn-cs"/>
                        </a:rPr>
                        <a:t>Stops antivirus programs or firewalls from functioning.</a:t>
                      </a:r>
                      <a:endParaRPr lang="en-US" sz="1400" dirty="0">
                        <a:latin typeface="+mn-lt"/>
                      </a:endParaRPr>
                    </a:p>
                  </a:txBody>
                  <a:tcPr anchor="ctr"/>
                </a:tc>
                <a:extLst>
                  <a:ext uri="{0D108BD9-81ED-4DB2-BD59-A6C34878D82A}">
                    <a16:rowId xmlns:a16="http://schemas.microsoft.com/office/drawing/2014/main" val="3027172258"/>
                  </a:ext>
                </a:extLst>
              </a:tr>
              <a:tr h="296985">
                <a:tc>
                  <a:txBody>
                    <a:bodyPr/>
                    <a:lstStyle/>
                    <a:p>
                      <a:pPr algn="l" fontAlgn="b"/>
                      <a:r>
                        <a:rPr lang="en-US" sz="1400" b="0" i="0" kern="1200" dirty="0">
                          <a:solidFill>
                            <a:schemeClr val="dk1"/>
                          </a:solidFill>
                          <a:effectLst/>
                          <a:latin typeface="+mn-lt"/>
                          <a:ea typeface="+mn-ea"/>
                          <a:cs typeface="+mn-cs"/>
                        </a:rPr>
                        <a:t>Denial of Service (DoS)</a:t>
                      </a:r>
                    </a:p>
                  </a:txBody>
                  <a:tcPr marL="9525" marR="9525" marT="9525" marB="0" anchor="ctr"/>
                </a:tc>
                <a:tc>
                  <a:txBody>
                    <a:bodyPr/>
                    <a:lstStyle/>
                    <a:p>
                      <a:pPr algn="l"/>
                      <a:r>
                        <a:rPr lang="en-US" sz="1400" b="0" i="0" kern="1200" dirty="0">
                          <a:solidFill>
                            <a:schemeClr val="dk1"/>
                          </a:solidFill>
                          <a:effectLst/>
                          <a:latin typeface="+mn-lt"/>
                          <a:ea typeface="+mn-ea"/>
                          <a:cs typeface="+mn-cs"/>
                        </a:rPr>
                        <a:t>Slows or halts network activity.</a:t>
                      </a:r>
                      <a:endParaRPr lang="en-US" sz="1400" dirty="0">
                        <a:latin typeface="+mn-lt"/>
                      </a:endParaRPr>
                    </a:p>
                  </a:txBody>
                  <a:tcPr anchor="ctr"/>
                </a:tc>
                <a:extLst>
                  <a:ext uri="{0D108BD9-81ED-4DB2-BD59-A6C34878D82A}">
                    <a16:rowId xmlns:a16="http://schemas.microsoft.com/office/drawing/2014/main" val="3744120384"/>
                  </a:ext>
                </a:extLst>
              </a:tr>
              <a:tr h="590539">
                <a:tc>
                  <a:txBody>
                    <a:bodyPr/>
                    <a:lstStyle/>
                    <a:p>
                      <a:pPr algn="l" fontAlgn="b"/>
                      <a:r>
                        <a:rPr lang="en-US" sz="1400" b="0" i="0" kern="1200" dirty="0">
                          <a:solidFill>
                            <a:schemeClr val="dk1"/>
                          </a:solidFill>
                          <a:effectLst/>
                          <a:latin typeface="+mn-lt"/>
                          <a:ea typeface="+mn-ea"/>
                          <a:cs typeface="+mn-cs"/>
                        </a:rPr>
                        <a:t>Keylogger</a:t>
                      </a:r>
                    </a:p>
                  </a:txBody>
                  <a:tcPr marL="9525" marR="9525" marT="9525" marB="0" anchor="ctr"/>
                </a:tc>
                <a:tc>
                  <a:txBody>
                    <a:bodyPr/>
                    <a:lstStyle/>
                    <a:p>
                      <a:pPr algn="l"/>
                      <a:r>
                        <a:rPr lang="en-US" sz="1400" b="0" i="0" kern="1200" dirty="0">
                          <a:solidFill>
                            <a:schemeClr val="dk1"/>
                          </a:solidFill>
                          <a:effectLst/>
                          <a:latin typeface="+mn-lt"/>
                          <a:ea typeface="+mn-ea"/>
                          <a:cs typeface="+mn-cs"/>
                        </a:rPr>
                        <a:t>Actively attempts to steal confidential information, such as credit card numbers, by recording keystrokes entered into a web form.</a:t>
                      </a:r>
                      <a:endParaRPr lang="en-US" sz="1400" dirty="0">
                        <a:latin typeface="+mn-lt"/>
                      </a:endParaRPr>
                    </a:p>
                  </a:txBody>
                  <a:tcPr anchor="ctr"/>
                </a:tc>
                <a:extLst>
                  <a:ext uri="{0D108BD9-81ED-4DB2-BD59-A6C34878D82A}">
                    <a16:rowId xmlns:a16="http://schemas.microsoft.com/office/drawing/2014/main" val="2028929381"/>
                  </a:ext>
                </a:extLst>
              </a:tr>
            </a:tbl>
          </a:graphicData>
        </a:graphic>
      </p:graphicFrame>
    </p:spTree>
    <p:custDataLst>
      <p:tags r:id="rId1"/>
    </p:custDataLst>
    <p:extLst>
      <p:ext uri="{BB962C8B-B14F-4D97-AF65-F5344CB8AC3E}">
        <p14:creationId xmlns:p14="http://schemas.microsoft.com/office/powerpoint/2010/main" val="3571303656"/>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Worms</a:t>
            </a:r>
          </a:p>
        </p:txBody>
      </p:sp>
      <p:sp>
        <p:nvSpPr>
          <p:cNvPr id="2" name="Content Placeholder 1"/>
          <p:cNvSpPr>
            <a:spLocks noGrp="1"/>
          </p:cNvSpPr>
          <p:nvPr>
            <p:ph idx="1"/>
          </p:nvPr>
        </p:nvSpPr>
        <p:spPr>
          <a:xfrm>
            <a:off x="144065" y="798945"/>
            <a:ext cx="5180498" cy="3690082"/>
          </a:xfrm>
        </p:spPr>
        <p:txBody>
          <a:bodyPr/>
          <a:lstStyle/>
          <a:p>
            <a:pPr>
              <a:buFont typeface="Arial" panose="020B0604020202020204" pitchFamily="34" charset="0"/>
              <a:buChar char="•"/>
            </a:pPr>
            <a:r>
              <a:rPr lang="en-US" sz="1600" dirty="0"/>
              <a:t>Computer worms are similar to viruses because they replicate themselves by independently exploiting vulnerabilities in networks. </a:t>
            </a:r>
          </a:p>
          <a:p>
            <a:pPr>
              <a:buFont typeface="Arial" panose="020B0604020202020204" pitchFamily="34" charset="0"/>
              <a:buChar char="•"/>
            </a:pPr>
            <a:r>
              <a:rPr lang="en-US" sz="1600" dirty="0"/>
              <a:t>Worms can slow down networks as they spread from system to system.</a:t>
            </a:r>
          </a:p>
          <a:p>
            <a:pPr>
              <a:buFont typeface="Arial" panose="020B0604020202020204" pitchFamily="34" charset="0"/>
              <a:buChar char="•"/>
            </a:pPr>
            <a:r>
              <a:rPr lang="en-US" sz="1600" dirty="0"/>
              <a:t>Worms can run without a host program.</a:t>
            </a:r>
          </a:p>
          <a:p>
            <a:pPr>
              <a:buFont typeface="Arial" panose="020B0604020202020204" pitchFamily="34" charset="0"/>
              <a:buChar char="•"/>
            </a:pPr>
            <a:r>
              <a:rPr lang="en-US" sz="1600" dirty="0"/>
              <a:t>However, once the host is infected, the worm spreads rapidly over the network.</a:t>
            </a:r>
          </a:p>
          <a:p>
            <a:pPr>
              <a:buFont typeface="Arial" panose="020B0604020202020204" pitchFamily="34" charset="0"/>
              <a:buChar char="•"/>
            </a:pPr>
            <a:r>
              <a:rPr lang="en-US" sz="1600" dirty="0"/>
              <a:t>In 2001, the Code Red worm had initially infected 658 servers. Within 19 hours, the worm had infected over 300,000 servers.</a:t>
            </a:r>
          </a:p>
          <a:p>
            <a:pPr>
              <a:buFont typeface="Arial" panose="020B0604020202020204" pitchFamily="34" charset="0"/>
              <a:buChar char="•"/>
            </a:pPr>
            <a:endParaRPr lang="en-US" sz="1600" dirty="0"/>
          </a:p>
        </p:txBody>
      </p:sp>
      <p:pic>
        <p:nvPicPr>
          <p:cNvPr id="5" name="Picture 4">
            <a:extLst>
              <a:ext uri="{FF2B5EF4-FFF2-40B4-BE49-F238E27FC236}">
                <a16:creationId xmlns:a16="http://schemas.microsoft.com/office/drawing/2014/main" id="{224E829F-9C0D-438F-8763-68A77DFEB969}"/>
              </a:ext>
            </a:extLst>
          </p:cNvPr>
          <p:cNvPicPr>
            <a:picLocks noChangeAspect="1"/>
          </p:cNvPicPr>
          <p:nvPr/>
        </p:nvPicPr>
        <p:blipFill rotWithShape="1">
          <a:blip r:embed="rId4"/>
          <a:srcRect l="5976" t="9736" r="5976" b="7404"/>
          <a:stretch/>
        </p:blipFill>
        <p:spPr>
          <a:xfrm>
            <a:off x="5324566" y="798945"/>
            <a:ext cx="3469254" cy="1657770"/>
          </a:xfrm>
          <a:prstGeom prst="rect">
            <a:avLst/>
          </a:prstGeom>
        </p:spPr>
      </p:pic>
      <p:sp>
        <p:nvSpPr>
          <p:cNvPr id="8" name="Rectangle 7">
            <a:extLst>
              <a:ext uri="{FF2B5EF4-FFF2-40B4-BE49-F238E27FC236}">
                <a16:creationId xmlns:a16="http://schemas.microsoft.com/office/drawing/2014/main" id="{102A8F85-6B83-4127-AF14-E2E021EC291D}"/>
              </a:ext>
            </a:extLst>
          </p:cNvPr>
          <p:cNvSpPr/>
          <p:nvPr/>
        </p:nvSpPr>
        <p:spPr>
          <a:xfrm>
            <a:off x="5704526" y="2480158"/>
            <a:ext cx="2709331" cy="307777"/>
          </a:xfrm>
          <a:prstGeom prst="rect">
            <a:avLst/>
          </a:prstGeom>
        </p:spPr>
        <p:txBody>
          <a:bodyPr wrap="none">
            <a:spAutoFit/>
          </a:bodyPr>
          <a:lstStyle/>
          <a:p>
            <a:r>
              <a:rPr lang="en-US" sz="1400" dirty="0">
                <a:solidFill>
                  <a:srgbClr val="000000"/>
                </a:solidFill>
                <a:latin typeface="+mn-lt"/>
                <a:cs typeface="Arial" panose="020B0604020202020204" pitchFamily="34" charset="0"/>
              </a:rPr>
              <a:t>Initial Code Red Worm Infection</a:t>
            </a:r>
          </a:p>
        </p:txBody>
      </p:sp>
      <p:pic>
        <p:nvPicPr>
          <p:cNvPr id="10" name="Picture 9">
            <a:extLst>
              <a:ext uri="{FF2B5EF4-FFF2-40B4-BE49-F238E27FC236}">
                <a16:creationId xmlns:a16="http://schemas.microsoft.com/office/drawing/2014/main" id="{7CEDEC8D-5776-4442-8171-60110520766B}"/>
              </a:ext>
            </a:extLst>
          </p:cNvPr>
          <p:cNvPicPr>
            <a:picLocks noChangeAspect="1"/>
          </p:cNvPicPr>
          <p:nvPr/>
        </p:nvPicPr>
        <p:blipFill rotWithShape="1">
          <a:blip r:embed="rId5"/>
          <a:srcRect l="5488" t="9954" r="5732" b="6103"/>
          <a:stretch/>
        </p:blipFill>
        <p:spPr>
          <a:xfrm>
            <a:off x="5324566" y="2787935"/>
            <a:ext cx="3469254" cy="1657770"/>
          </a:xfrm>
          <a:prstGeom prst="rect">
            <a:avLst/>
          </a:prstGeom>
        </p:spPr>
      </p:pic>
      <p:sp>
        <p:nvSpPr>
          <p:cNvPr id="11" name="Rectangle 10">
            <a:extLst>
              <a:ext uri="{FF2B5EF4-FFF2-40B4-BE49-F238E27FC236}">
                <a16:creationId xmlns:a16="http://schemas.microsoft.com/office/drawing/2014/main" id="{FCAD793B-53E3-4763-B94C-48507C93EEB1}"/>
              </a:ext>
            </a:extLst>
          </p:cNvPr>
          <p:cNvSpPr/>
          <p:nvPr/>
        </p:nvSpPr>
        <p:spPr>
          <a:xfrm>
            <a:off x="5629152" y="4489026"/>
            <a:ext cx="2860078" cy="307777"/>
          </a:xfrm>
          <a:prstGeom prst="rect">
            <a:avLst/>
          </a:prstGeom>
        </p:spPr>
        <p:txBody>
          <a:bodyPr wrap="none">
            <a:spAutoFit/>
          </a:bodyPr>
          <a:lstStyle/>
          <a:p>
            <a:r>
              <a:rPr lang="en-US" sz="1400" dirty="0">
                <a:solidFill>
                  <a:srgbClr val="000000"/>
                </a:solidFill>
                <a:latin typeface="+mn-lt"/>
                <a:cs typeface="Arial" panose="020B0604020202020204" pitchFamily="34" charset="0"/>
              </a:rPr>
              <a:t>Code Red Infection 19 hours later</a:t>
            </a:r>
          </a:p>
        </p:txBody>
      </p:sp>
    </p:spTree>
    <p:custDataLst>
      <p:tags r:id="rId1"/>
    </p:custDataLst>
    <p:extLst>
      <p:ext uri="{BB962C8B-B14F-4D97-AF65-F5344CB8AC3E}">
        <p14:creationId xmlns:p14="http://schemas.microsoft.com/office/powerpoint/2010/main" val="113078742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42792"/>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Worms (Contd.)</a:t>
            </a:r>
          </a:p>
        </p:txBody>
      </p:sp>
      <p:sp>
        <p:nvSpPr>
          <p:cNvPr id="2" name="Content Placeholder 1"/>
          <p:cNvSpPr>
            <a:spLocks noGrp="1"/>
          </p:cNvSpPr>
          <p:nvPr>
            <p:ph idx="1"/>
          </p:nvPr>
        </p:nvSpPr>
        <p:spPr>
          <a:xfrm>
            <a:off x="144065" y="798944"/>
            <a:ext cx="5148025" cy="4152197"/>
          </a:xfrm>
        </p:spPr>
        <p:txBody>
          <a:bodyPr/>
          <a:lstStyle/>
          <a:p>
            <a:pPr>
              <a:buFont typeface="Arial" panose="020B0604020202020204" pitchFamily="34" charset="0"/>
              <a:buChar char="•"/>
            </a:pPr>
            <a:r>
              <a:rPr lang="en-US" sz="1600" dirty="0"/>
              <a:t>The initial infection of the SQL Slammer worm is known as the worm that ate the internet. </a:t>
            </a:r>
          </a:p>
          <a:p>
            <a:pPr>
              <a:buFont typeface="Arial" panose="020B0604020202020204" pitchFamily="34" charset="0"/>
              <a:buChar char="•"/>
            </a:pPr>
            <a:r>
              <a:rPr lang="en-US" sz="1600" dirty="0"/>
              <a:t>SQL Slammer was a Denial of Service (DoS) attack that exploited a buffer overflow bug in Microsoft’s SQL Server.</a:t>
            </a:r>
          </a:p>
          <a:p>
            <a:pPr>
              <a:buFont typeface="Arial" panose="020B0604020202020204" pitchFamily="34" charset="0"/>
              <a:buChar char="•"/>
            </a:pPr>
            <a:r>
              <a:rPr lang="en-US" sz="1600" dirty="0"/>
              <a:t>The number of infected servers doubled in size every 8.5 seconds. </a:t>
            </a:r>
          </a:p>
          <a:p>
            <a:pPr>
              <a:buFont typeface="Arial" panose="020B0604020202020204" pitchFamily="34" charset="0"/>
              <a:buChar char="•"/>
            </a:pPr>
            <a:r>
              <a:rPr lang="en-US" sz="1600" dirty="0"/>
              <a:t>The infected servers did not have the updated patch that was released 6 months earlier.</a:t>
            </a:r>
          </a:p>
          <a:p>
            <a:pPr>
              <a:buFont typeface="Arial" panose="020B0604020202020204" pitchFamily="34" charset="0"/>
              <a:buChar char="•"/>
            </a:pPr>
            <a:r>
              <a:rPr lang="en-US" sz="1600" dirty="0"/>
              <a:t>Hence it is essential for organizations to implement a security policy requiring updates and patches to be applied in a timely fashion.</a:t>
            </a:r>
          </a:p>
        </p:txBody>
      </p:sp>
      <p:pic>
        <p:nvPicPr>
          <p:cNvPr id="5" name="Picture 4">
            <a:extLst>
              <a:ext uri="{FF2B5EF4-FFF2-40B4-BE49-F238E27FC236}">
                <a16:creationId xmlns:a16="http://schemas.microsoft.com/office/drawing/2014/main" id="{224E829F-9C0D-438F-8763-68A77DFEB969}"/>
              </a:ext>
            </a:extLst>
          </p:cNvPr>
          <p:cNvPicPr>
            <a:picLocks noChangeAspect="1"/>
          </p:cNvPicPr>
          <p:nvPr/>
        </p:nvPicPr>
        <p:blipFill rotWithShape="1">
          <a:blip r:embed="rId4"/>
          <a:srcRect l="6198" t="10118" r="6198" b="6635"/>
          <a:stretch/>
        </p:blipFill>
        <p:spPr>
          <a:xfrm>
            <a:off x="5441795" y="820917"/>
            <a:ext cx="3277146" cy="1685573"/>
          </a:xfrm>
          <a:prstGeom prst="rect">
            <a:avLst/>
          </a:prstGeom>
        </p:spPr>
      </p:pic>
      <p:sp>
        <p:nvSpPr>
          <p:cNvPr id="8" name="Rectangle 7">
            <a:extLst>
              <a:ext uri="{FF2B5EF4-FFF2-40B4-BE49-F238E27FC236}">
                <a16:creationId xmlns:a16="http://schemas.microsoft.com/office/drawing/2014/main" id="{102A8F85-6B83-4127-AF14-E2E021EC291D}"/>
              </a:ext>
            </a:extLst>
          </p:cNvPr>
          <p:cNvSpPr/>
          <p:nvPr/>
        </p:nvSpPr>
        <p:spPr>
          <a:xfrm>
            <a:off x="5794196" y="2506490"/>
            <a:ext cx="2497543" cy="307777"/>
          </a:xfrm>
          <a:prstGeom prst="rect">
            <a:avLst/>
          </a:prstGeom>
        </p:spPr>
        <p:txBody>
          <a:bodyPr wrap="none">
            <a:spAutoFit/>
          </a:bodyPr>
          <a:lstStyle/>
          <a:p>
            <a:r>
              <a:rPr lang="en-US" sz="1400" dirty="0">
                <a:solidFill>
                  <a:srgbClr val="000000"/>
                </a:solidFill>
              </a:rPr>
              <a:t>Initial SQL Slammer Infection</a:t>
            </a:r>
            <a:endParaRPr lang="en-US" sz="1400" dirty="0">
              <a:solidFill>
                <a:srgbClr val="000000"/>
              </a:solidFill>
              <a:latin typeface="+mn-lt"/>
              <a:cs typeface="Arial" panose="020B0604020202020204" pitchFamily="34" charset="0"/>
            </a:endParaRPr>
          </a:p>
        </p:txBody>
      </p:sp>
      <p:pic>
        <p:nvPicPr>
          <p:cNvPr id="10" name="Picture 9">
            <a:extLst>
              <a:ext uri="{FF2B5EF4-FFF2-40B4-BE49-F238E27FC236}">
                <a16:creationId xmlns:a16="http://schemas.microsoft.com/office/drawing/2014/main" id="{7CEDEC8D-5776-4442-8171-60110520766B}"/>
              </a:ext>
            </a:extLst>
          </p:cNvPr>
          <p:cNvPicPr>
            <a:picLocks noChangeAspect="1"/>
          </p:cNvPicPr>
          <p:nvPr/>
        </p:nvPicPr>
        <p:blipFill rotWithShape="1">
          <a:blip r:embed="rId5"/>
          <a:srcRect l="6164" t="10325" r="5553" b="6647"/>
          <a:stretch/>
        </p:blipFill>
        <p:spPr>
          <a:xfrm>
            <a:off x="5486440" y="2790898"/>
            <a:ext cx="3232501" cy="1685573"/>
          </a:xfrm>
          <a:prstGeom prst="rect">
            <a:avLst/>
          </a:prstGeom>
        </p:spPr>
      </p:pic>
      <p:sp>
        <p:nvSpPr>
          <p:cNvPr id="11" name="Rectangle 10">
            <a:extLst>
              <a:ext uri="{FF2B5EF4-FFF2-40B4-BE49-F238E27FC236}">
                <a16:creationId xmlns:a16="http://schemas.microsoft.com/office/drawing/2014/main" id="{FCAD793B-53E3-4763-B94C-48507C93EEB1}"/>
              </a:ext>
            </a:extLst>
          </p:cNvPr>
          <p:cNvSpPr/>
          <p:nvPr/>
        </p:nvSpPr>
        <p:spPr>
          <a:xfrm>
            <a:off x="5426718" y="4476471"/>
            <a:ext cx="3351943" cy="307777"/>
          </a:xfrm>
          <a:prstGeom prst="rect">
            <a:avLst/>
          </a:prstGeom>
        </p:spPr>
        <p:txBody>
          <a:bodyPr wrap="none">
            <a:spAutoFit/>
          </a:bodyPr>
          <a:lstStyle/>
          <a:p>
            <a:r>
              <a:rPr lang="en-US" sz="1400" dirty="0"/>
              <a:t>SQL Slammer Infection 30 minutes later</a:t>
            </a:r>
            <a:endParaRPr lang="en-US" sz="1400" dirty="0">
              <a:latin typeface="+mn-lt"/>
              <a:cs typeface="Arial" panose="020B0604020202020204" pitchFamily="34" charset="0"/>
            </a:endParaRPr>
          </a:p>
        </p:txBody>
      </p:sp>
    </p:spTree>
    <p:custDataLst>
      <p:tags r:id="rId1"/>
    </p:custDataLst>
    <p:extLst>
      <p:ext uri="{BB962C8B-B14F-4D97-AF65-F5344CB8AC3E}">
        <p14:creationId xmlns:p14="http://schemas.microsoft.com/office/powerpoint/2010/main" val="353991657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Worm Components</a:t>
            </a:r>
          </a:p>
        </p:txBody>
      </p:sp>
      <p:sp>
        <p:nvSpPr>
          <p:cNvPr id="2" name="Content Placeholder 1"/>
          <p:cNvSpPr>
            <a:spLocks noGrp="1"/>
          </p:cNvSpPr>
          <p:nvPr>
            <p:ph idx="1"/>
          </p:nvPr>
        </p:nvSpPr>
        <p:spPr>
          <a:xfrm>
            <a:off x="144064" y="798945"/>
            <a:ext cx="8999934" cy="366916"/>
          </a:xfrm>
        </p:spPr>
        <p:txBody>
          <a:bodyPr/>
          <a:lstStyle/>
          <a:p>
            <a:pPr marL="0" indent="0">
              <a:buNone/>
            </a:pPr>
            <a:r>
              <a:rPr lang="en-US" sz="1600" dirty="0"/>
              <a:t>Click Play in the figure to view the three components of worm attacks.</a:t>
            </a:r>
          </a:p>
        </p:txBody>
      </p:sp>
      <p:pic>
        <p:nvPicPr>
          <p:cNvPr id="3" name="Picture 2"/>
          <p:cNvPicPr>
            <a:picLocks noChangeAspect="1"/>
          </p:cNvPicPr>
          <p:nvPr/>
        </p:nvPicPr>
        <p:blipFill>
          <a:blip r:embed="rId4"/>
          <a:stretch>
            <a:fillRect/>
          </a:stretch>
        </p:blipFill>
        <p:spPr>
          <a:xfrm>
            <a:off x="2487168" y="1293877"/>
            <a:ext cx="3950208" cy="3436682"/>
          </a:xfrm>
          <a:prstGeom prst="rect">
            <a:avLst/>
          </a:prstGeom>
          <a:ln>
            <a:solidFill>
              <a:schemeClr val="bg1">
                <a:lumMod val="85000"/>
              </a:schemeClr>
            </a:solidFill>
          </a:ln>
        </p:spPr>
      </p:pic>
    </p:spTree>
    <p:custDataLst>
      <p:tags r:id="rId1"/>
    </p:custDataLst>
    <p:extLst>
      <p:ext uri="{BB962C8B-B14F-4D97-AF65-F5344CB8AC3E}">
        <p14:creationId xmlns:p14="http://schemas.microsoft.com/office/powerpoint/2010/main" val="329533976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r>
              <a:rPr lang="en-US" dirty="0"/>
              <a:t>Instructor Materials – Module 14 Planning Guide</a:t>
            </a:r>
          </a:p>
        </p:txBody>
      </p:sp>
      <p:sp>
        <p:nvSpPr>
          <p:cNvPr id="4099" name="Rectangle 34"/>
          <p:cNvSpPr>
            <a:spLocks noGrp="1" noChangeArrowheads="1"/>
          </p:cNvSpPr>
          <p:nvPr>
            <p:ph idx="1"/>
          </p:nvPr>
        </p:nvSpPr>
        <p:spPr>
          <a:xfrm>
            <a:off x="144065" y="798944"/>
            <a:ext cx="8853286" cy="3747655"/>
          </a:xfrm>
        </p:spPr>
        <p:txBody>
          <a:bodyPr/>
          <a:lstStyle/>
          <a:p>
            <a:pPr marL="0" indent="0">
              <a:buNone/>
            </a:pPr>
            <a:r>
              <a:rPr lang="en-CA" dirty="0"/>
              <a:t>This PowerPoint deck is divided in two parts:</a:t>
            </a:r>
          </a:p>
          <a:p>
            <a:pPr>
              <a:buFont typeface="Arial" panose="020B0604020202020204" pitchFamily="34" charset="0"/>
              <a:buChar char="•"/>
            </a:pPr>
            <a:r>
              <a:rPr lang="en-US" dirty="0"/>
              <a:t>Instructor Planning Guide</a:t>
            </a:r>
            <a:endParaRPr lang="en-CA" dirty="0"/>
          </a:p>
          <a:p>
            <a:pPr lvl="1"/>
            <a:r>
              <a:rPr lang="en-CA" dirty="0"/>
              <a:t>Information to help you become familiar with the module</a:t>
            </a:r>
          </a:p>
          <a:p>
            <a:pPr lvl="1"/>
            <a:r>
              <a:rPr lang="en-CA" dirty="0"/>
              <a:t>Teaching aids</a:t>
            </a:r>
          </a:p>
          <a:p>
            <a:pPr>
              <a:buFont typeface="Arial" panose="020B0604020202020204" pitchFamily="34" charset="0"/>
              <a:buChar char="•"/>
            </a:pPr>
            <a:r>
              <a:rPr lang="en-CA" dirty="0"/>
              <a:t>Instructor Class Presentation</a:t>
            </a:r>
          </a:p>
          <a:p>
            <a:pPr lvl="1"/>
            <a:r>
              <a:rPr lang="en-CA" dirty="0"/>
              <a:t>Optional slides that you can use in the classroom</a:t>
            </a:r>
          </a:p>
          <a:p>
            <a:pPr lvl="1"/>
            <a:r>
              <a:rPr lang="en-CA" dirty="0"/>
              <a:t>Begins on slide # 9</a:t>
            </a:r>
            <a:endParaRPr lang="en-CA" dirty="0">
              <a:solidFill>
                <a:srgbClr val="FF0000"/>
              </a:solidFill>
            </a:endParaRPr>
          </a:p>
          <a:p>
            <a:pPr marL="142875" lvl="1" indent="0" algn="ctr">
              <a:buNone/>
            </a:pPr>
            <a:r>
              <a:rPr lang="en-CA" sz="1600" b="1" dirty="0"/>
              <a:t>Note</a:t>
            </a:r>
            <a:r>
              <a:rPr lang="en-CA" sz="1600" dirty="0"/>
              <a:t>: Remove the Planning Guide from this presentation before sharing with anyone.</a:t>
            </a:r>
          </a:p>
          <a:p>
            <a:pPr marL="0" indent="0">
              <a:buNone/>
            </a:pPr>
            <a:r>
              <a:rPr lang="en-CA" sz="1600" b="1" dirty="0">
                <a:solidFill>
                  <a:schemeClr val="accent4"/>
                </a:solidFill>
              </a:rPr>
              <a:t>For additional help and resources go to the Instructor Home Page and Course Resources for this course. </a:t>
            </a:r>
            <a:r>
              <a:rPr lang="en-US" sz="1600" b="1" dirty="0">
                <a:solidFill>
                  <a:schemeClr val="accent4"/>
                </a:solidFill>
              </a:rPr>
              <a:t>You also can visit the professional development site on www.netacad.com, the official Cisco Networking Academy Facebook page, or Instructor Only FB group.</a:t>
            </a:r>
            <a:endParaRPr lang="en-CA" sz="1600" b="1" dirty="0">
              <a:solidFill>
                <a:schemeClr val="accent4"/>
              </a:solidFill>
            </a:endParaRP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Worm Components (Contd.)</a:t>
            </a:r>
          </a:p>
        </p:txBody>
      </p:sp>
      <p:sp>
        <p:nvSpPr>
          <p:cNvPr id="2" name="Content Placeholder 1"/>
          <p:cNvSpPr>
            <a:spLocks noGrp="1"/>
          </p:cNvSpPr>
          <p:nvPr>
            <p:ph idx="1"/>
          </p:nvPr>
        </p:nvSpPr>
        <p:spPr>
          <a:xfrm>
            <a:off x="144065" y="798945"/>
            <a:ext cx="8551879" cy="3235846"/>
          </a:xfrm>
        </p:spPr>
        <p:txBody>
          <a:bodyPr/>
          <a:lstStyle/>
          <a:p>
            <a:pPr marL="0" indent="0">
              <a:buNone/>
            </a:pPr>
            <a:r>
              <a:rPr lang="en-US" sz="1600" dirty="0"/>
              <a:t>The three worm components are as follows:</a:t>
            </a:r>
            <a:endParaRPr lang="en-US" sz="1600" b="1" dirty="0"/>
          </a:p>
          <a:p>
            <a:pPr>
              <a:buFont typeface="Arial" panose="020B0604020202020204" pitchFamily="34" charset="0"/>
              <a:buChar char="•"/>
            </a:pPr>
            <a:r>
              <a:rPr lang="en-US" sz="1600" b="1" dirty="0"/>
              <a:t>Enabling vulnerability</a:t>
            </a:r>
            <a:r>
              <a:rPr lang="en-US" sz="1600" dirty="0"/>
              <a:t> - A worm installs itself using an exploit mechanism, such as an email attachment, an executable file, or a Trojan horse, on a vulnerable system.</a:t>
            </a:r>
          </a:p>
          <a:p>
            <a:pPr>
              <a:buFont typeface="Arial" panose="020B0604020202020204" pitchFamily="34" charset="0"/>
              <a:buChar char="•"/>
            </a:pPr>
            <a:r>
              <a:rPr lang="en-US" sz="1600" b="1" dirty="0"/>
              <a:t>Propagation mechanism</a:t>
            </a:r>
            <a:r>
              <a:rPr lang="en-US" sz="1600" dirty="0"/>
              <a:t> - After gaining access to a device, the worm replicates itself and locates new targets.</a:t>
            </a:r>
          </a:p>
          <a:p>
            <a:pPr>
              <a:buFont typeface="Arial" panose="020B0604020202020204" pitchFamily="34" charset="0"/>
              <a:buChar char="•"/>
            </a:pPr>
            <a:r>
              <a:rPr lang="en-US" sz="1600" b="1" dirty="0"/>
              <a:t>Payload</a:t>
            </a:r>
            <a:r>
              <a:rPr lang="en-US" sz="1600" dirty="0"/>
              <a:t> - Any malicious code that results in some action is a payload. Most often this is used to create a backdoor that allows a threat actor to access the infected host or to create a DoS attack.</a:t>
            </a:r>
          </a:p>
          <a:p>
            <a:pPr marL="0" indent="0">
              <a:buNone/>
            </a:pPr>
            <a:endParaRPr lang="en-US" sz="1600" dirty="0"/>
          </a:p>
        </p:txBody>
      </p:sp>
    </p:spTree>
    <p:custDataLst>
      <p:tags r:id="rId1"/>
    </p:custDataLst>
    <p:extLst>
      <p:ext uri="{BB962C8B-B14F-4D97-AF65-F5344CB8AC3E}">
        <p14:creationId xmlns:p14="http://schemas.microsoft.com/office/powerpoint/2010/main" val="2808769913"/>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Worm Components (Contd.)</a:t>
            </a:r>
          </a:p>
        </p:txBody>
      </p:sp>
      <p:sp>
        <p:nvSpPr>
          <p:cNvPr id="2" name="Content Placeholder 1"/>
          <p:cNvSpPr>
            <a:spLocks noGrp="1"/>
          </p:cNvSpPr>
          <p:nvPr>
            <p:ph idx="1"/>
          </p:nvPr>
        </p:nvSpPr>
        <p:spPr>
          <a:xfrm>
            <a:off x="144065" y="798944"/>
            <a:ext cx="4592527" cy="4152197"/>
          </a:xfrm>
        </p:spPr>
        <p:txBody>
          <a:bodyPr/>
          <a:lstStyle/>
          <a:p>
            <a:pPr>
              <a:buFont typeface="Arial" panose="020B0604020202020204" pitchFamily="34" charset="0"/>
              <a:buChar char="•"/>
            </a:pPr>
            <a:r>
              <a:rPr lang="en-US" sz="1600" dirty="0"/>
              <a:t>Worms are self-contained programs that attack a system to exploit a known vulnerability.</a:t>
            </a:r>
          </a:p>
          <a:p>
            <a:pPr>
              <a:buFont typeface="Arial" panose="020B0604020202020204" pitchFamily="34" charset="0"/>
              <a:buChar char="•"/>
            </a:pPr>
            <a:r>
              <a:rPr lang="en-US" sz="1600" dirty="0"/>
              <a:t>Upon successful exploitation, the worm copies itself from the attacking host to the newly exploited system and the cycle begins again. </a:t>
            </a:r>
          </a:p>
          <a:p>
            <a:pPr>
              <a:buFont typeface="Arial" panose="020B0604020202020204" pitchFamily="34" charset="0"/>
              <a:buChar char="•"/>
            </a:pPr>
            <a:r>
              <a:rPr lang="en-US" sz="1600" dirty="0"/>
              <a:t>This propagation mechanism is commonly deployed in a way that is difficult to detect.</a:t>
            </a:r>
          </a:p>
          <a:p>
            <a:pPr>
              <a:buFont typeface="Arial" panose="020B0604020202020204" pitchFamily="34" charset="0"/>
              <a:buChar char="•"/>
            </a:pPr>
            <a:r>
              <a:rPr lang="en-US" sz="1600" b="1" dirty="0"/>
              <a:t>Note</a:t>
            </a:r>
            <a:r>
              <a:rPr lang="en-US" sz="1600" dirty="0"/>
              <a:t>: Worms never stop spreading on the internet. After they are released, worms continue to propagate until all possible sources of infection are properly patched.</a:t>
            </a:r>
          </a:p>
        </p:txBody>
      </p:sp>
      <p:pic>
        <p:nvPicPr>
          <p:cNvPr id="3" name="Picture 2"/>
          <p:cNvPicPr>
            <a:picLocks noChangeAspect="1"/>
          </p:cNvPicPr>
          <p:nvPr/>
        </p:nvPicPr>
        <p:blipFill>
          <a:blip r:embed="rId4"/>
          <a:stretch>
            <a:fillRect/>
          </a:stretch>
        </p:blipFill>
        <p:spPr>
          <a:xfrm>
            <a:off x="5207601" y="751409"/>
            <a:ext cx="3598274" cy="3676964"/>
          </a:xfrm>
          <a:prstGeom prst="rect">
            <a:avLst/>
          </a:prstGeom>
        </p:spPr>
      </p:pic>
      <p:sp>
        <p:nvSpPr>
          <p:cNvPr id="7" name="Rectangle 6">
            <a:extLst>
              <a:ext uri="{FF2B5EF4-FFF2-40B4-BE49-F238E27FC236}">
                <a16:creationId xmlns:a16="http://schemas.microsoft.com/office/drawing/2014/main" id="{5F6633E0-3341-420A-BA46-5E223A95DA6E}"/>
              </a:ext>
            </a:extLst>
          </p:cNvPr>
          <p:cNvSpPr/>
          <p:nvPr/>
        </p:nvSpPr>
        <p:spPr>
          <a:xfrm>
            <a:off x="5697057" y="4413728"/>
            <a:ext cx="2870786" cy="338554"/>
          </a:xfrm>
          <a:prstGeom prst="rect">
            <a:avLst/>
          </a:prstGeom>
        </p:spPr>
        <p:txBody>
          <a:bodyPr wrap="none">
            <a:spAutoFit/>
          </a:bodyPr>
          <a:lstStyle/>
          <a:p>
            <a:pPr marL="0" indent="0">
              <a:buNone/>
            </a:pPr>
            <a:r>
              <a:rPr lang="en-US" sz="1600" dirty="0">
                <a:solidFill>
                  <a:srgbClr val="000000"/>
                </a:solidFill>
              </a:rPr>
              <a:t>Code Red Worm Propagation</a:t>
            </a:r>
          </a:p>
        </p:txBody>
      </p:sp>
    </p:spTree>
    <p:custDataLst>
      <p:tags r:id="rId1"/>
    </p:custDataLst>
    <p:extLst>
      <p:ext uri="{BB962C8B-B14F-4D97-AF65-F5344CB8AC3E}">
        <p14:creationId xmlns:p14="http://schemas.microsoft.com/office/powerpoint/2010/main" val="79254714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Ransomware</a:t>
            </a:r>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Ransomware is a malware that denies access to the infected computer system or its data. </a:t>
            </a:r>
          </a:p>
          <a:p>
            <a:pPr>
              <a:buFont typeface="Arial" panose="020B0604020202020204" pitchFamily="34" charset="0"/>
              <a:buChar char="•"/>
            </a:pPr>
            <a:r>
              <a:rPr lang="en-US" sz="1600" dirty="0"/>
              <a:t>Ransomware frequently uses an encryption algorithm to encrypt system files and data. </a:t>
            </a:r>
          </a:p>
          <a:p>
            <a:pPr>
              <a:buFont typeface="Arial" panose="020B0604020202020204" pitchFamily="34" charset="0"/>
              <a:buChar char="•"/>
            </a:pPr>
            <a:r>
              <a:rPr lang="en-US" sz="1600" dirty="0"/>
              <a:t>Email and malicious advertising, also known as </a:t>
            </a:r>
            <a:r>
              <a:rPr lang="en-US" sz="1600" dirty="0" err="1"/>
              <a:t>malvertising</a:t>
            </a:r>
            <a:r>
              <a:rPr lang="en-US" sz="1600" dirty="0"/>
              <a:t>, are vectors for ransomware campaigns.</a:t>
            </a:r>
          </a:p>
          <a:p>
            <a:pPr>
              <a:buFont typeface="Arial" panose="020B0604020202020204" pitchFamily="34" charset="0"/>
              <a:buChar char="•"/>
            </a:pPr>
            <a:r>
              <a:rPr lang="en-US" sz="1600" dirty="0"/>
              <a:t>Social engineering is also used, when cybercriminals pretending to be security technicians make random calls at homes and persuade users to connect to a website that downloads ransomware to the user’s computer.</a:t>
            </a:r>
          </a:p>
        </p:txBody>
      </p:sp>
    </p:spTree>
    <p:custDataLst>
      <p:tags r:id="rId1"/>
    </p:custDataLst>
    <p:extLst>
      <p:ext uri="{BB962C8B-B14F-4D97-AF65-F5344CB8AC3E}">
        <p14:creationId xmlns:p14="http://schemas.microsoft.com/office/powerpoint/2010/main" val="1348964042"/>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Other Malware</a:t>
            </a:r>
          </a:p>
        </p:txBody>
      </p:sp>
      <p:sp>
        <p:nvSpPr>
          <p:cNvPr id="2" name="Content Placeholder 1"/>
          <p:cNvSpPr>
            <a:spLocks noGrp="1"/>
          </p:cNvSpPr>
          <p:nvPr>
            <p:ph idx="1"/>
          </p:nvPr>
        </p:nvSpPr>
        <p:spPr>
          <a:xfrm>
            <a:off x="128016" y="634353"/>
            <a:ext cx="8945071" cy="1006995"/>
          </a:xfrm>
        </p:spPr>
        <p:txBody>
          <a:bodyPr/>
          <a:lstStyle/>
          <a:p>
            <a:pPr marL="0" indent="0">
              <a:buNone/>
            </a:pPr>
            <a:r>
              <a:rPr lang="en-US" sz="1600" dirty="0"/>
              <a:t> The examples of modern malware are as follows:</a:t>
            </a:r>
          </a:p>
        </p:txBody>
      </p:sp>
      <p:graphicFrame>
        <p:nvGraphicFramePr>
          <p:cNvPr id="7" name="Content Placeholder 3">
            <a:extLst>
              <a:ext uri="{FF2B5EF4-FFF2-40B4-BE49-F238E27FC236}">
                <a16:creationId xmlns:a16="http://schemas.microsoft.com/office/drawing/2014/main" id="{B4913EEA-B1C5-4174-930D-969D8CF80106}"/>
              </a:ext>
            </a:extLst>
          </p:cNvPr>
          <p:cNvGraphicFramePr>
            <a:graphicFrameLocks/>
          </p:cNvGraphicFramePr>
          <p:nvPr>
            <p:extLst>
              <p:ext uri="{D42A27DB-BD31-4B8C-83A1-F6EECF244321}">
                <p14:modId xmlns:p14="http://schemas.microsoft.com/office/powerpoint/2010/main" val="220890607"/>
              </p:ext>
            </p:extLst>
          </p:nvPr>
        </p:nvGraphicFramePr>
        <p:xfrm>
          <a:off x="283464" y="930033"/>
          <a:ext cx="8705088" cy="3749040"/>
        </p:xfrm>
        <a:graphic>
          <a:graphicData uri="http://schemas.openxmlformats.org/drawingml/2006/table">
            <a:tbl>
              <a:tblPr firstRow="1" bandRow="1">
                <a:tableStyleId>{5C22544A-7EE6-4342-B048-85BDC9FD1C3A}</a:tableStyleId>
              </a:tblPr>
              <a:tblGrid>
                <a:gridCol w="1425129">
                  <a:extLst>
                    <a:ext uri="{9D8B030D-6E8A-4147-A177-3AD203B41FA5}">
                      <a16:colId xmlns:a16="http://schemas.microsoft.com/office/drawing/2014/main" val="3215831619"/>
                    </a:ext>
                  </a:extLst>
                </a:gridCol>
                <a:gridCol w="7279959">
                  <a:extLst>
                    <a:ext uri="{9D8B030D-6E8A-4147-A177-3AD203B41FA5}">
                      <a16:colId xmlns:a16="http://schemas.microsoft.com/office/drawing/2014/main" val="276475465"/>
                    </a:ext>
                  </a:extLst>
                </a:gridCol>
              </a:tblGrid>
              <a:tr h="0">
                <a:tc>
                  <a:txBody>
                    <a:bodyPr/>
                    <a:lstStyle/>
                    <a:p>
                      <a:pPr algn="ctr" fontAlgn="b"/>
                      <a:r>
                        <a:rPr lang="en-US" sz="1400" b="1" i="0" kern="1200" dirty="0">
                          <a:solidFill>
                            <a:schemeClr val="lt1"/>
                          </a:solidFill>
                          <a:effectLst/>
                          <a:latin typeface="+mn-lt"/>
                          <a:ea typeface="+mn-ea"/>
                          <a:cs typeface="+mn-cs"/>
                        </a:rPr>
                        <a:t>Type of Malware</a:t>
                      </a:r>
                      <a:endParaRPr lang="en-US" sz="1400" b="1" i="0" u="none" strike="noStrike" dirty="0">
                        <a:solidFill>
                          <a:schemeClr val="bg1"/>
                        </a:solidFill>
                        <a:effectLst/>
                        <a:latin typeface="+mn-lt"/>
                      </a:endParaRPr>
                    </a:p>
                  </a:txBody>
                  <a:tcPr marL="9525" marR="9525" marT="9525" marB="0" anchor="ctr"/>
                </a:tc>
                <a:tc>
                  <a:txBody>
                    <a:bodyPr/>
                    <a:lstStyle/>
                    <a:p>
                      <a:pPr algn="ctr"/>
                      <a:r>
                        <a:rPr lang="en-US" sz="1400" dirty="0"/>
                        <a:t>Description</a:t>
                      </a:r>
                    </a:p>
                  </a:txBody>
                  <a:tcPr anchor="ctr"/>
                </a:tc>
                <a:extLst>
                  <a:ext uri="{0D108BD9-81ED-4DB2-BD59-A6C34878D82A}">
                    <a16:rowId xmlns:a16="http://schemas.microsoft.com/office/drawing/2014/main" val="3768427975"/>
                  </a:ext>
                </a:extLst>
              </a:tr>
              <a:tr h="708311">
                <a:tc>
                  <a:txBody>
                    <a:bodyPr/>
                    <a:lstStyle/>
                    <a:p>
                      <a:pPr algn="l" fontAlgn="b"/>
                      <a:r>
                        <a:rPr lang="en-US" sz="1400" b="0" i="0" kern="1200" dirty="0">
                          <a:solidFill>
                            <a:schemeClr val="dk1"/>
                          </a:solidFill>
                          <a:effectLst/>
                          <a:latin typeface="+mn-lt"/>
                          <a:ea typeface="+mn-ea"/>
                          <a:cs typeface="+mn-cs"/>
                        </a:rPr>
                        <a:t>Scareware</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Includes scam software which uses social engineering to shock or induce anxiety by creating the perception of a threat. It is generally directed at an unsuspecting user and attempts to persuade the user to infect a computer by taking action to address the bogus threat.</a:t>
                      </a:r>
                    </a:p>
                  </a:txBody>
                  <a:tcPr anchor="ctr"/>
                </a:tc>
                <a:extLst>
                  <a:ext uri="{0D108BD9-81ED-4DB2-BD59-A6C34878D82A}">
                    <a16:rowId xmlns:a16="http://schemas.microsoft.com/office/drawing/2014/main" val="831502776"/>
                  </a:ext>
                </a:extLst>
              </a:tr>
              <a:tr h="39350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Phishing</a:t>
                      </a:r>
                    </a:p>
                  </a:txBody>
                  <a:tcPr marL="9525" marR="9525" marT="9525" marB="0" anchor="ctr"/>
                </a:tc>
                <a:tc>
                  <a:txBody>
                    <a:bodyPr/>
                    <a:lstStyle/>
                    <a:p>
                      <a:pPr fontAlgn="ctr"/>
                      <a:r>
                        <a:rPr lang="en-US" sz="1400" b="0" i="0" kern="1200" dirty="0">
                          <a:solidFill>
                            <a:schemeClr val="dk1"/>
                          </a:solidFill>
                          <a:effectLst/>
                          <a:latin typeface="+mn-lt"/>
                          <a:ea typeface="+mn-ea"/>
                          <a:cs typeface="+mn-cs"/>
                        </a:rPr>
                        <a:t>Attempts to convince people to divulge sensitive information. Examples include receiving an email from their bank asking users to divulge their account and PIN numbers.</a:t>
                      </a:r>
                    </a:p>
                  </a:txBody>
                  <a:tcPr anchor="ctr"/>
                </a:tc>
                <a:extLst>
                  <a:ext uri="{0D108BD9-81ED-4DB2-BD59-A6C34878D82A}">
                    <a16:rowId xmlns:a16="http://schemas.microsoft.com/office/drawing/2014/main" val="2267046280"/>
                  </a:ext>
                </a:extLst>
              </a:tr>
              <a:tr h="39350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Rootkits</a:t>
                      </a:r>
                    </a:p>
                  </a:txBody>
                  <a:tcPr marL="9525" marR="9525" marT="9525" marB="0" anchor="ctr"/>
                </a:tc>
                <a:tc>
                  <a:txBody>
                    <a:bodyPr/>
                    <a:lstStyle/>
                    <a:p>
                      <a:pPr fontAlgn="ctr"/>
                      <a:r>
                        <a:rPr lang="en-US" sz="1400" b="0" i="0" kern="1200" dirty="0">
                          <a:solidFill>
                            <a:schemeClr val="dk1"/>
                          </a:solidFill>
                          <a:effectLst/>
                          <a:latin typeface="+mn-lt"/>
                          <a:ea typeface="+mn-ea"/>
                          <a:cs typeface="+mn-cs"/>
                        </a:rPr>
                        <a:t>Installed on a compromised system. After it is installed, it continues to hide its intrusion and provide privileged access to the threat actor.</a:t>
                      </a:r>
                    </a:p>
                  </a:txBody>
                  <a:tcPr anchor="ctr"/>
                </a:tc>
                <a:extLst>
                  <a:ext uri="{0D108BD9-81ED-4DB2-BD59-A6C34878D82A}">
                    <a16:rowId xmlns:a16="http://schemas.microsoft.com/office/drawing/2014/main" val="1140985899"/>
                  </a:ext>
                </a:extLst>
              </a:tr>
              <a:tr h="39350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Spyware</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Used to gather information about a user and send the information to another entity without the user’s consent. Spyware can be a system monitor, Trojan horse, Adware, tracking cookies, and key loggers.</a:t>
                      </a:r>
                    </a:p>
                  </a:txBody>
                  <a:tcPr anchor="ctr"/>
                </a:tc>
                <a:extLst>
                  <a:ext uri="{0D108BD9-81ED-4DB2-BD59-A6C34878D82A}">
                    <a16:rowId xmlns:a16="http://schemas.microsoft.com/office/drawing/2014/main" val="754020288"/>
                  </a:ext>
                </a:extLst>
              </a:tr>
              <a:tr h="39350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Adware</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Displays annoying pop-ups to generate revenue for its author. The malware may analyze user interests by tracking the websites visited. It can then send pop-up advertising pertinent to those sites.</a:t>
                      </a:r>
                    </a:p>
                  </a:txBody>
                  <a:tcPr anchor="ctr"/>
                </a:tc>
                <a:extLst>
                  <a:ext uri="{0D108BD9-81ED-4DB2-BD59-A6C34878D82A}">
                    <a16:rowId xmlns:a16="http://schemas.microsoft.com/office/drawing/2014/main" val="654386223"/>
                  </a:ext>
                </a:extLst>
              </a:tr>
            </a:tbl>
          </a:graphicData>
        </a:graphic>
      </p:graphicFrame>
    </p:spTree>
    <p:custDataLst>
      <p:tags r:id="rId1"/>
    </p:custDataLst>
    <p:extLst>
      <p:ext uri="{BB962C8B-B14F-4D97-AF65-F5344CB8AC3E}">
        <p14:creationId xmlns:p14="http://schemas.microsoft.com/office/powerpoint/2010/main" val="34430431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a:t>
            </a:r>
            <a:br>
              <a:rPr lang="en-US" altLang="en-US" dirty="0"/>
            </a:br>
            <a:r>
              <a:rPr lang="en-US" dirty="0"/>
              <a:t>Common Malware Behaviors</a:t>
            </a:r>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Computers infected with malware often exhibit one or more of the following symptoms:</a:t>
            </a:r>
          </a:p>
          <a:p>
            <a:pPr lvl="1">
              <a:lnSpc>
                <a:spcPct val="110000"/>
              </a:lnSpc>
              <a:spcBef>
                <a:spcPts val="0"/>
              </a:spcBef>
              <a:spcAft>
                <a:spcPts val="0"/>
              </a:spcAft>
              <a:buFont typeface="Arial" panose="020B0604020202020204" pitchFamily="34" charset="0"/>
              <a:buChar char="•"/>
            </a:pPr>
            <a:r>
              <a:rPr lang="en-US" sz="1600" dirty="0"/>
              <a:t>Appearance of strange files, programs, or desktop icons</a:t>
            </a:r>
          </a:p>
          <a:p>
            <a:pPr lvl="1">
              <a:lnSpc>
                <a:spcPct val="110000"/>
              </a:lnSpc>
              <a:spcBef>
                <a:spcPts val="0"/>
              </a:spcBef>
              <a:spcAft>
                <a:spcPts val="0"/>
              </a:spcAft>
              <a:buFont typeface="Arial" panose="020B0604020202020204" pitchFamily="34" charset="0"/>
              <a:buChar char="•"/>
            </a:pPr>
            <a:r>
              <a:rPr lang="en-US" sz="1600" dirty="0"/>
              <a:t>Antivirus and firewall programs are turning off or reconfiguring settings</a:t>
            </a:r>
          </a:p>
          <a:p>
            <a:pPr lvl="1">
              <a:lnSpc>
                <a:spcPct val="110000"/>
              </a:lnSpc>
              <a:spcBef>
                <a:spcPts val="0"/>
              </a:spcBef>
              <a:spcAft>
                <a:spcPts val="0"/>
              </a:spcAft>
              <a:buFont typeface="Arial" panose="020B0604020202020204" pitchFamily="34" charset="0"/>
              <a:buChar char="•"/>
            </a:pPr>
            <a:r>
              <a:rPr lang="en-US" sz="1600" dirty="0"/>
              <a:t>Computer screen is freezing or system is crashing</a:t>
            </a:r>
          </a:p>
          <a:p>
            <a:pPr lvl="1">
              <a:lnSpc>
                <a:spcPct val="110000"/>
              </a:lnSpc>
              <a:spcBef>
                <a:spcPts val="0"/>
              </a:spcBef>
              <a:spcAft>
                <a:spcPts val="0"/>
              </a:spcAft>
              <a:buFont typeface="Arial" panose="020B0604020202020204" pitchFamily="34" charset="0"/>
              <a:buChar char="•"/>
            </a:pPr>
            <a:r>
              <a:rPr lang="en-US" sz="1600" dirty="0"/>
              <a:t>Emails are spontaneously being sent without your knowledge to your contact list</a:t>
            </a:r>
          </a:p>
          <a:p>
            <a:pPr lvl="1">
              <a:lnSpc>
                <a:spcPct val="110000"/>
              </a:lnSpc>
              <a:spcBef>
                <a:spcPts val="0"/>
              </a:spcBef>
              <a:spcAft>
                <a:spcPts val="0"/>
              </a:spcAft>
              <a:buFont typeface="Arial" panose="020B0604020202020204" pitchFamily="34" charset="0"/>
              <a:buChar char="•"/>
            </a:pPr>
            <a:r>
              <a:rPr lang="en-US" sz="1600" dirty="0"/>
              <a:t>Files have been modified or deleted</a:t>
            </a:r>
          </a:p>
          <a:p>
            <a:pPr lvl="1">
              <a:lnSpc>
                <a:spcPct val="110000"/>
              </a:lnSpc>
              <a:spcBef>
                <a:spcPts val="0"/>
              </a:spcBef>
              <a:spcAft>
                <a:spcPts val="0"/>
              </a:spcAft>
              <a:buFont typeface="Arial" panose="020B0604020202020204" pitchFamily="34" charset="0"/>
              <a:buChar char="•"/>
            </a:pPr>
            <a:r>
              <a:rPr lang="en-US" sz="1600" dirty="0"/>
              <a:t>Increased CPU and/or memory usage</a:t>
            </a:r>
          </a:p>
          <a:p>
            <a:pPr lvl="1">
              <a:lnSpc>
                <a:spcPct val="110000"/>
              </a:lnSpc>
              <a:spcBef>
                <a:spcPts val="0"/>
              </a:spcBef>
              <a:spcAft>
                <a:spcPts val="0"/>
              </a:spcAft>
              <a:buFont typeface="Arial" panose="020B0604020202020204" pitchFamily="34" charset="0"/>
              <a:buChar char="•"/>
            </a:pPr>
            <a:r>
              <a:rPr lang="en-US" sz="1600" dirty="0"/>
              <a:t>Problems connecting to networks</a:t>
            </a:r>
          </a:p>
          <a:p>
            <a:pPr lvl="1">
              <a:lnSpc>
                <a:spcPct val="110000"/>
              </a:lnSpc>
              <a:spcBef>
                <a:spcPts val="0"/>
              </a:spcBef>
              <a:spcAft>
                <a:spcPts val="0"/>
              </a:spcAft>
              <a:buFont typeface="Arial" panose="020B0604020202020204" pitchFamily="34" charset="0"/>
              <a:buChar char="•"/>
            </a:pPr>
            <a:r>
              <a:rPr lang="en-US" sz="1600" dirty="0"/>
              <a:t>Slow computer or web browser speeds</a:t>
            </a:r>
          </a:p>
          <a:p>
            <a:pPr lvl="1">
              <a:lnSpc>
                <a:spcPct val="110000"/>
              </a:lnSpc>
              <a:spcBef>
                <a:spcPts val="0"/>
              </a:spcBef>
              <a:spcAft>
                <a:spcPts val="0"/>
              </a:spcAft>
              <a:buFont typeface="Arial" panose="020B0604020202020204" pitchFamily="34" charset="0"/>
              <a:buChar char="•"/>
            </a:pPr>
            <a:r>
              <a:rPr lang="en-US" sz="1600" dirty="0"/>
              <a:t>Unknown processes or services running</a:t>
            </a:r>
          </a:p>
          <a:p>
            <a:pPr lvl="1">
              <a:lnSpc>
                <a:spcPct val="110000"/>
              </a:lnSpc>
              <a:spcBef>
                <a:spcPts val="0"/>
              </a:spcBef>
              <a:spcAft>
                <a:spcPts val="0"/>
              </a:spcAft>
              <a:buFont typeface="Arial" panose="020B0604020202020204" pitchFamily="34" charset="0"/>
              <a:buChar char="•"/>
            </a:pPr>
            <a:r>
              <a:rPr lang="en-US" sz="1600" dirty="0"/>
              <a:t>Unknown TCP or UDP ports open</a:t>
            </a:r>
          </a:p>
          <a:p>
            <a:pPr lvl="1">
              <a:lnSpc>
                <a:spcPct val="110000"/>
              </a:lnSpc>
              <a:spcBef>
                <a:spcPts val="0"/>
              </a:spcBef>
              <a:spcAft>
                <a:spcPts val="0"/>
              </a:spcAft>
              <a:buFont typeface="Arial" panose="020B0604020202020204" pitchFamily="34" charset="0"/>
              <a:buChar char="•"/>
            </a:pPr>
            <a:r>
              <a:rPr lang="en-US" sz="1600" dirty="0"/>
              <a:t>Connections are made to hosts on the Internet without user action</a:t>
            </a:r>
          </a:p>
          <a:p>
            <a:pPr lvl="1">
              <a:lnSpc>
                <a:spcPct val="110000"/>
              </a:lnSpc>
              <a:spcBef>
                <a:spcPts val="0"/>
              </a:spcBef>
              <a:spcAft>
                <a:spcPts val="0"/>
              </a:spcAft>
              <a:buFont typeface="Arial" panose="020B0604020202020204" pitchFamily="34" charset="0"/>
              <a:buChar char="•"/>
            </a:pPr>
            <a:r>
              <a:rPr lang="en-US" sz="1600" dirty="0"/>
              <a:t>Strange computer behavior</a:t>
            </a:r>
          </a:p>
          <a:p>
            <a:pPr>
              <a:buFont typeface="Arial" panose="020B0604020202020204" pitchFamily="34" charset="0"/>
              <a:buChar char="•"/>
            </a:pPr>
            <a:r>
              <a:rPr lang="en-US" sz="1600" b="1" dirty="0"/>
              <a:t>Note:</a:t>
            </a:r>
            <a:r>
              <a:rPr lang="en-US" sz="1600" dirty="0"/>
              <a:t> Malware behavior is not limited to the above list.</a:t>
            </a:r>
          </a:p>
        </p:txBody>
      </p:sp>
    </p:spTree>
    <p:custDataLst>
      <p:tags r:id="rId1"/>
    </p:custDataLst>
    <p:extLst>
      <p:ext uri="{BB962C8B-B14F-4D97-AF65-F5344CB8AC3E}">
        <p14:creationId xmlns:p14="http://schemas.microsoft.com/office/powerpoint/2010/main" val="178271113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8902" cy="1022595"/>
          </a:xfrm>
        </p:spPr>
        <p:txBody>
          <a:bodyPr/>
          <a:lstStyle/>
          <a:p>
            <a:r>
              <a:rPr lang="en-US" sz="1600" dirty="0"/>
              <a:t>Common Threats and Attacks</a:t>
            </a:r>
            <a:br>
              <a:rPr lang="en-US" altLang="en-US" dirty="0"/>
            </a:br>
            <a:r>
              <a:rPr lang="en-US" altLang="en-US" dirty="0"/>
              <a:t>Lab – </a:t>
            </a:r>
            <a:r>
              <a:rPr lang="en-US" dirty="0"/>
              <a:t>Anatomy of Malware</a:t>
            </a:r>
            <a:endParaRPr lang="en-CA" altLang="en-US" dirty="0"/>
          </a:p>
        </p:txBody>
      </p:sp>
      <p:sp>
        <p:nvSpPr>
          <p:cNvPr id="2" name="Content Placeholder 1"/>
          <p:cNvSpPr>
            <a:spLocks noGrp="1"/>
          </p:cNvSpPr>
          <p:nvPr>
            <p:ph idx="1"/>
          </p:nvPr>
        </p:nvSpPr>
        <p:spPr>
          <a:xfrm>
            <a:off x="87549" y="914401"/>
            <a:ext cx="8853286" cy="365759"/>
          </a:xfrm>
        </p:spPr>
        <p:txBody>
          <a:bodyPr/>
          <a:lstStyle/>
          <a:p>
            <a:pPr marL="0" indent="0">
              <a:buNone/>
            </a:pPr>
            <a:r>
              <a:rPr lang="en-US" sz="1600" dirty="0"/>
              <a:t>In this lab, you will research and analyze some recent malware.</a:t>
            </a:r>
          </a:p>
        </p:txBody>
      </p:sp>
    </p:spTree>
    <p:extLst>
      <p:ext uri="{BB962C8B-B14F-4D97-AF65-F5344CB8AC3E}">
        <p14:creationId xmlns:p14="http://schemas.microsoft.com/office/powerpoint/2010/main" val="288207024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2979" y="1109214"/>
            <a:ext cx="7598042" cy="2925071"/>
          </a:xfrm>
        </p:spPr>
        <p:txBody>
          <a:bodyPr/>
          <a:lstStyle/>
          <a:p>
            <a:r>
              <a:rPr lang="en-US" dirty="0">
                <a:solidFill>
                  <a:schemeClr val="accent5">
                    <a:lumMod val="40000"/>
                    <a:lumOff val="60000"/>
                  </a:schemeClr>
                </a:solidFill>
              </a:rPr>
              <a:t>14.2 Common Network Attacks - Reconnaissance, Access, and Social Engineering</a:t>
            </a:r>
          </a:p>
        </p:txBody>
      </p:sp>
    </p:spTree>
    <p:custDataLst>
      <p:tags r:id="rId1"/>
    </p:custDataLst>
    <p:extLst>
      <p:ext uri="{BB962C8B-B14F-4D97-AF65-F5344CB8AC3E}">
        <p14:creationId xmlns:p14="http://schemas.microsoft.com/office/powerpoint/2010/main" val="2714762287"/>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Types of Network Attacks</a:t>
            </a:r>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Malware is a means to get a payload delivered .</a:t>
            </a:r>
          </a:p>
          <a:p>
            <a:pPr>
              <a:buFont typeface="Arial" panose="020B0604020202020204" pitchFamily="34" charset="0"/>
              <a:buChar char="•"/>
            </a:pPr>
            <a:r>
              <a:rPr lang="en-US" sz="1600" dirty="0"/>
              <a:t>When a payload is delivered and installed, it can be used to cause a variety of network-related attacks from the inside as well as from the outside.</a:t>
            </a:r>
          </a:p>
          <a:p>
            <a:pPr>
              <a:buFont typeface="Arial" panose="020B0604020202020204" pitchFamily="34" charset="0"/>
              <a:buChar char="•"/>
            </a:pPr>
            <a:r>
              <a:rPr lang="en-US" sz="1600" dirty="0"/>
              <a:t>Network attacks are classified into three categories:</a:t>
            </a:r>
          </a:p>
          <a:p>
            <a:pPr lvl="1">
              <a:buFont typeface="Arial" panose="020B0604020202020204" pitchFamily="34" charset="0"/>
              <a:buChar char="•"/>
            </a:pPr>
            <a:r>
              <a:rPr lang="en-US" sz="1600" dirty="0"/>
              <a:t>Reconnaissance Attacks</a:t>
            </a:r>
          </a:p>
          <a:p>
            <a:pPr lvl="1">
              <a:buFont typeface="Arial" panose="020B0604020202020204" pitchFamily="34" charset="0"/>
              <a:buChar char="•"/>
            </a:pPr>
            <a:r>
              <a:rPr lang="en-US" sz="1600" dirty="0"/>
              <a:t>Access Attacks</a:t>
            </a:r>
          </a:p>
          <a:p>
            <a:pPr lvl="1">
              <a:buFont typeface="Arial" panose="020B0604020202020204" pitchFamily="34" charset="0"/>
              <a:buChar char="•"/>
            </a:pPr>
            <a:r>
              <a:rPr lang="en-US" sz="1600" dirty="0"/>
              <a:t>DoS Attacks</a:t>
            </a:r>
          </a:p>
          <a:p>
            <a:pPr lvl="1">
              <a:buFont typeface="Arial" panose="020B0604020202020204" pitchFamily="34" charset="0"/>
              <a:buChar char="•"/>
            </a:pPr>
            <a:endParaRPr lang="en-US" sz="1600" dirty="0"/>
          </a:p>
        </p:txBody>
      </p:sp>
    </p:spTree>
    <p:custDataLst>
      <p:tags r:id="rId1"/>
    </p:custDataLst>
    <p:extLst>
      <p:ext uri="{BB962C8B-B14F-4D97-AF65-F5344CB8AC3E}">
        <p14:creationId xmlns:p14="http://schemas.microsoft.com/office/powerpoint/2010/main" val="3443266637"/>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Reconnaissance Attacks</a:t>
            </a:r>
          </a:p>
        </p:txBody>
      </p:sp>
      <p:sp>
        <p:nvSpPr>
          <p:cNvPr id="2" name="Content Placeholder 1"/>
          <p:cNvSpPr>
            <a:spLocks noGrp="1"/>
          </p:cNvSpPr>
          <p:nvPr>
            <p:ph idx="1"/>
          </p:nvPr>
        </p:nvSpPr>
        <p:spPr>
          <a:xfrm>
            <a:off x="144065" y="798945"/>
            <a:ext cx="8855870" cy="2205512"/>
          </a:xfrm>
        </p:spPr>
        <p:txBody>
          <a:bodyPr/>
          <a:lstStyle/>
          <a:p>
            <a:pPr>
              <a:buFont typeface="Arial" panose="020B0604020202020204" pitchFamily="34" charset="0"/>
              <a:buChar char="•"/>
            </a:pPr>
            <a:r>
              <a:rPr lang="en-US" sz="1600" dirty="0"/>
              <a:t>Reconnaissance is information gathering.</a:t>
            </a:r>
          </a:p>
          <a:p>
            <a:pPr>
              <a:buFont typeface="Arial" panose="020B0604020202020204" pitchFamily="34" charset="0"/>
              <a:buChar char="•"/>
            </a:pPr>
            <a:r>
              <a:rPr lang="en-US" sz="1600" dirty="0"/>
              <a:t>Threat actors use reconnaissance (or recon) attacks to do unauthorized discovery and mapping of systems, services, or vulnerabilities.</a:t>
            </a:r>
          </a:p>
          <a:p>
            <a:pPr>
              <a:buFont typeface="Arial" panose="020B0604020202020204" pitchFamily="34" charset="0"/>
              <a:buChar char="•"/>
            </a:pPr>
            <a:r>
              <a:rPr lang="en-US" sz="1600" dirty="0"/>
              <a:t>Recon attacks precede access attacks or DoS attacks.</a:t>
            </a:r>
          </a:p>
          <a:p>
            <a:pPr>
              <a:buFont typeface="Arial" panose="020B0604020202020204" pitchFamily="34" charset="0"/>
              <a:buChar char="•"/>
            </a:pPr>
            <a:endParaRPr lang="en-US" sz="1600" dirty="0"/>
          </a:p>
        </p:txBody>
      </p:sp>
    </p:spTree>
    <p:custDataLst>
      <p:tags r:id="rId1"/>
    </p:custDataLst>
    <p:extLst>
      <p:ext uri="{BB962C8B-B14F-4D97-AF65-F5344CB8AC3E}">
        <p14:creationId xmlns:p14="http://schemas.microsoft.com/office/powerpoint/2010/main" val="2393707313"/>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Reconnaissance Attacks (Contd.)</a:t>
            </a:r>
          </a:p>
        </p:txBody>
      </p:sp>
      <p:sp>
        <p:nvSpPr>
          <p:cNvPr id="5" name="Content Placeholder 1"/>
          <p:cNvSpPr>
            <a:spLocks noGrp="1"/>
          </p:cNvSpPr>
          <p:nvPr>
            <p:ph idx="1"/>
          </p:nvPr>
        </p:nvSpPr>
        <p:spPr>
          <a:xfrm>
            <a:off x="114980" y="722377"/>
            <a:ext cx="9376492" cy="448055"/>
          </a:xfrm>
        </p:spPr>
        <p:txBody>
          <a:bodyPr/>
          <a:lstStyle/>
          <a:p>
            <a:pPr marL="0" indent="0">
              <a:buNone/>
            </a:pPr>
            <a:r>
              <a:rPr lang="en-US" sz="1600" dirty="0"/>
              <a:t>The techniques used by malicious threat actors to conduct reconnaissance attacks are as follows:</a:t>
            </a:r>
          </a:p>
        </p:txBody>
      </p:sp>
      <p:graphicFrame>
        <p:nvGraphicFramePr>
          <p:cNvPr id="4" name="Table 3">
            <a:extLst>
              <a:ext uri="{FF2B5EF4-FFF2-40B4-BE49-F238E27FC236}">
                <a16:creationId xmlns:a16="http://schemas.microsoft.com/office/drawing/2014/main" id="{ED557BBA-B0E7-42A0-860D-9EB0C9F50462}"/>
              </a:ext>
            </a:extLst>
          </p:cNvPr>
          <p:cNvGraphicFramePr>
            <a:graphicFrameLocks noGrp="1"/>
          </p:cNvGraphicFramePr>
          <p:nvPr>
            <p:extLst>
              <p:ext uri="{D42A27DB-BD31-4B8C-83A1-F6EECF244321}">
                <p14:modId xmlns:p14="http://schemas.microsoft.com/office/powerpoint/2010/main" val="231076241"/>
              </p:ext>
            </p:extLst>
          </p:nvPr>
        </p:nvGraphicFramePr>
        <p:xfrm>
          <a:off x="217216" y="1041605"/>
          <a:ext cx="8855871" cy="3602031"/>
        </p:xfrm>
        <a:graphic>
          <a:graphicData uri="http://schemas.openxmlformats.org/drawingml/2006/table">
            <a:tbl>
              <a:tblPr firstRow="1" bandRow="1">
                <a:tableStyleId>{5C22544A-7EE6-4342-B048-85BDC9FD1C3A}</a:tableStyleId>
              </a:tblPr>
              <a:tblGrid>
                <a:gridCol w="1940768">
                  <a:extLst>
                    <a:ext uri="{9D8B030D-6E8A-4147-A177-3AD203B41FA5}">
                      <a16:colId xmlns:a16="http://schemas.microsoft.com/office/drawing/2014/main" val="178963783"/>
                    </a:ext>
                  </a:extLst>
                </a:gridCol>
                <a:gridCol w="6915103">
                  <a:extLst>
                    <a:ext uri="{9D8B030D-6E8A-4147-A177-3AD203B41FA5}">
                      <a16:colId xmlns:a16="http://schemas.microsoft.com/office/drawing/2014/main" val="1328920685"/>
                    </a:ext>
                  </a:extLst>
                </a:gridCol>
              </a:tblGrid>
              <a:tr h="286947">
                <a:tc>
                  <a:txBody>
                    <a:bodyPr/>
                    <a:lstStyle/>
                    <a:p>
                      <a:pPr algn="ctr" fontAlgn="b"/>
                      <a:r>
                        <a:rPr lang="en-US" sz="1400" b="1" i="0" kern="1200" dirty="0">
                          <a:solidFill>
                            <a:schemeClr val="lt1"/>
                          </a:solidFill>
                          <a:effectLst/>
                          <a:latin typeface="+mn-lt"/>
                          <a:ea typeface="+mn-ea"/>
                          <a:cs typeface="+mn-cs"/>
                        </a:rPr>
                        <a:t>Technique </a:t>
                      </a:r>
                    </a:p>
                  </a:txBody>
                  <a:tcPr marL="9525" marR="9525" marT="9525" marB="0" anchor="ctr"/>
                </a:tc>
                <a:tc>
                  <a:txBody>
                    <a:bodyPr/>
                    <a:lstStyle/>
                    <a:p>
                      <a:pPr algn="ctr"/>
                      <a:r>
                        <a:rPr lang="en-US" sz="1400" dirty="0"/>
                        <a:t>Description</a:t>
                      </a:r>
                    </a:p>
                  </a:txBody>
                  <a:tcPr anchor="ctr"/>
                </a:tc>
                <a:extLst>
                  <a:ext uri="{0D108BD9-81ED-4DB2-BD59-A6C34878D82A}">
                    <a16:rowId xmlns:a16="http://schemas.microsoft.com/office/drawing/2014/main" val="3826270340"/>
                  </a:ext>
                </a:extLst>
              </a:tr>
              <a:tr h="48781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Perform an information query of a target</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The threat actor is looking for initial information about a target. Various tools can be used, including the Google search, organizations website, </a:t>
                      </a:r>
                      <a:r>
                        <a:rPr lang="en-US" sz="1400" b="0" dirty="0" err="1">
                          <a:effectLst/>
                        </a:rPr>
                        <a:t>whois</a:t>
                      </a:r>
                      <a:r>
                        <a:rPr lang="en-US" sz="1400" b="0" dirty="0">
                          <a:effectLst/>
                        </a:rPr>
                        <a:t>, and more.</a:t>
                      </a:r>
                    </a:p>
                  </a:txBody>
                  <a:tcPr anchor="ctr"/>
                </a:tc>
                <a:extLst>
                  <a:ext uri="{0D108BD9-81ED-4DB2-BD59-A6C34878D82A}">
                    <a16:rowId xmlns:a16="http://schemas.microsoft.com/office/drawing/2014/main" val="3845751893"/>
                  </a:ext>
                </a:extLst>
              </a:tr>
              <a:tr h="50238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Initiate a ping sweep of the target network</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The information query usually reveals the target’s network address. The threat actor can now initiate a ping sweep to determine which IP addresses are active.</a:t>
                      </a:r>
                    </a:p>
                  </a:txBody>
                  <a:tcPr anchor="ctr"/>
                </a:tc>
                <a:extLst>
                  <a:ext uri="{0D108BD9-81ED-4DB2-BD59-A6C34878D82A}">
                    <a16:rowId xmlns:a16="http://schemas.microsoft.com/office/drawing/2014/main" val="3665263990"/>
                  </a:ext>
                </a:extLst>
              </a:tr>
              <a:tr h="753637">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Initiate a port scan of active IP addresses</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This is used to determine which ports or services are available. Examples of port scanners include Nmap, </a:t>
                      </a:r>
                      <a:r>
                        <a:rPr lang="en-US" sz="1400" b="0" dirty="0" err="1">
                          <a:effectLst/>
                        </a:rPr>
                        <a:t>SuperScan</a:t>
                      </a:r>
                      <a:r>
                        <a:rPr lang="en-US" sz="1400" b="0" dirty="0">
                          <a:effectLst/>
                        </a:rPr>
                        <a:t>, Angry IP Scanner, and </a:t>
                      </a:r>
                      <a:r>
                        <a:rPr lang="en-US" sz="1400" b="0" dirty="0" err="1">
                          <a:effectLst/>
                        </a:rPr>
                        <a:t>NetScanTools</a:t>
                      </a:r>
                      <a:r>
                        <a:rPr lang="en-US" sz="1400" b="0" dirty="0">
                          <a:effectLst/>
                        </a:rPr>
                        <a:t>.</a:t>
                      </a:r>
                    </a:p>
                  </a:txBody>
                  <a:tcPr anchor="ctr"/>
                </a:tc>
                <a:extLst>
                  <a:ext uri="{0D108BD9-81ED-4DB2-BD59-A6C34878D82A}">
                    <a16:rowId xmlns:a16="http://schemas.microsoft.com/office/drawing/2014/main" val="582500254"/>
                  </a:ext>
                </a:extLst>
              </a:tr>
              <a:tr h="753637">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Run vulnerability scanners</a:t>
                      </a:r>
                    </a:p>
                  </a:txBody>
                  <a:tcPr marL="9525" marR="9525" marT="9525" marB="0" anchor="ctr"/>
                </a:tc>
                <a:tc>
                  <a:txBody>
                    <a:bodyPr/>
                    <a:lstStyle/>
                    <a:p>
                      <a:pPr marL="0" marR="0" lvl="0" indent="0" algn="l" defTabSz="685777" rtl="0" eaLnBrk="1" fontAlgn="ctr" latinLnBrk="0" hangingPunct="1">
                        <a:lnSpc>
                          <a:spcPct val="100000"/>
                        </a:lnSpc>
                        <a:spcBef>
                          <a:spcPts val="0"/>
                        </a:spcBef>
                        <a:spcAft>
                          <a:spcPts val="0"/>
                        </a:spcAft>
                        <a:buClrTx/>
                        <a:buSzTx/>
                        <a:buFontTx/>
                        <a:buNone/>
                        <a:tabLst/>
                        <a:defRPr/>
                      </a:pPr>
                      <a:r>
                        <a:rPr lang="en-US" sz="1400" b="0" dirty="0">
                          <a:effectLst/>
                        </a:rPr>
                        <a:t>This is to query the identified ports to determine the type and version of the application and operating system that is running on the host. Examples of tools include Nipper, </a:t>
                      </a:r>
                      <a:r>
                        <a:rPr lang="en-US" sz="1400" b="0" dirty="0" err="1">
                          <a:effectLst/>
                        </a:rPr>
                        <a:t>Secuna</a:t>
                      </a:r>
                      <a:r>
                        <a:rPr lang="en-US" sz="1400" b="0" dirty="0">
                          <a:effectLst/>
                        </a:rPr>
                        <a:t> PSI, Core Impact, Nessus v6, SAINT, and Open VAS.</a:t>
                      </a:r>
                      <a:endParaRPr lang="en-US" sz="14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743874048"/>
                  </a:ext>
                </a:extLst>
              </a:tr>
              <a:tr h="753637">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Run exploitation tools</a:t>
                      </a:r>
                    </a:p>
                  </a:txBody>
                  <a:tcPr marL="9525" marR="9525" marT="9525" marB="0" anchor="ctr"/>
                </a:tc>
                <a:tc>
                  <a:txBody>
                    <a:bodyPr/>
                    <a:lstStyle/>
                    <a:p>
                      <a:pPr marL="0" marR="0" lvl="0" indent="0" algn="l" defTabSz="685777" rtl="0" eaLnBrk="1" fontAlgn="ctr" latinLnBrk="0" hangingPunct="1">
                        <a:lnSpc>
                          <a:spcPct val="100000"/>
                        </a:lnSpc>
                        <a:spcBef>
                          <a:spcPts val="0"/>
                        </a:spcBef>
                        <a:spcAft>
                          <a:spcPts val="0"/>
                        </a:spcAft>
                        <a:buClrTx/>
                        <a:buSzTx/>
                        <a:buFontTx/>
                        <a:buNone/>
                        <a:tabLst/>
                        <a:defRPr/>
                      </a:pPr>
                      <a:r>
                        <a:rPr lang="en-US" sz="1400" b="0" dirty="0">
                          <a:effectLst/>
                        </a:rPr>
                        <a:t>The threat actor now attempts to discover vulnerable services that can be exploited. A variety of vulnerability exploitation tools exist including Metasploit, Core Impact, </a:t>
                      </a:r>
                      <a:r>
                        <a:rPr lang="en-US" sz="1400" b="0" dirty="0" err="1">
                          <a:effectLst/>
                        </a:rPr>
                        <a:t>Sqlmap</a:t>
                      </a:r>
                      <a:r>
                        <a:rPr lang="en-US" sz="1400" b="0" dirty="0">
                          <a:effectLst/>
                        </a:rPr>
                        <a:t>, Social Engineer Toolkit, and </a:t>
                      </a:r>
                      <a:r>
                        <a:rPr lang="en-US" sz="1400" b="0" dirty="0" err="1">
                          <a:effectLst/>
                        </a:rPr>
                        <a:t>Netsparker</a:t>
                      </a:r>
                      <a:r>
                        <a:rPr lang="en-US" sz="1400" b="0" dirty="0">
                          <a:effectLst/>
                        </a:rPr>
                        <a:t>.</a:t>
                      </a:r>
                    </a:p>
                  </a:txBody>
                  <a:tcPr anchor="ctr"/>
                </a:tc>
                <a:extLst>
                  <a:ext uri="{0D108BD9-81ED-4DB2-BD59-A6C34878D82A}">
                    <a16:rowId xmlns:a16="http://schemas.microsoft.com/office/drawing/2014/main" val="381351761"/>
                  </a:ext>
                </a:extLst>
              </a:tr>
            </a:tbl>
          </a:graphicData>
        </a:graphic>
      </p:graphicFrame>
    </p:spTree>
    <p:custDataLst>
      <p:tags r:id="rId1"/>
    </p:custDataLst>
    <p:extLst>
      <p:ext uri="{BB962C8B-B14F-4D97-AF65-F5344CB8AC3E}">
        <p14:creationId xmlns:p14="http://schemas.microsoft.com/office/powerpoint/2010/main" val="50519205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r>
              <a:rPr lang="en-US" dirty="0"/>
              <a:t>What to Expect in this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a:buNone/>
            </a:pPr>
            <a:r>
              <a:rPr lang="en-US" dirty="0"/>
              <a:t>To facilitate learning, the following features within the GUI may be included in this module:</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extLst>
              <p:ext uri="{D42A27DB-BD31-4B8C-83A1-F6EECF244321}">
                <p14:modId xmlns:p14="http://schemas.microsoft.com/office/powerpoint/2010/main" val="422149109"/>
              </p:ext>
            </p:extLst>
          </p:nvPr>
        </p:nvGraphicFramePr>
        <p:xfrm>
          <a:off x="291944" y="1327584"/>
          <a:ext cx="8557528" cy="2313990"/>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algn="ctr"/>
                      <a:r>
                        <a:rPr lang="en-US" dirty="0"/>
                        <a:t>Feature</a:t>
                      </a:r>
                    </a:p>
                  </a:txBody>
                  <a:tcPr/>
                </a:tc>
                <a:tc>
                  <a:txBody>
                    <a:bodyPr/>
                    <a:lstStyle/>
                    <a:p>
                      <a:pPr algn="ctr"/>
                      <a:r>
                        <a:rPr lang="en-US" dirty="0"/>
                        <a:t>Description</a:t>
                      </a:r>
                    </a:p>
                  </a:txBody>
                  <a:tcPr/>
                </a:tc>
                <a:extLst>
                  <a:ext uri="{0D108BD9-81ED-4DB2-BD59-A6C34878D82A}">
                    <a16:rowId xmlns:a16="http://schemas.microsoft.com/office/drawing/2014/main" val="367710602"/>
                  </a:ext>
                </a:extLst>
              </a:tr>
              <a:tr h="331556">
                <a:tc>
                  <a:txBody>
                    <a:bodyPr/>
                    <a:lstStyle/>
                    <a:p>
                      <a:pPr algn="l" fontAlgn="b"/>
                      <a:r>
                        <a:rPr lang="en-US" sz="1400" b="0" i="0" u="none" strike="noStrike" dirty="0">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dirty="0"/>
                        <a:t>Expose learners to new skills and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u="none" strike="noStrike" dirty="0">
                          <a:solidFill>
                            <a:srgbClr val="000000"/>
                          </a:solidFill>
                          <a:effectLst/>
                          <a:latin typeface="+mn-lt"/>
                        </a:rPr>
                        <a:t>Videos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dirty="0"/>
                        <a:t>Expose learners to new skills and concepts.</a:t>
                      </a:r>
                    </a:p>
                  </a:txBody>
                  <a:tcPr/>
                </a:tc>
                <a:extLst>
                  <a:ext uri="{0D108BD9-81ED-4DB2-BD59-A6C34878D82A}">
                    <a16:rowId xmlns:a16="http://schemas.microsoft.com/office/drawing/2014/main" val="904576505"/>
                  </a:ext>
                </a:extLst>
              </a:tr>
              <a:tr h="475263">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i="0" u="none" strike="noStrike" dirty="0">
                          <a:solidFill>
                            <a:srgbClr val="000000"/>
                          </a:solidFill>
                          <a:effectLst/>
                          <a:latin typeface="+mn-lt"/>
                        </a:rPr>
                        <a:t>Check Your Understanding(CYU)</a:t>
                      </a:r>
                    </a:p>
                  </a:txBody>
                  <a:tcPr marL="9525" marR="9525" marT="9525" marB="0" anchor="b"/>
                </a:tc>
                <a:tc>
                  <a:txBody>
                    <a:bodyPr/>
                    <a:lstStyle/>
                    <a:p>
                      <a:r>
                        <a:rPr lang="en-US" dirty="0"/>
                        <a:t>Per topic online quiz to help learners gauge content understanding. </a:t>
                      </a:r>
                    </a:p>
                  </a:txBody>
                  <a:tcPr/>
                </a:tc>
                <a:extLst>
                  <a:ext uri="{0D108BD9-81ED-4DB2-BD59-A6C34878D82A}">
                    <a16:rowId xmlns:a16="http://schemas.microsoft.com/office/drawing/2014/main" val="2876586054"/>
                  </a:ext>
                </a:extLst>
              </a:tr>
              <a:tr h="178145">
                <a:tc>
                  <a:txBody>
                    <a:bodyPr/>
                    <a:lstStyle/>
                    <a:p>
                      <a:pPr algn="l" fontAlgn="b"/>
                      <a:r>
                        <a:rPr lang="en-US" sz="1400" b="0" i="0" u="none" strike="noStrike" dirty="0">
                          <a:solidFill>
                            <a:srgbClr val="000000"/>
                          </a:solidFill>
                          <a:effectLst/>
                          <a:latin typeface="+mn-lt"/>
                        </a:rPr>
                        <a:t>Hands-On Labs</a:t>
                      </a:r>
                    </a:p>
                  </a:txBody>
                  <a:tcPr marL="9525" marR="9525" marT="9525" marB="0" anchor="b"/>
                </a:tc>
                <a:tc>
                  <a:txBody>
                    <a:bodyPr/>
                    <a:lstStyle/>
                    <a:p>
                      <a:r>
                        <a:rPr lang="en-US" dirty="0"/>
                        <a:t>Labs designed for working with physical equipment.</a:t>
                      </a:r>
                    </a:p>
                  </a:txBody>
                  <a:tcPr/>
                </a:tc>
                <a:extLst>
                  <a:ext uri="{0D108BD9-81ED-4DB2-BD59-A6C34878D82A}">
                    <a16:rowId xmlns:a16="http://schemas.microsoft.com/office/drawing/2014/main" val="3454703549"/>
                  </a:ext>
                </a:extLst>
              </a:tr>
              <a:tr h="215293">
                <a:tc>
                  <a:txBody>
                    <a:bodyPr/>
                    <a:lstStyle/>
                    <a:p>
                      <a:pPr algn="l" fontAlgn="b"/>
                      <a:r>
                        <a:rPr lang="en-US" sz="1400" b="0" i="0" u="none" strike="noStrike" dirty="0">
                          <a:solidFill>
                            <a:srgbClr val="000000"/>
                          </a:solidFill>
                          <a:effectLst/>
                          <a:latin typeface="+mn-lt"/>
                        </a:rPr>
                        <a:t>Module Quizzes</a:t>
                      </a:r>
                    </a:p>
                  </a:txBody>
                  <a:tcPr marL="9525" marR="9525" marT="9525" marB="0" anchor="b"/>
                </a:tc>
                <a:tc>
                  <a:txBody>
                    <a:bodyPr/>
                    <a:lstStyle/>
                    <a:p>
                      <a:r>
                        <a:rPr lang="en-US" dirty="0"/>
                        <a:t>Self-assessments that integrate concepts and skills learned throughout the series of topics presented in the module.</a:t>
                      </a:r>
                    </a:p>
                  </a:txBody>
                  <a:tcPr/>
                </a:tc>
                <a:extLst>
                  <a:ext uri="{0D108BD9-81ED-4DB2-BD59-A6C34878D82A}">
                    <a16:rowId xmlns:a16="http://schemas.microsoft.com/office/drawing/2014/main" val="2195331658"/>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1764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Reconnaissance Attacks (Contd.)</a:t>
            </a:r>
          </a:p>
        </p:txBody>
      </p:sp>
      <p:sp>
        <p:nvSpPr>
          <p:cNvPr id="7" name="TextBox 6">
            <a:extLst>
              <a:ext uri="{FF2B5EF4-FFF2-40B4-BE49-F238E27FC236}">
                <a16:creationId xmlns:a16="http://schemas.microsoft.com/office/drawing/2014/main" id="{3025ECD3-3FEF-475F-B6B7-AC40CCCAE5EC}"/>
              </a:ext>
            </a:extLst>
          </p:cNvPr>
          <p:cNvSpPr txBox="1"/>
          <p:nvPr/>
        </p:nvSpPr>
        <p:spPr>
          <a:xfrm>
            <a:off x="144065" y="775197"/>
            <a:ext cx="4265184" cy="1077218"/>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Internet Information Queries:</a:t>
            </a:r>
            <a:r>
              <a:rPr lang="en-US" sz="1600" b="0" i="0" dirty="0">
                <a:solidFill>
                  <a:srgbClr val="000000"/>
                </a:solidFill>
                <a:effectLst/>
                <a:latin typeface="+mn-lt"/>
                <a:cs typeface="Arial" panose="020B0604020202020204" pitchFamily="34" charset="0"/>
              </a:rPr>
              <a:t> Click Play in the figure to view an animation of a threat actor using the who is command to find information about a target.</a:t>
            </a:r>
            <a:endParaRPr lang="en-US" sz="1600" dirty="0">
              <a:solidFill>
                <a:srgbClr val="000000"/>
              </a:solidFill>
              <a:latin typeface="+mn-lt"/>
              <a:cs typeface="Arial" panose="020B0604020202020204" pitchFamily="34" charset="0"/>
            </a:endParaRPr>
          </a:p>
        </p:txBody>
      </p:sp>
      <p:pic>
        <p:nvPicPr>
          <p:cNvPr id="5" name="Content Placeholder 4">
            <a:extLst>
              <a:ext uri="{FF2B5EF4-FFF2-40B4-BE49-F238E27FC236}">
                <a16:creationId xmlns:a16="http://schemas.microsoft.com/office/drawing/2014/main" id="{9C3428BA-7A98-4579-A80F-86869C17DBEC}"/>
              </a:ext>
            </a:extLst>
          </p:cNvPr>
          <p:cNvPicPr>
            <a:picLocks noGrp="1" noChangeAspect="1"/>
          </p:cNvPicPr>
          <p:nvPr>
            <p:ph idx="1"/>
          </p:nvPr>
        </p:nvPicPr>
        <p:blipFill rotWithShape="1">
          <a:blip r:embed="rId4"/>
          <a:srcRect l="45154" t="33271" r="8714" b="7374"/>
          <a:stretch/>
        </p:blipFill>
        <p:spPr>
          <a:xfrm>
            <a:off x="175621" y="1894048"/>
            <a:ext cx="4233627" cy="2746532"/>
          </a:xfrm>
          <a:ln>
            <a:solidFill>
              <a:schemeClr val="tx1">
                <a:lumMod val="60000"/>
                <a:lumOff val="40000"/>
              </a:schemeClr>
            </a:solidFill>
          </a:ln>
        </p:spPr>
      </p:pic>
      <p:sp>
        <p:nvSpPr>
          <p:cNvPr id="9" name="TextBox 8">
            <a:extLst>
              <a:ext uri="{FF2B5EF4-FFF2-40B4-BE49-F238E27FC236}">
                <a16:creationId xmlns:a16="http://schemas.microsoft.com/office/drawing/2014/main" id="{E100380E-CE76-4806-AF94-6FF69A5B80C3}"/>
              </a:ext>
            </a:extLst>
          </p:cNvPr>
          <p:cNvSpPr txBox="1"/>
          <p:nvPr/>
        </p:nvSpPr>
        <p:spPr>
          <a:xfrm>
            <a:off x="4484169" y="777726"/>
            <a:ext cx="4659831" cy="1077218"/>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Performing Ping Sweep: </a:t>
            </a:r>
            <a:r>
              <a:rPr lang="en-US" sz="1600" b="0" i="0" dirty="0">
                <a:solidFill>
                  <a:srgbClr val="000000"/>
                </a:solidFill>
                <a:effectLst/>
                <a:latin typeface="+mn-lt"/>
                <a:cs typeface="Arial" panose="020B0604020202020204" pitchFamily="34" charset="0"/>
              </a:rPr>
              <a:t>Click Play in the figure to view an animation of a threat actor doing a ping sweep of the target’s network address to discover live and active IP addresses.</a:t>
            </a:r>
            <a:endParaRPr lang="en-US" sz="1600" dirty="0">
              <a:solidFill>
                <a:srgbClr val="000000"/>
              </a:solidFill>
              <a:latin typeface="+mn-lt"/>
              <a:cs typeface="Arial" panose="020B0604020202020204" pitchFamily="34" charset="0"/>
            </a:endParaRPr>
          </a:p>
        </p:txBody>
      </p:sp>
      <p:pic>
        <p:nvPicPr>
          <p:cNvPr id="8" name="Picture 7">
            <a:extLst>
              <a:ext uri="{FF2B5EF4-FFF2-40B4-BE49-F238E27FC236}">
                <a16:creationId xmlns:a16="http://schemas.microsoft.com/office/drawing/2014/main" id="{F828E825-CF0B-431B-BC3B-0B4273CF550C}"/>
              </a:ext>
            </a:extLst>
          </p:cNvPr>
          <p:cNvPicPr>
            <a:picLocks noChangeAspect="1"/>
          </p:cNvPicPr>
          <p:nvPr/>
        </p:nvPicPr>
        <p:blipFill rotWithShape="1">
          <a:blip r:embed="rId5"/>
          <a:srcRect l="45584" t="38360" r="8240" b="5204"/>
          <a:stretch/>
        </p:blipFill>
        <p:spPr>
          <a:xfrm>
            <a:off x="4571999" y="1894049"/>
            <a:ext cx="4396380" cy="2746531"/>
          </a:xfrm>
          <a:prstGeom prst="rect">
            <a:avLst/>
          </a:prstGeom>
          <a:ln>
            <a:solidFill>
              <a:schemeClr val="tx1">
                <a:lumMod val="60000"/>
                <a:lumOff val="40000"/>
              </a:schemeClr>
            </a:solidFill>
          </a:ln>
        </p:spPr>
      </p:pic>
    </p:spTree>
    <p:custDataLst>
      <p:tags r:id="rId1"/>
    </p:custDataLst>
    <p:extLst>
      <p:ext uri="{BB962C8B-B14F-4D97-AF65-F5344CB8AC3E}">
        <p14:creationId xmlns:p14="http://schemas.microsoft.com/office/powerpoint/2010/main" val="137594904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1764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Reconnaissance Attacks (Contd.)</a:t>
            </a:r>
          </a:p>
        </p:txBody>
      </p:sp>
      <p:sp>
        <p:nvSpPr>
          <p:cNvPr id="7" name="TextBox 6">
            <a:extLst>
              <a:ext uri="{FF2B5EF4-FFF2-40B4-BE49-F238E27FC236}">
                <a16:creationId xmlns:a16="http://schemas.microsoft.com/office/drawing/2014/main" id="{4A72CAAD-FD61-4C94-A4DD-89FB22AD95B0}"/>
              </a:ext>
            </a:extLst>
          </p:cNvPr>
          <p:cNvSpPr txBox="1"/>
          <p:nvPr/>
        </p:nvSpPr>
        <p:spPr>
          <a:xfrm>
            <a:off x="144065" y="775197"/>
            <a:ext cx="8855870" cy="584775"/>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Performing Port Scan: </a:t>
            </a:r>
            <a:r>
              <a:rPr lang="en-US" sz="1600" b="0" i="0" dirty="0">
                <a:solidFill>
                  <a:srgbClr val="000000"/>
                </a:solidFill>
                <a:effectLst/>
                <a:latin typeface="+mn-lt"/>
                <a:cs typeface="Arial" panose="020B0604020202020204" pitchFamily="34" charset="0"/>
              </a:rPr>
              <a:t>Click Play in the figure to view an animation of a threat actor performing a port scan on the discovered active IP addresses using Nmap.</a:t>
            </a:r>
            <a:endParaRPr lang="en-US" sz="1600" dirty="0">
              <a:solidFill>
                <a:srgbClr val="000000"/>
              </a:solidFill>
              <a:latin typeface="+mn-lt"/>
              <a:cs typeface="Arial" panose="020B0604020202020204" pitchFamily="34" charset="0"/>
            </a:endParaRPr>
          </a:p>
        </p:txBody>
      </p:sp>
      <p:pic>
        <p:nvPicPr>
          <p:cNvPr id="5" name="Content Placeholder 4">
            <a:extLst>
              <a:ext uri="{FF2B5EF4-FFF2-40B4-BE49-F238E27FC236}">
                <a16:creationId xmlns:a16="http://schemas.microsoft.com/office/drawing/2014/main" id="{9C3428BA-7A98-4579-A80F-86869C17DBEC}"/>
              </a:ext>
            </a:extLst>
          </p:cNvPr>
          <p:cNvPicPr>
            <a:picLocks noGrp="1" noChangeAspect="1"/>
          </p:cNvPicPr>
          <p:nvPr>
            <p:ph idx="1"/>
          </p:nvPr>
        </p:nvPicPr>
        <p:blipFill rotWithShape="1">
          <a:blip r:embed="rId4"/>
          <a:srcRect l="45480" t="31439" r="8109" b="9953"/>
          <a:stretch/>
        </p:blipFill>
        <p:spPr>
          <a:xfrm>
            <a:off x="2224846" y="1359972"/>
            <a:ext cx="4694308" cy="3332846"/>
          </a:xfrm>
          <a:ln>
            <a:solidFill>
              <a:schemeClr val="tx1">
                <a:lumMod val="60000"/>
                <a:lumOff val="40000"/>
              </a:schemeClr>
            </a:solidFill>
          </a:ln>
        </p:spPr>
      </p:pic>
    </p:spTree>
    <p:custDataLst>
      <p:tags r:id="rId1"/>
    </p:custDataLst>
    <p:extLst>
      <p:ext uri="{BB962C8B-B14F-4D97-AF65-F5344CB8AC3E}">
        <p14:creationId xmlns:p14="http://schemas.microsoft.com/office/powerpoint/2010/main" val="620227894"/>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Video - Reconnaissance Attacks</a:t>
            </a:r>
          </a:p>
        </p:txBody>
      </p:sp>
      <p:sp>
        <p:nvSpPr>
          <p:cNvPr id="5" name="TextBox 4">
            <a:extLst>
              <a:ext uri="{FF2B5EF4-FFF2-40B4-BE49-F238E27FC236}">
                <a16:creationId xmlns:a16="http://schemas.microsoft.com/office/drawing/2014/main" id="{EDE8FA35-CEA6-46BA-95AF-87B3C343F187}"/>
              </a:ext>
            </a:extLst>
          </p:cNvPr>
          <p:cNvSpPr txBox="1"/>
          <p:nvPr/>
        </p:nvSpPr>
        <p:spPr>
          <a:xfrm>
            <a:off x="144065" y="818874"/>
            <a:ext cx="8855870" cy="338554"/>
          </a:xfrm>
          <a:prstGeom prst="rect">
            <a:avLst/>
          </a:prstGeom>
          <a:noFill/>
        </p:spPr>
        <p:txBody>
          <a:bodyPr wrap="square">
            <a:spAutoFit/>
          </a:bodyPr>
          <a:lstStyle/>
          <a:p>
            <a:r>
              <a:rPr lang="en-IN" sz="1600" dirty="0">
                <a:solidFill>
                  <a:srgbClr val="000000"/>
                </a:solidFill>
                <a:latin typeface="+mn-lt"/>
              </a:rPr>
              <a:t>Watch the video to learn about the different techniques in a reconnaissance attack.</a:t>
            </a:r>
          </a:p>
        </p:txBody>
      </p:sp>
      <p:pic>
        <p:nvPicPr>
          <p:cNvPr id="2" name="Picture 1">
            <a:extLst>
              <a:ext uri="{FF2B5EF4-FFF2-40B4-BE49-F238E27FC236}">
                <a16:creationId xmlns:a16="http://schemas.microsoft.com/office/drawing/2014/main" id="{752AABCE-3EFD-46C8-B768-1DF7EA0F4659}"/>
              </a:ext>
            </a:extLst>
          </p:cNvPr>
          <p:cNvPicPr>
            <a:picLocks noChangeAspect="1"/>
          </p:cNvPicPr>
          <p:nvPr/>
        </p:nvPicPr>
        <p:blipFill rotWithShape="1">
          <a:blip r:embed="rId4"/>
          <a:srcRect l="33033" t="22235" r="12210" b="21011"/>
          <a:stretch/>
        </p:blipFill>
        <p:spPr>
          <a:xfrm>
            <a:off x="1588770" y="1230580"/>
            <a:ext cx="5966460" cy="3476763"/>
          </a:xfrm>
          <a:prstGeom prst="rect">
            <a:avLst/>
          </a:prstGeom>
          <a:ln>
            <a:solidFill>
              <a:schemeClr val="tx1">
                <a:lumMod val="60000"/>
                <a:lumOff val="40000"/>
              </a:schemeClr>
            </a:solidFill>
          </a:ln>
        </p:spPr>
      </p:pic>
    </p:spTree>
    <p:custDataLst>
      <p:tags r:id="rId1"/>
    </p:custDataLst>
    <p:extLst>
      <p:ext uri="{BB962C8B-B14F-4D97-AF65-F5344CB8AC3E}">
        <p14:creationId xmlns:p14="http://schemas.microsoft.com/office/powerpoint/2010/main" val="309595442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sz="1200" dirty="0"/>
            </a:br>
            <a:r>
              <a:rPr lang="en-US" dirty="0"/>
              <a:t>Access Attacks</a:t>
            </a:r>
          </a:p>
        </p:txBody>
      </p:sp>
      <p:sp>
        <p:nvSpPr>
          <p:cNvPr id="2" name="Content Placeholder 1"/>
          <p:cNvSpPr>
            <a:spLocks noGrp="1"/>
          </p:cNvSpPr>
          <p:nvPr>
            <p:ph idx="1"/>
          </p:nvPr>
        </p:nvSpPr>
        <p:spPr>
          <a:xfrm>
            <a:off x="144065" y="798945"/>
            <a:ext cx="8855870" cy="3875925"/>
          </a:xfrm>
        </p:spPr>
        <p:txBody>
          <a:bodyPr/>
          <a:lstStyle/>
          <a:p>
            <a:pPr>
              <a:spcBef>
                <a:spcPts val="300"/>
              </a:spcBef>
              <a:spcAft>
                <a:spcPts val="300"/>
              </a:spcAft>
              <a:buFont typeface="Arial" panose="020B0604020202020204" pitchFamily="34" charset="0"/>
              <a:buChar char="•"/>
            </a:pPr>
            <a:r>
              <a:rPr lang="en-US" sz="1600" dirty="0"/>
              <a:t>Access attacks exploit known vulnerabilities in authentication services, FTP services, and web services to gain entry into web accounts, confidential databases, and other sensitive information.</a:t>
            </a:r>
          </a:p>
          <a:p>
            <a:pPr marL="0" indent="0">
              <a:spcBef>
                <a:spcPts val="300"/>
              </a:spcBef>
              <a:spcAft>
                <a:spcPts val="300"/>
              </a:spcAft>
              <a:buNone/>
            </a:pPr>
            <a:r>
              <a:rPr lang="en-US" sz="1600" b="1" dirty="0"/>
              <a:t>Password Attacks</a:t>
            </a:r>
            <a:endParaRPr lang="en-US" sz="1600" dirty="0"/>
          </a:p>
          <a:p>
            <a:pPr>
              <a:spcBef>
                <a:spcPts val="300"/>
              </a:spcBef>
              <a:spcAft>
                <a:spcPts val="300"/>
              </a:spcAft>
              <a:buFont typeface="Arial" panose="020B0604020202020204" pitchFamily="34" charset="0"/>
              <a:buChar char="•"/>
            </a:pPr>
            <a:r>
              <a:rPr lang="en-US" sz="1600" dirty="0"/>
              <a:t>The threat actor attempts to discover critical system passwords using a variety of password cracking tools.</a:t>
            </a:r>
          </a:p>
          <a:p>
            <a:pPr marL="0" indent="0">
              <a:spcBef>
                <a:spcPts val="300"/>
              </a:spcBef>
              <a:spcAft>
                <a:spcPts val="300"/>
              </a:spcAft>
              <a:buNone/>
            </a:pPr>
            <a:r>
              <a:rPr lang="en-US" sz="1600" b="1" dirty="0"/>
              <a:t>Spoofing Attacks</a:t>
            </a:r>
            <a:endParaRPr lang="en-US" sz="1600" dirty="0"/>
          </a:p>
          <a:p>
            <a:pPr>
              <a:spcBef>
                <a:spcPts val="300"/>
              </a:spcBef>
              <a:spcAft>
                <a:spcPts val="300"/>
              </a:spcAft>
              <a:buFont typeface="Arial" panose="020B0604020202020204" pitchFamily="34" charset="0"/>
              <a:buChar char="•"/>
            </a:pPr>
            <a:r>
              <a:rPr lang="en-US" sz="1600" dirty="0"/>
              <a:t>The threat actor device attempts to pose as another device by falsifying data. </a:t>
            </a:r>
          </a:p>
          <a:p>
            <a:pPr>
              <a:spcBef>
                <a:spcPts val="300"/>
              </a:spcBef>
              <a:spcAft>
                <a:spcPts val="300"/>
              </a:spcAft>
              <a:buFont typeface="Arial" panose="020B0604020202020204" pitchFamily="34" charset="0"/>
              <a:buChar char="•"/>
            </a:pPr>
            <a:r>
              <a:rPr lang="en-US" sz="1600" dirty="0"/>
              <a:t>Common spoofing attacks include IP spoofing, MAC spoofing, and DHCP spoofing. </a:t>
            </a:r>
          </a:p>
          <a:p>
            <a:pPr lvl="4">
              <a:lnSpc>
                <a:spcPct val="100000"/>
              </a:lnSpc>
              <a:spcBef>
                <a:spcPts val="300"/>
              </a:spcBef>
              <a:spcAft>
                <a:spcPts val="300"/>
              </a:spcAft>
            </a:pPr>
            <a:r>
              <a:rPr lang="en-US" sz="1600" dirty="0">
                <a:solidFill>
                  <a:srgbClr val="000000"/>
                </a:solidFill>
              </a:rPr>
              <a:t>Trust exploitations</a:t>
            </a:r>
          </a:p>
          <a:p>
            <a:pPr lvl="4">
              <a:lnSpc>
                <a:spcPct val="100000"/>
              </a:lnSpc>
              <a:spcBef>
                <a:spcPts val="300"/>
              </a:spcBef>
              <a:spcAft>
                <a:spcPts val="300"/>
              </a:spcAft>
            </a:pPr>
            <a:r>
              <a:rPr lang="en-US" sz="1600" dirty="0">
                <a:solidFill>
                  <a:srgbClr val="000000"/>
                </a:solidFill>
              </a:rPr>
              <a:t>Port redirections</a:t>
            </a:r>
          </a:p>
          <a:p>
            <a:pPr lvl="4">
              <a:lnSpc>
                <a:spcPct val="100000"/>
              </a:lnSpc>
              <a:spcBef>
                <a:spcPts val="300"/>
              </a:spcBef>
              <a:spcAft>
                <a:spcPts val="300"/>
              </a:spcAft>
            </a:pPr>
            <a:r>
              <a:rPr lang="en-US" sz="1600" dirty="0">
                <a:solidFill>
                  <a:srgbClr val="000000"/>
                </a:solidFill>
              </a:rPr>
              <a:t>Man-in-the-middle attacks</a:t>
            </a:r>
          </a:p>
          <a:p>
            <a:pPr lvl="4">
              <a:lnSpc>
                <a:spcPct val="100000"/>
              </a:lnSpc>
              <a:spcBef>
                <a:spcPts val="300"/>
              </a:spcBef>
              <a:spcAft>
                <a:spcPts val="300"/>
              </a:spcAft>
            </a:pPr>
            <a:r>
              <a:rPr lang="en-US" sz="1600" dirty="0">
                <a:solidFill>
                  <a:srgbClr val="000000"/>
                </a:solidFill>
              </a:rPr>
              <a:t>Buffer overflow attacks</a:t>
            </a:r>
          </a:p>
        </p:txBody>
      </p:sp>
    </p:spTree>
    <p:custDataLst>
      <p:tags r:id="rId1"/>
    </p:custDataLst>
    <p:extLst>
      <p:ext uri="{BB962C8B-B14F-4D97-AF65-F5344CB8AC3E}">
        <p14:creationId xmlns:p14="http://schemas.microsoft.com/office/powerpoint/2010/main" val="22821634"/>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47828"/>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Access Attacks (Contd.)</a:t>
            </a:r>
          </a:p>
        </p:txBody>
      </p:sp>
      <p:sp>
        <p:nvSpPr>
          <p:cNvPr id="2" name="Content Placeholder 1">
            <a:extLst>
              <a:ext uri="{FF2B5EF4-FFF2-40B4-BE49-F238E27FC236}">
                <a16:creationId xmlns:a16="http://schemas.microsoft.com/office/drawing/2014/main" id="{FC9F863B-3E39-40E7-A8E6-2E8FCD923185}"/>
              </a:ext>
            </a:extLst>
          </p:cNvPr>
          <p:cNvSpPr>
            <a:spLocks noGrp="1"/>
          </p:cNvSpPr>
          <p:nvPr>
            <p:ph idx="1"/>
          </p:nvPr>
        </p:nvSpPr>
        <p:spPr>
          <a:xfrm>
            <a:off x="144065" y="798945"/>
            <a:ext cx="4542235" cy="452584"/>
          </a:xfrm>
        </p:spPr>
        <p:txBody>
          <a:bodyPr/>
          <a:lstStyle/>
          <a:p>
            <a:pPr marL="0" indent="0">
              <a:buNone/>
            </a:pPr>
            <a:r>
              <a:rPr lang="en-US" sz="1600" b="1" i="0" dirty="0">
                <a:effectLst/>
                <a:cs typeface="Arial" panose="020B0604020202020204" pitchFamily="34" charset="0"/>
              </a:rPr>
              <a:t>Trust Exploitation Example:</a:t>
            </a:r>
            <a:r>
              <a:rPr lang="en-US" sz="1600" b="0" i="0" dirty="0">
                <a:effectLst/>
                <a:cs typeface="Arial" panose="020B0604020202020204" pitchFamily="34" charset="0"/>
              </a:rPr>
              <a:t> Click Play in the figure to view an example of trust exploitation.</a:t>
            </a:r>
            <a:endParaRPr lang="en-US" sz="1600" dirty="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275486" y="1733149"/>
            <a:ext cx="4261104" cy="2888968"/>
          </a:xfrm>
          <a:prstGeom prst="rect">
            <a:avLst/>
          </a:prstGeom>
        </p:spPr>
      </p:pic>
      <p:sp>
        <p:nvSpPr>
          <p:cNvPr id="8" name="TextBox 7">
            <a:extLst>
              <a:ext uri="{FF2B5EF4-FFF2-40B4-BE49-F238E27FC236}">
                <a16:creationId xmlns:a16="http://schemas.microsoft.com/office/drawing/2014/main" id="{AF0F34B7-4E4D-4F29-A1B3-8F954B78E2FC}"/>
              </a:ext>
            </a:extLst>
          </p:cNvPr>
          <p:cNvSpPr txBox="1"/>
          <p:nvPr/>
        </p:nvSpPr>
        <p:spPr>
          <a:xfrm>
            <a:off x="4823460" y="792424"/>
            <a:ext cx="4320539" cy="1323439"/>
          </a:xfrm>
          <a:prstGeom prst="rect">
            <a:avLst/>
          </a:prstGeom>
          <a:noFill/>
        </p:spPr>
        <p:txBody>
          <a:bodyPr wrap="square">
            <a:spAutoFit/>
          </a:bodyPr>
          <a:lstStyle/>
          <a:p>
            <a:r>
              <a:rPr lang="en-US" sz="1600" b="1" dirty="0">
                <a:solidFill>
                  <a:srgbClr val="000000"/>
                </a:solidFill>
                <a:latin typeface="+mn-lt"/>
                <a:cs typeface="Arial" panose="020B0604020202020204" pitchFamily="34" charset="0"/>
              </a:rPr>
              <a:t>P</a:t>
            </a:r>
            <a:r>
              <a:rPr lang="en-US" sz="1600" b="1" i="0" dirty="0">
                <a:solidFill>
                  <a:srgbClr val="000000"/>
                </a:solidFill>
                <a:effectLst/>
                <a:latin typeface="+mn-lt"/>
                <a:cs typeface="Arial" panose="020B0604020202020204" pitchFamily="34" charset="0"/>
              </a:rPr>
              <a:t>ort Redirection </a:t>
            </a:r>
            <a:r>
              <a:rPr lang="en-US" sz="1600" b="1" dirty="0">
                <a:solidFill>
                  <a:srgbClr val="000000"/>
                </a:solidFill>
                <a:latin typeface="+mn-lt"/>
                <a:cs typeface="Arial" panose="020B0604020202020204" pitchFamily="34" charset="0"/>
              </a:rPr>
              <a:t>Example:</a:t>
            </a:r>
            <a:r>
              <a:rPr lang="en-US" sz="1600" dirty="0">
                <a:solidFill>
                  <a:srgbClr val="000000"/>
                </a:solidFill>
                <a:latin typeface="+mn-lt"/>
                <a:cs typeface="Arial" panose="020B0604020202020204" pitchFamily="34" charset="0"/>
              </a:rPr>
              <a:t> </a:t>
            </a:r>
            <a:r>
              <a:rPr lang="en-US" sz="1600" dirty="0">
                <a:solidFill>
                  <a:srgbClr val="000000"/>
                </a:solidFill>
              </a:rPr>
              <a:t>The example shows a threat actor using SSH (port 22) to connect to a compromised Host A trusted by Host B. Hence, the threat actor can use Telnet (port 23) to access it.</a:t>
            </a:r>
            <a:endParaRPr lang="en-US" sz="1600" dirty="0">
              <a:solidFill>
                <a:srgbClr val="000000"/>
              </a:solidFill>
              <a:latin typeface="+mn-lt"/>
              <a:cs typeface="Arial" panose="020B0604020202020204" pitchFamily="34" charset="0"/>
            </a:endParaRPr>
          </a:p>
        </p:txBody>
      </p:sp>
      <p:pic>
        <p:nvPicPr>
          <p:cNvPr id="9" name="Picture 8"/>
          <p:cNvPicPr>
            <a:picLocks noChangeAspect="1"/>
          </p:cNvPicPr>
          <p:nvPr/>
        </p:nvPicPr>
        <p:blipFill rotWithShape="1">
          <a:blip r:embed="rId5"/>
          <a:srcRect l="596" t="1175" r="1045" b="2353"/>
          <a:stretch/>
        </p:blipFill>
        <p:spPr>
          <a:xfrm>
            <a:off x="4914898" y="2122283"/>
            <a:ext cx="3735326" cy="2613876"/>
          </a:xfrm>
          <a:prstGeom prst="rect">
            <a:avLst/>
          </a:prstGeom>
          <a:ln>
            <a:solidFill>
              <a:schemeClr val="bg1">
                <a:lumMod val="85000"/>
              </a:schemeClr>
            </a:solidFill>
          </a:ln>
        </p:spPr>
      </p:pic>
    </p:spTree>
    <p:custDataLst>
      <p:tags r:id="rId1"/>
    </p:custDataLst>
    <p:extLst>
      <p:ext uri="{BB962C8B-B14F-4D97-AF65-F5344CB8AC3E}">
        <p14:creationId xmlns:p14="http://schemas.microsoft.com/office/powerpoint/2010/main" val="305631086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Access Attacks (Contd.)</a:t>
            </a:r>
          </a:p>
        </p:txBody>
      </p:sp>
      <p:sp>
        <p:nvSpPr>
          <p:cNvPr id="8" name="TextBox 7">
            <a:extLst>
              <a:ext uri="{FF2B5EF4-FFF2-40B4-BE49-F238E27FC236}">
                <a16:creationId xmlns:a16="http://schemas.microsoft.com/office/drawing/2014/main" id="{A5F2EB8C-B6DB-4B45-8615-63BCD72EF7D6}"/>
              </a:ext>
            </a:extLst>
          </p:cNvPr>
          <p:cNvSpPr txBox="1"/>
          <p:nvPr/>
        </p:nvSpPr>
        <p:spPr>
          <a:xfrm>
            <a:off x="144065" y="820917"/>
            <a:ext cx="4408683" cy="830997"/>
          </a:xfrm>
          <a:prstGeom prst="rect">
            <a:avLst/>
          </a:prstGeom>
          <a:noFill/>
        </p:spPr>
        <p:txBody>
          <a:bodyPr wrap="square">
            <a:spAutoFit/>
          </a:bodyPr>
          <a:lstStyle/>
          <a:p>
            <a:r>
              <a:rPr lang="en-US" sz="1600" b="1" dirty="0">
                <a:solidFill>
                  <a:srgbClr val="000000"/>
                </a:solidFill>
                <a:latin typeface="Arial" panose="020B0604020202020204" pitchFamily="34" charset="0"/>
                <a:cs typeface="Arial" panose="020B0604020202020204" pitchFamily="34" charset="0"/>
              </a:rPr>
              <a:t>M</a:t>
            </a:r>
            <a:r>
              <a:rPr lang="en-US" sz="1600" b="1" i="0" dirty="0">
                <a:solidFill>
                  <a:srgbClr val="000000"/>
                </a:solidFill>
                <a:effectLst/>
                <a:latin typeface="Arial" panose="020B0604020202020204" pitchFamily="34" charset="0"/>
                <a:cs typeface="Arial" panose="020B0604020202020204" pitchFamily="34" charset="0"/>
              </a:rPr>
              <a:t>an-in-the-Middle </a:t>
            </a:r>
            <a:r>
              <a:rPr lang="en-US" sz="1600" b="1" dirty="0">
                <a:solidFill>
                  <a:srgbClr val="000000"/>
                </a:solidFill>
                <a:latin typeface="Arial" panose="020B0604020202020204" pitchFamily="34" charset="0"/>
                <a:cs typeface="Arial" panose="020B0604020202020204" pitchFamily="34" charset="0"/>
              </a:rPr>
              <a:t>A</a:t>
            </a:r>
            <a:r>
              <a:rPr lang="en-US" sz="1600" b="1" i="0" dirty="0">
                <a:solidFill>
                  <a:srgbClr val="000000"/>
                </a:solidFill>
                <a:effectLst/>
                <a:latin typeface="Arial" panose="020B0604020202020204" pitchFamily="34" charset="0"/>
                <a:cs typeface="Arial" panose="020B0604020202020204" pitchFamily="34" charset="0"/>
              </a:rPr>
              <a:t>ttack Example: </a:t>
            </a:r>
            <a:r>
              <a:rPr lang="en-US" sz="1600" b="0" i="0" dirty="0">
                <a:solidFill>
                  <a:srgbClr val="000000"/>
                </a:solidFill>
                <a:effectLst/>
                <a:latin typeface="+mn-lt"/>
                <a:cs typeface="Arial" panose="020B0604020202020204" pitchFamily="34" charset="0"/>
              </a:rPr>
              <a:t>The figure displays an example of a man-in-the-middle attack.</a:t>
            </a:r>
            <a:endParaRPr lang="en-US" sz="1600" dirty="0">
              <a:solidFill>
                <a:srgbClr val="000000"/>
              </a:solidFill>
              <a:latin typeface="+mn-lt"/>
              <a:cs typeface="Arial" panose="020B0604020202020204" pitchFamily="34" charset="0"/>
            </a:endParaRPr>
          </a:p>
        </p:txBody>
      </p:sp>
      <p:pic>
        <p:nvPicPr>
          <p:cNvPr id="5" name="Picture 4"/>
          <p:cNvPicPr>
            <a:picLocks noChangeAspect="1"/>
          </p:cNvPicPr>
          <p:nvPr/>
        </p:nvPicPr>
        <p:blipFill>
          <a:blip r:embed="rId4"/>
          <a:stretch>
            <a:fillRect/>
          </a:stretch>
        </p:blipFill>
        <p:spPr>
          <a:xfrm>
            <a:off x="262937" y="1888991"/>
            <a:ext cx="4005072" cy="2710240"/>
          </a:xfrm>
          <a:prstGeom prst="rect">
            <a:avLst/>
          </a:prstGeom>
        </p:spPr>
      </p:pic>
      <p:sp>
        <p:nvSpPr>
          <p:cNvPr id="9" name="TextBox 8">
            <a:extLst>
              <a:ext uri="{FF2B5EF4-FFF2-40B4-BE49-F238E27FC236}">
                <a16:creationId xmlns:a16="http://schemas.microsoft.com/office/drawing/2014/main" id="{6AF7C5EF-F1EA-42D8-B9E2-A664BA8C7990}"/>
              </a:ext>
            </a:extLst>
          </p:cNvPr>
          <p:cNvSpPr txBox="1"/>
          <p:nvPr/>
        </p:nvSpPr>
        <p:spPr>
          <a:xfrm>
            <a:off x="4552748" y="820917"/>
            <a:ext cx="4610505" cy="1077218"/>
          </a:xfrm>
          <a:prstGeom prst="rect">
            <a:avLst/>
          </a:prstGeom>
          <a:noFill/>
        </p:spPr>
        <p:txBody>
          <a:bodyPr wrap="square">
            <a:spAutoFit/>
          </a:bodyPr>
          <a:lstStyle/>
          <a:p>
            <a:r>
              <a:rPr lang="en-US" sz="1600" b="1" dirty="0">
                <a:solidFill>
                  <a:srgbClr val="000000"/>
                </a:solidFill>
                <a:latin typeface="+mn-lt"/>
              </a:rPr>
              <a:t>B</a:t>
            </a:r>
            <a:r>
              <a:rPr lang="en-US" sz="1600" b="1" i="0" dirty="0">
                <a:solidFill>
                  <a:srgbClr val="000000"/>
                </a:solidFill>
                <a:effectLst/>
                <a:latin typeface="+mn-lt"/>
              </a:rPr>
              <a:t>uffer </a:t>
            </a:r>
            <a:r>
              <a:rPr lang="en-US" sz="1600" b="1" dirty="0">
                <a:solidFill>
                  <a:srgbClr val="000000"/>
                </a:solidFill>
                <a:latin typeface="+mn-lt"/>
              </a:rPr>
              <a:t>O</a:t>
            </a:r>
            <a:r>
              <a:rPr lang="en-US" sz="1600" b="1" i="0" dirty="0">
                <a:solidFill>
                  <a:srgbClr val="000000"/>
                </a:solidFill>
                <a:effectLst/>
                <a:latin typeface="+mn-lt"/>
              </a:rPr>
              <a:t>verflow </a:t>
            </a:r>
            <a:r>
              <a:rPr lang="en-US" sz="1600" b="1" dirty="0">
                <a:solidFill>
                  <a:srgbClr val="000000"/>
                </a:solidFill>
                <a:latin typeface="+mn-lt"/>
              </a:rPr>
              <a:t>A</a:t>
            </a:r>
            <a:r>
              <a:rPr lang="en-US" sz="1600" b="1" i="0" dirty="0">
                <a:solidFill>
                  <a:srgbClr val="000000"/>
                </a:solidFill>
                <a:effectLst/>
                <a:latin typeface="+mn-lt"/>
              </a:rPr>
              <a:t>ttack: </a:t>
            </a:r>
            <a:r>
              <a:rPr lang="en-US" sz="1600" b="0" i="0" dirty="0">
                <a:solidFill>
                  <a:srgbClr val="000000"/>
                </a:solidFill>
                <a:effectLst/>
                <a:latin typeface="+mn-lt"/>
              </a:rPr>
              <a:t>The figure shows that the threat actor is sending many packets to the victim in an attempt to overflow the victim’s buffer.</a:t>
            </a:r>
            <a:endParaRPr lang="en-US" sz="1600" dirty="0">
              <a:solidFill>
                <a:srgbClr val="000000"/>
              </a:solidFill>
              <a:latin typeface="+mn-lt"/>
            </a:endParaRPr>
          </a:p>
        </p:txBody>
      </p:sp>
      <p:pic>
        <p:nvPicPr>
          <p:cNvPr id="2" name="Picture 1"/>
          <p:cNvPicPr>
            <a:picLocks noChangeAspect="1"/>
          </p:cNvPicPr>
          <p:nvPr/>
        </p:nvPicPr>
        <p:blipFill rotWithShape="1">
          <a:blip r:embed="rId5"/>
          <a:srcRect l="5574" t="4597" r="2128" b="8036"/>
          <a:stretch/>
        </p:blipFill>
        <p:spPr>
          <a:xfrm>
            <a:off x="5065776" y="1898135"/>
            <a:ext cx="3429000" cy="2831414"/>
          </a:xfrm>
          <a:prstGeom prst="rect">
            <a:avLst/>
          </a:prstGeom>
          <a:ln>
            <a:solidFill>
              <a:schemeClr val="bg1">
                <a:lumMod val="85000"/>
              </a:schemeClr>
            </a:solidFill>
          </a:ln>
        </p:spPr>
      </p:pic>
    </p:spTree>
    <p:custDataLst>
      <p:tags r:id="rId1"/>
    </p:custDataLst>
    <p:extLst>
      <p:ext uri="{BB962C8B-B14F-4D97-AF65-F5344CB8AC3E}">
        <p14:creationId xmlns:p14="http://schemas.microsoft.com/office/powerpoint/2010/main" val="407686537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Video - Access and Social Engineering Attacks</a:t>
            </a:r>
          </a:p>
        </p:txBody>
      </p:sp>
      <p:sp>
        <p:nvSpPr>
          <p:cNvPr id="7" name="TextBox 6">
            <a:extLst>
              <a:ext uri="{FF2B5EF4-FFF2-40B4-BE49-F238E27FC236}">
                <a16:creationId xmlns:a16="http://schemas.microsoft.com/office/drawing/2014/main" id="{71B05C0A-BCC7-46B7-B901-9BB448B5CF74}"/>
              </a:ext>
            </a:extLst>
          </p:cNvPr>
          <p:cNvSpPr txBox="1"/>
          <p:nvPr/>
        </p:nvSpPr>
        <p:spPr>
          <a:xfrm>
            <a:off x="144065" y="820917"/>
            <a:ext cx="8855870" cy="338554"/>
          </a:xfrm>
          <a:prstGeom prst="rect">
            <a:avLst/>
          </a:prstGeom>
          <a:noFill/>
        </p:spPr>
        <p:txBody>
          <a:bodyPr wrap="square">
            <a:spAutoFit/>
          </a:bodyPr>
          <a:lstStyle/>
          <a:p>
            <a:r>
              <a:rPr lang="en-US" sz="1600" dirty="0">
                <a:solidFill>
                  <a:srgbClr val="000000"/>
                </a:solidFill>
              </a:rPr>
              <a:t>Watch the video to see the demonstration of the types of access and social engineering attacks.</a:t>
            </a:r>
          </a:p>
        </p:txBody>
      </p:sp>
      <p:pic>
        <p:nvPicPr>
          <p:cNvPr id="5" name="Content Placeholder 4">
            <a:extLst>
              <a:ext uri="{FF2B5EF4-FFF2-40B4-BE49-F238E27FC236}">
                <a16:creationId xmlns:a16="http://schemas.microsoft.com/office/drawing/2014/main" id="{24EC3F4D-0DF0-4BB6-8896-18A0C502EA50}"/>
              </a:ext>
            </a:extLst>
          </p:cNvPr>
          <p:cNvPicPr>
            <a:picLocks noGrp="1" noChangeAspect="1"/>
          </p:cNvPicPr>
          <p:nvPr>
            <p:ph idx="1"/>
          </p:nvPr>
        </p:nvPicPr>
        <p:blipFill rotWithShape="1">
          <a:blip r:embed="rId4"/>
          <a:srcRect l="30415" t="24956" r="7802" b="12167"/>
          <a:stretch/>
        </p:blipFill>
        <p:spPr>
          <a:xfrm>
            <a:off x="1535082" y="1159471"/>
            <a:ext cx="6073835" cy="3475237"/>
          </a:xfrm>
          <a:ln>
            <a:solidFill>
              <a:schemeClr val="tx1">
                <a:lumMod val="60000"/>
                <a:lumOff val="40000"/>
              </a:schemeClr>
            </a:solidFill>
          </a:ln>
        </p:spPr>
      </p:pic>
    </p:spTree>
    <p:custDataLst>
      <p:tags r:id="rId1"/>
    </p:custDataLst>
    <p:extLst>
      <p:ext uri="{BB962C8B-B14F-4D97-AF65-F5344CB8AC3E}">
        <p14:creationId xmlns:p14="http://schemas.microsoft.com/office/powerpoint/2010/main" val="4211306645"/>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Social Engineering Attacks</a:t>
            </a:r>
          </a:p>
        </p:txBody>
      </p:sp>
      <p:sp>
        <p:nvSpPr>
          <p:cNvPr id="2" name="Content Placeholder 1"/>
          <p:cNvSpPr>
            <a:spLocks noGrp="1"/>
          </p:cNvSpPr>
          <p:nvPr>
            <p:ph idx="1"/>
          </p:nvPr>
        </p:nvSpPr>
        <p:spPr>
          <a:xfrm>
            <a:off x="144065" y="798944"/>
            <a:ext cx="8855870" cy="1772806"/>
          </a:xfrm>
        </p:spPr>
        <p:txBody>
          <a:bodyPr/>
          <a:lstStyle/>
          <a:p>
            <a:pPr>
              <a:lnSpc>
                <a:spcPct val="114000"/>
              </a:lnSpc>
              <a:spcBef>
                <a:spcPts val="0"/>
              </a:spcBef>
              <a:spcAft>
                <a:spcPts val="0"/>
              </a:spcAft>
              <a:buFont typeface="Arial" panose="020B0604020202020204" pitchFamily="34" charset="0"/>
              <a:buChar char="•"/>
            </a:pPr>
            <a:r>
              <a:rPr lang="en-US" sz="1600" dirty="0"/>
              <a:t>Social Engineering is an access attack that attempts to manipulate individuals into performing actions or divulging into confidential information.</a:t>
            </a:r>
          </a:p>
          <a:p>
            <a:pPr>
              <a:lnSpc>
                <a:spcPct val="114000"/>
              </a:lnSpc>
              <a:spcBef>
                <a:spcPts val="0"/>
              </a:spcBef>
              <a:spcAft>
                <a:spcPts val="0"/>
              </a:spcAft>
              <a:buFont typeface="Arial" panose="020B0604020202020204" pitchFamily="34" charset="0"/>
              <a:buChar char="•"/>
            </a:pPr>
            <a:r>
              <a:rPr lang="en-US" sz="1600" dirty="0"/>
              <a:t>Some social engineering techniques are performed in-person or via the telephone or internet.</a:t>
            </a:r>
          </a:p>
          <a:p>
            <a:pPr>
              <a:lnSpc>
                <a:spcPct val="114000"/>
              </a:lnSpc>
              <a:spcBef>
                <a:spcPts val="0"/>
              </a:spcBef>
              <a:spcAft>
                <a:spcPts val="0"/>
              </a:spcAft>
              <a:buFont typeface="Arial" panose="020B0604020202020204" pitchFamily="34" charset="0"/>
              <a:buChar char="•"/>
            </a:pPr>
            <a:r>
              <a:rPr lang="en-US" sz="1600" dirty="0"/>
              <a:t>Social engineering techniques are explained in the below table.</a:t>
            </a:r>
          </a:p>
        </p:txBody>
      </p:sp>
      <p:graphicFrame>
        <p:nvGraphicFramePr>
          <p:cNvPr id="5" name="Content Placeholder 3">
            <a:extLst>
              <a:ext uri="{FF2B5EF4-FFF2-40B4-BE49-F238E27FC236}">
                <a16:creationId xmlns:a16="http://schemas.microsoft.com/office/drawing/2014/main" id="{A5AD7893-84C1-41CF-87A6-05A912431AB4}"/>
              </a:ext>
            </a:extLst>
          </p:cNvPr>
          <p:cNvGraphicFramePr>
            <a:graphicFrameLocks/>
          </p:cNvGraphicFramePr>
          <p:nvPr>
            <p:extLst>
              <p:ext uri="{D42A27DB-BD31-4B8C-83A1-F6EECF244321}">
                <p14:modId xmlns:p14="http://schemas.microsoft.com/office/powerpoint/2010/main" val="112878713"/>
              </p:ext>
            </p:extLst>
          </p:nvPr>
        </p:nvGraphicFramePr>
        <p:xfrm>
          <a:off x="411480" y="1963675"/>
          <a:ext cx="8561023" cy="2733675"/>
        </p:xfrm>
        <a:graphic>
          <a:graphicData uri="http://schemas.openxmlformats.org/drawingml/2006/table">
            <a:tbl>
              <a:tblPr firstRow="1" bandRow="1">
                <a:tableStyleId>{5C22544A-7EE6-4342-B048-85BDC9FD1C3A}</a:tableStyleId>
              </a:tblPr>
              <a:tblGrid>
                <a:gridCol w="1732023">
                  <a:extLst>
                    <a:ext uri="{9D8B030D-6E8A-4147-A177-3AD203B41FA5}">
                      <a16:colId xmlns:a16="http://schemas.microsoft.com/office/drawing/2014/main" val="3215831619"/>
                    </a:ext>
                  </a:extLst>
                </a:gridCol>
                <a:gridCol w="6829000">
                  <a:extLst>
                    <a:ext uri="{9D8B030D-6E8A-4147-A177-3AD203B41FA5}">
                      <a16:colId xmlns:a16="http://schemas.microsoft.com/office/drawing/2014/main" val="276475465"/>
                    </a:ext>
                  </a:extLst>
                </a:gridCol>
              </a:tblGrid>
              <a:tr h="401300">
                <a:tc>
                  <a:txBody>
                    <a:bodyPr/>
                    <a:lstStyle/>
                    <a:p>
                      <a:pPr algn="ctr" fontAlgn="b"/>
                      <a:r>
                        <a:rPr lang="en-US" sz="1400" b="1" kern="1200" dirty="0">
                          <a:solidFill>
                            <a:schemeClr val="lt1"/>
                          </a:solidFill>
                          <a:latin typeface="+mn-lt"/>
                          <a:ea typeface="+mn-ea"/>
                          <a:cs typeface="+mn-cs"/>
                        </a:rPr>
                        <a:t>Social Engineering Attack</a:t>
                      </a:r>
                    </a:p>
                  </a:txBody>
                  <a:tcPr marL="9525" marR="9525" marT="9525" marB="0" anchor="ctr"/>
                </a:tc>
                <a:tc>
                  <a:txBody>
                    <a:bodyPr/>
                    <a:lstStyle/>
                    <a:p>
                      <a:pPr algn="ctr"/>
                      <a:r>
                        <a:rPr lang="en-US" sz="1400" dirty="0"/>
                        <a:t>Description</a:t>
                      </a:r>
                    </a:p>
                  </a:txBody>
                  <a:tcPr anchor="ctr"/>
                </a:tc>
                <a:extLst>
                  <a:ext uri="{0D108BD9-81ED-4DB2-BD59-A6C34878D82A}">
                    <a16:rowId xmlns:a16="http://schemas.microsoft.com/office/drawing/2014/main" val="3768427975"/>
                  </a:ext>
                </a:extLst>
              </a:tr>
              <a:tr h="462152">
                <a:tc>
                  <a:txBody>
                    <a:bodyPr/>
                    <a:lstStyle/>
                    <a:p>
                      <a:pPr algn="l" fontAlgn="b"/>
                      <a:r>
                        <a:rPr lang="en-US" sz="1400" b="0" kern="1200" dirty="0">
                          <a:solidFill>
                            <a:schemeClr val="dk1"/>
                          </a:solidFill>
                          <a:effectLst/>
                          <a:latin typeface="+mn-lt"/>
                          <a:ea typeface="+mn-ea"/>
                          <a:cs typeface="+mn-cs"/>
                        </a:rPr>
                        <a:t>Pretexting</a:t>
                      </a:r>
                    </a:p>
                  </a:txBody>
                  <a:tcPr marL="9525" marR="9525" marT="9525" marB="0" anchor="ctr"/>
                </a:tc>
                <a:tc>
                  <a:txBody>
                    <a:bodyPr/>
                    <a:lstStyle/>
                    <a:p>
                      <a:pPr fontAlgn="ctr"/>
                      <a:r>
                        <a:rPr lang="en-US" sz="1400" b="0" dirty="0">
                          <a:effectLst/>
                        </a:rPr>
                        <a:t>A threat actor pretends to need personal or financial data to confirm the identity of the recipient. </a:t>
                      </a:r>
                    </a:p>
                  </a:txBody>
                  <a:tcPr anchor="ctr"/>
                </a:tc>
                <a:extLst>
                  <a:ext uri="{0D108BD9-81ED-4DB2-BD59-A6C34878D82A}">
                    <a16:rowId xmlns:a16="http://schemas.microsoft.com/office/drawing/2014/main" val="2258594367"/>
                  </a:ext>
                </a:extLst>
              </a:tr>
              <a:tr h="676428">
                <a:tc>
                  <a:txBody>
                    <a:bodyPr/>
                    <a:lstStyle/>
                    <a:p>
                      <a:pPr fontAlgn="ctr"/>
                      <a:r>
                        <a:rPr lang="en-US" sz="1400" b="0" kern="1200" dirty="0">
                          <a:solidFill>
                            <a:schemeClr val="dk1"/>
                          </a:solidFill>
                          <a:effectLst/>
                          <a:latin typeface="+mn-lt"/>
                          <a:ea typeface="+mn-ea"/>
                          <a:cs typeface="+mn-cs"/>
                        </a:rPr>
                        <a:t>Phishing</a:t>
                      </a:r>
                    </a:p>
                  </a:txBody>
                  <a:tcPr marL="47625" marR="47625" marT="47625" marB="47625" anchor="ctr"/>
                </a:tc>
                <a:tc>
                  <a:txBody>
                    <a:bodyPr/>
                    <a:lstStyle/>
                    <a:p>
                      <a:pPr fontAlgn="ctr"/>
                      <a:r>
                        <a:rPr lang="en-US" sz="1400" b="0" dirty="0">
                          <a:effectLst/>
                        </a:rPr>
                        <a:t>A threat actor sends fraudulent email which is disguised as being from a legitimate, trusted source to trick the recipient into installing malware on their device, or to share personal or financial information.</a:t>
                      </a:r>
                    </a:p>
                  </a:txBody>
                  <a:tcPr marL="47625" marR="47625" marT="47625" marB="47625" anchor="ctr"/>
                </a:tc>
                <a:extLst>
                  <a:ext uri="{0D108BD9-81ED-4DB2-BD59-A6C34878D82A}">
                    <a16:rowId xmlns:a16="http://schemas.microsoft.com/office/drawing/2014/main" val="1125566603"/>
                  </a:ext>
                </a:extLst>
              </a:tr>
              <a:tr h="480158">
                <a:tc>
                  <a:txBody>
                    <a:bodyPr/>
                    <a:lstStyle/>
                    <a:p>
                      <a:pPr fontAlgn="ctr"/>
                      <a:r>
                        <a:rPr lang="en-US" sz="1400" b="0" kern="1200" dirty="0">
                          <a:solidFill>
                            <a:schemeClr val="dk1"/>
                          </a:solidFill>
                          <a:effectLst/>
                          <a:latin typeface="+mn-lt"/>
                          <a:ea typeface="+mn-ea"/>
                          <a:cs typeface="+mn-cs"/>
                        </a:rPr>
                        <a:t>Spear phishing</a:t>
                      </a:r>
                    </a:p>
                  </a:txBody>
                  <a:tcPr marL="9525" marR="9525" marT="9525" marB="0" anchor="ctr"/>
                </a:tc>
                <a:tc>
                  <a:txBody>
                    <a:bodyPr/>
                    <a:lstStyle/>
                    <a:p>
                      <a:pPr fontAlgn="ctr"/>
                      <a:r>
                        <a:rPr lang="en-US" sz="1400" b="0" dirty="0">
                          <a:effectLst/>
                        </a:rPr>
                        <a:t>A threat actor creates a targeted phishing attack tailored for a specific individual or organization.</a:t>
                      </a:r>
                    </a:p>
                  </a:txBody>
                  <a:tcPr marL="47625" marR="47625" marT="47625" marB="47625" anchor="ctr"/>
                </a:tc>
                <a:extLst>
                  <a:ext uri="{0D108BD9-81ED-4DB2-BD59-A6C34878D82A}">
                    <a16:rowId xmlns:a16="http://schemas.microsoft.com/office/drawing/2014/main" val="831502776"/>
                  </a:ext>
                </a:extLst>
              </a:tr>
              <a:tr h="480158">
                <a:tc>
                  <a:txBody>
                    <a:bodyPr/>
                    <a:lstStyle/>
                    <a:p>
                      <a:pPr algn="l" fontAlgn="b"/>
                      <a:r>
                        <a:rPr lang="en-US" sz="1400" b="0" kern="1200" dirty="0">
                          <a:solidFill>
                            <a:schemeClr val="dk1"/>
                          </a:solidFill>
                          <a:effectLst/>
                          <a:latin typeface="+mn-lt"/>
                          <a:ea typeface="+mn-ea"/>
                          <a:cs typeface="+mn-cs"/>
                        </a:rPr>
                        <a:t>Spam</a:t>
                      </a:r>
                    </a:p>
                  </a:txBody>
                  <a:tcPr marL="9525" marR="9525" marT="9525" marB="0" anchor="ctr"/>
                </a:tc>
                <a:tc>
                  <a:txBody>
                    <a:bodyPr/>
                    <a:lstStyle/>
                    <a:p>
                      <a:pPr fontAlgn="ctr"/>
                      <a:r>
                        <a:rPr lang="en-US" sz="1400" b="0" dirty="0">
                          <a:effectLst/>
                        </a:rPr>
                        <a:t>Also known as junk mail, this is unsolicited email which often contains harmful links, malware, or deceptive content.</a:t>
                      </a:r>
                    </a:p>
                  </a:txBody>
                  <a:tcPr marL="47625" marR="47625" marT="47625" marB="47625" anchor="ctr"/>
                </a:tc>
                <a:extLst>
                  <a:ext uri="{0D108BD9-81ED-4DB2-BD59-A6C34878D82A}">
                    <a16:rowId xmlns:a16="http://schemas.microsoft.com/office/drawing/2014/main" val="2663280759"/>
                  </a:ext>
                </a:extLst>
              </a:tr>
            </a:tbl>
          </a:graphicData>
        </a:graphic>
      </p:graphicFrame>
    </p:spTree>
    <p:custDataLst>
      <p:tags r:id="rId1"/>
    </p:custDataLst>
    <p:extLst>
      <p:ext uri="{BB962C8B-B14F-4D97-AF65-F5344CB8AC3E}">
        <p14:creationId xmlns:p14="http://schemas.microsoft.com/office/powerpoint/2010/main" val="367083049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Social Engineering Attacks (Contd.)</a:t>
            </a:r>
          </a:p>
        </p:txBody>
      </p:sp>
      <p:graphicFrame>
        <p:nvGraphicFramePr>
          <p:cNvPr id="5" name="Content Placeholder 3">
            <a:extLst>
              <a:ext uri="{FF2B5EF4-FFF2-40B4-BE49-F238E27FC236}">
                <a16:creationId xmlns:a16="http://schemas.microsoft.com/office/drawing/2014/main" id="{A5AD7893-84C1-41CF-87A6-05A912431AB4}"/>
              </a:ext>
            </a:extLst>
          </p:cNvPr>
          <p:cNvGraphicFramePr>
            <a:graphicFrameLocks/>
          </p:cNvGraphicFramePr>
          <p:nvPr>
            <p:extLst>
              <p:ext uri="{D42A27DB-BD31-4B8C-83A1-F6EECF244321}">
                <p14:modId xmlns:p14="http://schemas.microsoft.com/office/powerpoint/2010/main" val="709962535"/>
              </p:ext>
            </p:extLst>
          </p:nvPr>
        </p:nvGraphicFramePr>
        <p:xfrm>
          <a:off x="294893" y="820917"/>
          <a:ext cx="8410195" cy="3758565"/>
        </p:xfrm>
        <a:graphic>
          <a:graphicData uri="http://schemas.openxmlformats.org/drawingml/2006/table">
            <a:tbl>
              <a:tblPr firstRow="1" bandRow="1">
                <a:tableStyleId>{5C22544A-7EE6-4342-B048-85BDC9FD1C3A}</a:tableStyleId>
              </a:tblPr>
              <a:tblGrid>
                <a:gridCol w="1661923">
                  <a:extLst>
                    <a:ext uri="{9D8B030D-6E8A-4147-A177-3AD203B41FA5}">
                      <a16:colId xmlns:a16="http://schemas.microsoft.com/office/drawing/2014/main" val="3215831619"/>
                    </a:ext>
                  </a:extLst>
                </a:gridCol>
                <a:gridCol w="6748272">
                  <a:extLst>
                    <a:ext uri="{9D8B030D-6E8A-4147-A177-3AD203B41FA5}">
                      <a16:colId xmlns:a16="http://schemas.microsoft.com/office/drawing/2014/main" val="276475465"/>
                    </a:ext>
                  </a:extLst>
                </a:gridCol>
              </a:tblGrid>
              <a:tr h="421756">
                <a:tc>
                  <a:txBody>
                    <a:bodyPr/>
                    <a:lstStyle/>
                    <a:p>
                      <a:pPr algn="ctr" fontAlgn="b"/>
                      <a:r>
                        <a:rPr lang="en-US" sz="1400" b="1" kern="1200" dirty="0">
                          <a:solidFill>
                            <a:schemeClr val="lt1"/>
                          </a:solidFill>
                          <a:latin typeface="+mn-lt"/>
                          <a:ea typeface="+mn-ea"/>
                          <a:cs typeface="+mn-cs"/>
                        </a:rPr>
                        <a:t>Social Engineering Attack</a:t>
                      </a:r>
                    </a:p>
                  </a:txBody>
                  <a:tcPr marL="9525" marR="9525" marT="9525" marB="0" anchor="ctr"/>
                </a:tc>
                <a:tc>
                  <a:txBody>
                    <a:bodyPr/>
                    <a:lstStyle/>
                    <a:p>
                      <a:pPr algn="ctr"/>
                      <a:r>
                        <a:rPr lang="en-US" sz="1400" dirty="0"/>
                        <a:t>Description</a:t>
                      </a:r>
                    </a:p>
                  </a:txBody>
                  <a:tcPr anchor="ctr"/>
                </a:tc>
                <a:extLst>
                  <a:ext uri="{0D108BD9-81ED-4DB2-BD59-A6C34878D82A}">
                    <a16:rowId xmlns:a16="http://schemas.microsoft.com/office/drawing/2014/main" val="3768427975"/>
                  </a:ext>
                </a:extLst>
              </a:tr>
              <a:tr h="50095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Something for Something</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Sometimes called “Quid pro quo”, this is when a threat actor requests personal information from a party in exchange for something such as a gift.</a:t>
                      </a:r>
                    </a:p>
                  </a:txBody>
                  <a:tcPr anchor="ctr"/>
                </a:tc>
                <a:extLst>
                  <a:ext uri="{0D108BD9-81ED-4DB2-BD59-A6C34878D82A}">
                    <a16:rowId xmlns:a16="http://schemas.microsoft.com/office/drawing/2014/main" val="3027172258"/>
                  </a:ext>
                </a:extLst>
              </a:tr>
              <a:tr h="707224">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Baiting</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A threat actor leaves a malware infected flash drive in a public location. A victim finds the drive and unsuspectingly inserts it into their laptop, unintentionally installing malware.</a:t>
                      </a:r>
                    </a:p>
                  </a:txBody>
                  <a:tcPr anchor="ctr"/>
                </a:tc>
                <a:extLst>
                  <a:ext uri="{0D108BD9-81ED-4DB2-BD59-A6C34878D82A}">
                    <a16:rowId xmlns:a16="http://schemas.microsoft.com/office/drawing/2014/main" val="3744120384"/>
                  </a:ext>
                </a:extLst>
              </a:tr>
              <a:tr h="50095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Impersonation</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In this type of attack, a threat actor pretends to be someone else to gain the trust of a victim.</a:t>
                      </a:r>
                    </a:p>
                  </a:txBody>
                  <a:tcPr anchor="ctr"/>
                </a:tc>
                <a:extLst>
                  <a:ext uri="{0D108BD9-81ED-4DB2-BD59-A6C34878D82A}">
                    <a16:rowId xmlns:a16="http://schemas.microsoft.com/office/drawing/2014/main" val="2028929381"/>
                  </a:ext>
                </a:extLst>
              </a:tr>
              <a:tr h="50095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Tailgating</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This is where a threat actor quickly follows an authorized person into a secure location to gain access to a secure area.</a:t>
                      </a:r>
                    </a:p>
                  </a:txBody>
                  <a:tcPr anchor="ctr"/>
                </a:tc>
                <a:extLst>
                  <a:ext uri="{0D108BD9-81ED-4DB2-BD59-A6C34878D82A}">
                    <a16:rowId xmlns:a16="http://schemas.microsoft.com/office/drawing/2014/main" val="3633303665"/>
                  </a:ext>
                </a:extLst>
              </a:tr>
              <a:tr h="50095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Shoulder surfing</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This is where a threat actor inconspicuously looks over someone’s shoulder to steal their passwords or other information.</a:t>
                      </a:r>
                    </a:p>
                  </a:txBody>
                  <a:tcPr anchor="ctr"/>
                </a:tc>
                <a:extLst>
                  <a:ext uri="{0D108BD9-81ED-4DB2-BD59-A6C34878D82A}">
                    <a16:rowId xmlns:a16="http://schemas.microsoft.com/office/drawing/2014/main" val="1160235483"/>
                  </a:ext>
                </a:extLst>
              </a:tr>
              <a:tr h="50095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Dumpster diving</a:t>
                      </a:r>
                    </a:p>
                  </a:txBody>
                  <a:tcPr marL="9525" marR="9525" marT="9525" marB="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dirty="0">
                          <a:effectLst/>
                        </a:rPr>
                        <a:t>This is where a threat actor rummages through trash bins to discover confidential documents.</a:t>
                      </a:r>
                    </a:p>
                  </a:txBody>
                  <a:tcPr anchor="ctr"/>
                </a:tc>
                <a:extLst>
                  <a:ext uri="{0D108BD9-81ED-4DB2-BD59-A6C34878D82A}">
                    <a16:rowId xmlns:a16="http://schemas.microsoft.com/office/drawing/2014/main" val="66475407"/>
                  </a:ext>
                </a:extLst>
              </a:tr>
            </a:tbl>
          </a:graphicData>
        </a:graphic>
      </p:graphicFrame>
    </p:spTree>
    <p:custDataLst>
      <p:tags r:id="rId1"/>
    </p:custDataLst>
    <p:extLst>
      <p:ext uri="{BB962C8B-B14F-4D97-AF65-F5344CB8AC3E}">
        <p14:creationId xmlns:p14="http://schemas.microsoft.com/office/powerpoint/2010/main" val="3832498623"/>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Social Engineering Attacks (Contd.)</a:t>
            </a:r>
          </a:p>
        </p:txBody>
      </p:sp>
      <p:sp>
        <p:nvSpPr>
          <p:cNvPr id="2" name="Content Placeholder 1"/>
          <p:cNvSpPr>
            <a:spLocks noGrp="1"/>
          </p:cNvSpPr>
          <p:nvPr>
            <p:ph idx="1"/>
          </p:nvPr>
        </p:nvSpPr>
        <p:spPr>
          <a:xfrm>
            <a:off x="144066" y="890385"/>
            <a:ext cx="4647389" cy="3890014"/>
          </a:xfrm>
        </p:spPr>
        <p:txBody>
          <a:bodyPr/>
          <a:lstStyle/>
          <a:p>
            <a:pPr>
              <a:buFont typeface="Arial" panose="020B0604020202020204" pitchFamily="34" charset="0"/>
              <a:buChar char="•"/>
            </a:pPr>
            <a:r>
              <a:rPr lang="en-US" sz="1600" dirty="0"/>
              <a:t>The Social Engineer Toolkit (SET) was designed to help white hat hackers and other network security professionals to create social engineering attacks to test their own networks.</a:t>
            </a:r>
          </a:p>
          <a:p>
            <a:pPr>
              <a:buFont typeface="Arial" panose="020B0604020202020204" pitchFamily="34" charset="0"/>
              <a:buChar char="•"/>
            </a:pPr>
            <a:r>
              <a:rPr lang="en-US" sz="1600" dirty="0"/>
              <a:t>Enterprises must educate their users about the risks of social engineering, and develop strategies to validate identities over the phone, via email, or in person.</a:t>
            </a:r>
          </a:p>
          <a:p>
            <a:pPr marL="0" indent="0">
              <a:buNone/>
            </a:pPr>
            <a:endParaRPr lang="en-US" sz="1600" dirty="0"/>
          </a:p>
        </p:txBody>
      </p:sp>
      <p:sp>
        <p:nvSpPr>
          <p:cNvPr id="5" name="Rectangle 4">
            <a:extLst>
              <a:ext uri="{FF2B5EF4-FFF2-40B4-BE49-F238E27FC236}">
                <a16:creationId xmlns:a16="http://schemas.microsoft.com/office/drawing/2014/main" id="{BAF0045E-A487-45AF-A991-84908D61BB72}"/>
              </a:ext>
            </a:extLst>
          </p:cNvPr>
          <p:cNvSpPr/>
          <p:nvPr/>
        </p:nvSpPr>
        <p:spPr>
          <a:xfrm>
            <a:off x="4791456" y="4375991"/>
            <a:ext cx="4336520" cy="338554"/>
          </a:xfrm>
          <a:prstGeom prst="rect">
            <a:avLst/>
          </a:prstGeom>
        </p:spPr>
        <p:txBody>
          <a:bodyPr wrap="square">
            <a:spAutoFit/>
          </a:bodyPr>
          <a:lstStyle/>
          <a:p>
            <a:pPr algn="ctr"/>
            <a:r>
              <a:rPr lang="en-US" sz="1600" dirty="0">
                <a:solidFill>
                  <a:srgbClr val="000000"/>
                </a:solidFill>
              </a:rPr>
              <a:t>Social Engineering Protection Practices</a:t>
            </a:r>
          </a:p>
        </p:txBody>
      </p:sp>
      <p:pic>
        <p:nvPicPr>
          <p:cNvPr id="3" name="Picture 2"/>
          <p:cNvPicPr>
            <a:picLocks noChangeAspect="1"/>
          </p:cNvPicPr>
          <p:nvPr/>
        </p:nvPicPr>
        <p:blipFill>
          <a:blip r:embed="rId4"/>
          <a:stretch>
            <a:fillRect/>
          </a:stretch>
        </p:blipFill>
        <p:spPr>
          <a:xfrm>
            <a:off x="5058291" y="805862"/>
            <a:ext cx="3665800" cy="3555826"/>
          </a:xfrm>
          <a:prstGeom prst="rect">
            <a:avLst/>
          </a:prstGeom>
          <a:ln>
            <a:solidFill>
              <a:schemeClr val="bg1">
                <a:lumMod val="85000"/>
              </a:schemeClr>
            </a:solidFill>
          </a:ln>
        </p:spPr>
      </p:pic>
    </p:spTree>
    <p:custDataLst>
      <p:tags r:id="rId1"/>
    </p:custDataLst>
    <p:extLst>
      <p:ext uri="{BB962C8B-B14F-4D97-AF65-F5344CB8AC3E}">
        <p14:creationId xmlns:p14="http://schemas.microsoft.com/office/powerpoint/2010/main" val="49490386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a:r>
              <a:rPr lang="en-US" dirty="0"/>
              <a:t>Check Your Understanding</a:t>
            </a:r>
          </a:p>
        </p:txBody>
      </p:sp>
      <p:sp>
        <p:nvSpPr>
          <p:cNvPr id="7171" name="Rectangle 34"/>
          <p:cNvSpPr>
            <a:spLocks noGrp="1" noChangeArrowheads="1"/>
          </p:cNvSpPr>
          <p:nvPr>
            <p:ph idx="1"/>
          </p:nvPr>
        </p:nvSpPr>
        <p:spPr>
          <a:xfrm>
            <a:off x="145357" y="965201"/>
            <a:ext cx="8878570" cy="3643747"/>
          </a:xfrm>
        </p:spPr>
        <p:txBody>
          <a:bodyPr/>
          <a:lstStyle/>
          <a:p>
            <a:pPr>
              <a:spcBef>
                <a:spcPct val="30000"/>
              </a:spcBef>
              <a:buFont typeface="Arial" panose="020B0604020202020204" pitchFamily="34" charset="0"/>
              <a:buChar char="•"/>
            </a:pPr>
            <a:r>
              <a:rPr lang="en-US" dirty="0"/>
              <a:t>Check Your Understanding activities are designed to let students quickly determine if they understand the content and can proceed, or if they need to review. </a:t>
            </a:r>
          </a:p>
          <a:p>
            <a:pPr>
              <a:spcBef>
                <a:spcPct val="30000"/>
              </a:spcBef>
              <a:buFont typeface="Arial" panose="020B0604020202020204" pitchFamily="34" charset="0"/>
              <a:buChar char="•"/>
            </a:pPr>
            <a:r>
              <a:rPr lang="en-US" dirty="0"/>
              <a:t>Check Your Understanding activities </a:t>
            </a:r>
            <a:r>
              <a:rPr lang="en-US" b="1" i="1" dirty="0"/>
              <a:t>do not </a:t>
            </a:r>
            <a:r>
              <a:rPr lang="en-US" dirty="0"/>
              <a:t>affect student grades.</a:t>
            </a:r>
          </a:p>
          <a:p>
            <a:pPr>
              <a:spcBef>
                <a:spcPct val="30000"/>
              </a:spcBef>
              <a:buFont typeface="Arial" panose="020B0604020202020204" pitchFamily="34" charset="0"/>
              <a:buChar char="•"/>
            </a:pPr>
            <a:r>
              <a:rPr lang="en-US" dirty="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533357529"/>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Network Attacks - Reconnaissance, Access, and Social Engineering</a:t>
            </a:r>
            <a:br>
              <a:rPr lang="en-US" altLang="en-US" dirty="0"/>
            </a:br>
            <a:r>
              <a:rPr lang="en-US" dirty="0"/>
              <a:t>Strengthening the Weakest Link</a:t>
            </a:r>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Cybersecurity is as strong as its weakest link.</a:t>
            </a:r>
          </a:p>
          <a:p>
            <a:pPr>
              <a:buFont typeface="Arial" panose="020B0604020202020204" pitchFamily="34" charset="0"/>
              <a:buChar char="•"/>
            </a:pPr>
            <a:r>
              <a:rPr lang="en-US" sz="1600" dirty="0"/>
              <a:t>The weakest link in cybersecurity can be the personnel within an organization, and social engineering is a major security threat. </a:t>
            </a:r>
          </a:p>
          <a:p>
            <a:pPr>
              <a:buFont typeface="Arial" panose="020B0604020202020204" pitchFamily="34" charset="0"/>
              <a:buChar char="•"/>
            </a:pPr>
            <a:r>
              <a:rPr lang="en-US" sz="1600" dirty="0"/>
              <a:t>One of the most effective security measures that an organization can take is to train its personnel and create a ‘security-aware culture’.</a:t>
            </a:r>
          </a:p>
        </p:txBody>
      </p:sp>
    </p:spTree>
    <p:custDataLst>
      <p:tags r:id="rId1"/>
    </p:custDataLst>
    <p:extLst>
      <p:ext uri="{BB962C8B-B14F-4D97-AF65-F5344CB8AC3E}">
        <p14:creationId xmlns:p14="http://schemas.microsoft.com/office/powerpoint/2010/main" val="2573552459"/>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8902" cy="1022595"/>
          </a:xfrm>
        </p:spPr>
        <p:txBody>
          <a:bodyPr/>
          <a:lstStyle/>
          <a:p>
            <a:r>
              <a:rPr lang="en-US" sz="1600" dirty="0"/>
              <a:t>Common Network Attacks - Reconnaissance, Access, and Social Engineering</a:t>
            </a:r>
            <a:br>
              <a:rPr lang="en-US" altLang="en-US" dirty="0"/>
            </a:br>
            <a:r>
              <a:rPr lang="en-US" altLang="en-US" dirty="0"/>
              <a:t>Lab – </a:t>
            </a:r>
            <a:r>
              <a:rPr lang="en-US" dirty="0"/>
              <a:t>Social Engineering</a:t>
            </a:r>
            <a:endParaRPr lang="en-CA" altLang="en-US" dirty="0"/>
          </a:p>
        </p:txBody>
      </p:sp>
      <p:sp>
        <p:nvSpPr>
          <p:cNvPr id="2" name="Content Placeholder 1"/>
          <p:cNvSpPr>
            <a:spLocks noGrp="1"/>
          </p:cNvSpPr>
          <p:nvPr>
            <p:ph idx="1"/>
          </p:nvPr>
        </p:nvSpPr>
        <p:spPr>
          <a:xfrm>
            <a:off x="87549" y="914401"/>
            <a:ext cx="8853286" cy="1657350"/>
          </a:xfrm>
        </p:spPr>
        <p:txBody>
          <a:bodyPr/>
          <a:lstStyle/>
          <a:p>
            <a:pPr marL="0" indent="0">
              <a:buNone/>
            </a:pPr>
            <a:r>
              <a:rPr lang="en-US" sz="1600" dirty="0"/>
              <a:t>In this lab, you will research examples of social engineering and identify ways to recognize and prevent it.</a:t>
            </a:r>
          </a:p>
        </p:txBody>
      </p:sp>
    </p:spTree>
    <p:extLst>
      <p:ext uri="{BB962C8B-B14F-4D97-AF65-F5344CB8AC3E}">
        <p14:creationId xmlns:p14="http://schemas.microsoft.com/office/powerpoint/2010/main" val="2165547618"/>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552" y="1604612"/>
            <a:ext cx="7858896" cy="1934275"/>
          </a:xfrm>
        </p:spPr>
        <p:txBody>
          <a:bodyPr/>
          <a:lstStyle/>
          <a:p>
            <a:r>
              <a:rPr lang="en-US" dirty="0">
                <a:solidFill>
                  <a:schemeClr val="accent5">
                    <a:lumMod val="40000"/>
                    <a:lumOff val="60000"/>
                  </a:schemeClr>
                </a:solidFill>
              </a:rPr>
              <a:t>14.3 Network Attacks - Denial of Service, Buffer Overflows, and Evasion</a:t>
            </a:r>
          </a:p>
        </p:txBody>
      </p:sp>
    </p:spTree>
    <p:custDataLst>
      <p:tags r:id="rId1"/>
    </p:custDataLst>
    <p:extLst>
      <p:ext uri="{BB962C8B-B14F-4D97-AF65-F5344CB8AC3E}">
        <p14:creationId xmlns:p14="http://schemas.microsoft.com/office/powerpoint/2010/main" val="379360931"/>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Video – Denial of Service Attacks</a:t>
            </a:r>
          </a:p>
        </p:txBody>
      </p:sp>
      <p:pic>
        <p:nvPicPr>
          <p:cNvPr id="5" name="Content Placeholder 4">
            <a:extLst>
              <a:ext uri="{FF2B5EF4-FFF2-40B4-BE49-F238E27FC236}">
                <a16:creationId xmlns:a16="http://schemas.microsoft.com/office/drawing/2014/main" id="{24EC3F4D-0DF0-4BB6-8896-18A0C502EA50}"/>
              </a:ext>
            </a:extLst>
          </p:cNvPr>
          <p:cNvPicPr>
            <a:picLocks noGrp="1" noChangeAspect="1"/>
          </p:cNvPicPr>
          <p:nvPr>
            <p:ph idx="1"/>
          </p:nvPr>
        </p:nvPicPr>
        <p:blipFill rotWithShape="1">
          <a:blip r:embed="rId4"/>
          <a:srcRect l="30398" t="22718" r="7812" b="13513"/>
          <a:stretch/>
        </p:blipFill>
        <p:spPr>
          <a:xfrm>
            <a:off x="1689354" y="1304902"/>
            <a:ext cx="5616702" cy="3259014"/>
          </a:xfrm>
          <a:ln>
            <a:solidFill>
              <a:schemeClr val="tx1">
                <a:lumMod val="60000"/>
                <a:lumOff val="40000"/>
              </a:schemeClr>
            </a:solidFill>
          </a:ln>
        </p:spPr>
      </p:pic>
      <p:sp>
        <p:nvSpPr>
          <p:cNvPr id="7" name="TextBox 6">
            <a:extLst>
              <a:ext uri="{FF2B5EF4-FFF2-40B4-BE49-F238E27FC236}">
                <a16:creationId xmlns:a16="http://schemas.microsoft.com/office/drawing/2014/main" id="{0CBE072A-A4C5-4F22-8EAA-BCF74E7D004A}"/>
              </a:ext>
            </a:extLst>
          </p:cNvPr>
          <p:cNvSpPr txBox="1"/>
          <p:nvPr/>
        </p:nvSpPr>
        <p:spPr>
          <a:xfrm>
            <a:off x="342900" y="808405"/>
            <a:ext cx="8309610" cy="338554"/>
          </a:xfrm>
          <a:prstGeom prst="rect">
            <a:avLst/>
          </a:prstGeom>
          <a:noFill/>
        </p:spPr>
        <p:txBody>
          <a:bodyPr wrap="square">
            <a:spAutoFit/>
          </a:bodyPr>
          <a:lstStyle/>
          <a:p>
            <a:r>
              <a:rPr lang="en-US" sz="1600" dirty="0">
                <a:solidFill>
                  <a:srgbClr val="000000"/>
                </a:solidFill>
                <a:latin typeface="+mn-lt"/>
              </a:rPr>
              <a:t>Watch the video to learn about Denial of Service attacks.</a:t>
            </a:r>
          </a:p>
        </p:txBody>
      </p:sp>
    </p:spTree>
    <p:custDataLst>
      <p:tags r:id="rId1"/>
    </p:custDataLst>
    <p:extLst>
      <p:ext uri="{BB962C8B-B14F-4D97-AF65-F5344CB8AC3E}">
        <p14:creationId xmlns:p14="http://schemas.microsoft.com/office/powerpoint/2010/main" val="2815184209"/>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DoS and </a:t>
            </a:r>
            <a:r>
              <a:rPr lang="en-US" dirty="0" err="1"/>
              <a:t>DDoS</a:t>
            </a:r>
            <a:r>
              <a:rPr lang="en-US" dirty="0"/>
              <a:t> Attacks (Contd.)</a:t>
            </a:r>
          </a:p>
        </p:txBody>
      </p:sp>
      <p:sp>
        <p:nvSpPr>
          <p:cNvPr id="8" name="TextBox 7">
            <a:extLst>
              <a:ext uri="{FF2B5EF4-FFF2-40B4-BE49-F238E27FC236}">
                <a16:creationId xmlns:a16="http://schemas.microsoft.com/office/drawing/2014/main" id="{94BA2D1E-DEBE-4B99-A1EC-639ECA31A350}"/>
              </a:ext>
            </a:extLst>
          </p:cNvPr>
          <p:cNvSpPr txBox="1"/>
          <p:nvPr/>
        </p:nvSpPr>
        <p:spPr>
          <a:xfrm>
            <a:off x="198674" y="918424"/>
            <a:ext cx="4281886" cy="584775"/>
          </a:xfrm>
          <a:prstGeom prst="rect">
            <a:avLst/>
          </a:prstGeom>
          <a:noFill/>
        </p:spPr>
        <p:txBody>
          <a:bodyPr wrap="square">
            <a:spAutoFit/>
          </a:bodyPr>
          <a:lstStyle/>
          <a:p>
            <a:r>
              <a:rPr lang="en-US" sz="1600" b="1" dirty="0" err="1">
                <a:solidFill>
                  <a:srgbClr val="000000"/>
                </a:solidFill>
                <a:latin typeface="+mn-lt"/>
              </a:rPr>
              <a:t>DoS</a:t>
            </a:r>
            <a:r>
              <a:rPr lang="en-US" sz="1600" b="1" dirty="0">
                <a:solidFill>
                  <a:srgbClr val="000000"/>
                </a:solidFill>
                <a:latin typeface="+mn-lt"/>
              </a:rPr>
              <a:t> Attack:</a:t>
            </a:r>
            <a:r>
              <a:rPr lang="en-US" sz="1600" dirty="0">
                <a:solidFill>
                  <a:srgbClr val="000000"/>
                </a:solidFill>
                <a:latin typeface="+mn-lt"/>
              </a:rPr>
              <a:t> Click Play in the figure to view the animation of a DoS attack.</a:t>
            </a:r>
          </a:p>
        </p:txBody>
      </p:sp>
      <p:sp>
        <p:nvSpPr>
          <p:cNvPr id="13" name="TextBox 12">
            <a:extLst>
              <a:ext uri="{FF2B5EF4-FFF2-40B4-BE49-F238E27FC236}">
                <a16:creationId xmlns:a16="http://schemas.microsoft.com/office/drawing/2014/main" id="{82C5EADA-182B-4625-BED5-D982F2DCA01B}"/>
              </a:ext>
            </a:extLst>
          </p:cNvPr>
          <p:cNvSpPr txBox="1"/>
          <p:nvPr/>
        </p:nvSpPr>
        <p:spPr>
          <a:xfrm>
            <a:off x="4910328" y="887645"/>
            <a:ext cx="4078224" cy="584775"/>
          </a:xfrm>
          <a:prstGeom prst="rect">
            <a:avLst/>
          </a:prstGeom>
          <a:noFill/>
        </p:spPr>
        <p:txBody>
          <a:bodyPr wrap="square">
            <a:spAutoFit/>
          </a:bodyPr>
          <a:lstStyle/>
          <a:p>
            <a:r>
              <a:rPr lang="en-US" sz="1600" b="1" dirty="0">
                <a:solidFill>
                  <a:srgbClr val="000000"/>
                </a:solidFill>
                <a:latin typeface="+mn-lt"/>
              </a:rPr>
              <a:t>DDoS Attack:</a:t>
            </a:r>
            <a:r>
              <a:rPr lang="en-US" sz="1600" dirty="0">
                <a:solidFill>
                  <a:srgbClr val="000000"/>
                </a:solidFill>
                <a:latin typeface="+mn-lt"/>
              </a:rPr>
              <a:t> Click Play in the figure to view the animations of a DDoS attack.</a:t>
            </a:r>
          </a:p>
        </p:txBody>
      </p:sp>
      <p:pic>
        <p:nvPicPr>
          <p:cNvPr id="2" name="Picture 1"/>
          <p:cNvPicPr>
            <a:picLocks noChangeAspect="1"/>
          </p:cNvPicPr>
          <p:nvPr/>
        </p:nvPicPr>
        <p:blipFill>
          <a:blip r:embed="rId4"/>
          <a:stretch>
            <a:fillRect/>
          </a:stretch>
        </p:blipFill>
        <p:spPr>
          <a:xfrm>
            <a:off x="263929" y="1600226"/>
            <a:ext cx="4334256" cy="2766008"/>
          </a:xfrm>
          <a:prstGeom prst="rect">
            <a:avLst/>
          </a:prstGeom>
        </p:spPr>
      </p:pic>
      <p:pic>
        <p:nvPicPr>
          <p:cNvPr id="3" name="Picture 2"/>
          <p:cNvPicPr>
            <a:picLocks noChangeAspect="1"/>
          </p:cNvPicPr>
          <p:nvPr/>
        </p:nvPicPr>
        <p:blipFill>
          <a:blip r:embed="rId5"/>
          <a:stretch>
            <a:fillRect/>
          </a:stretch>
        </p:blipFill>
        <p:spPr>
          <a:xfrm>
            <a:off x="4892588" y="1602837"/>
            <a:ext cx="3702772" cy="3035414"/>
          </a:xfrm>
          <a:prstGeom prst="rect">
            <a:avLst/>
          </a:prstGeom>
        </p:spPr>
      </p:pic>
    </p:spTree>
    <p:custDataLst>
      <p:tags r:id="rId1"/>
    </p:custDataLst>
    <p:extLst>
      <p:ext uri="{BB962C8B-B14F-4D97-AF65-F5344CB8AC3E}">
        <p14:creationId xmlns:p14="http://schemas.microsoft.com/office/powerpoint/2010/main" val="2976770425"/>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DoS and DDoS Attacks</a:t>
            </a:r>
          </a:p>
        </p:txBody>
      </p:sp>
      <p:sp>
        <p:nvSpPr>
          <p:cNvPr id="2" name="Content Placeholder 1"/>
          <p:cNvSpPr>
            <a:spLocks noGrp="1"/>
          </p:cNvSpPr>
          <p:nvPr>
            <p:ph idx="1"/>
          </p:nvPr>
        </p:nvSpPr>
        <p:spPr>
          <a:xfrm>
            <a:off x="144065" y="798944"/>
            <a:ext cx="8855870" cy="2492895"/>
          </a:xfrm>
        </p:spPr>
        <p:txBody>
          <a:bodyPr/>
          <a:lstStyle/>
          <a:p>
            <a:pPr>
              <a:buFont typeface="Arial" panose="020B0604020202020204" pitchFamily="34" charset="0"/>
              <a:buChar char="•"/>
            </a:pPr>
            <a:r>
              <a:rPr lang="en-US" sz="1600" dirty="0"/>
              <a:t>A Denial of Service (DoS) attack creates some sort of interruption in network services to users, devices, or applications. The two types of DoS attacks are as follows:</a:t>
            </a:r>
          </a:p>
          <a:p>
            <a:pPr>
              <a:buFont typeface="Arial" panose="020B0604020202020204" pitchFamily="34" charset="0"/>
              <a:buChar char="•"/>
            </a:pPr>
            <a:r>
              <a:rPr lang="en-US" sz="1600" b="1" dirty="0"/>
              <a:t>Overwhelming Quantity of Traffic</a:t>
            </a:r>
            <a:r>
              <a:rPr lang="en-US" sz="1600" dirty="0"/>
              <a:t> - The threat actor sends an enormous quantity of data at a rate that the network, host, or application cannot handle. </a:t>
            </a:r>
          </a:p>
          <a:p>
            <a:pPr>
              <a:buFont typeface="Arial" panose="020B0604020202020204" pitchFamily="34" charset="0"/>
              <a:buChar char="•"/>
            </a:pPr>
            <a:r>
              <a:rPr lang="en-US" sz="1600" b="1" dirty="0"/>
              <a:t>Maliciously Formatted Packets</a:t>
            </a:r>
            <a:r>
              <a:rPr lang="en-US" sz="1600" dirty="0"/>
              <a:t> - The threat actor sends a maliciously formatted packet to a host or application and the receiver is unable to handle it.</a:t>
            </a:r>
          </a:p>
        </p:txBody>
      </p:sp>
    </p:spTree>
    <p:custDataLst>
      <p:tags r:id="rId1"/>
    </p:custDataLst>
    <p:extLst>
      <p:ext uri="{BB962C8B-B14F-4D97-AF65-F5344CB8AC3E}">
        <p14:creationId xmlns:p14="http://schemas.microsoft.com/office/powerpoint/2010/main" val="295039584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Components of DDoS Attacks</a:t>
            </a:r>
          </a:p>
        </p:txBody>
      </p:sp>
      <p:sp>
        <p:nvSpPr>
          <p:cNvPr id="2" name="Content Placeholder 1"/>
          <p:cNvSpPr>
            <a:spLocks noGrp="1"/>
          </p:cNvSpPr>
          <p:nvPr>
            <p:ph idx="1"/>
          </p:nvPr>
        </p:nvSpPr>
        <p:spPr>
          <a:xfrm>
            <a:off x="216098" y="820917"/>
            <a:ext cx="8855868" cy="435495"/>
          </a:xfrm>
        </p:spPr>
        <p:txBody>
          <a:bodyPr/>
          <a:lstStyle/>
          <a:p>
            <a:pPr marL="0" indent="0">
              <a:buNone/>
            </a:pPr>
            <a:r>
              <a:rPr lang="en-US" sz="1600" dirty="0"/>
              <a:t>The following terms are used to describe the components of a </a:t>
            </a:r>
            <a:r>
              <a:rPr lang="en-US" sz="1600" dirty="0" err="1"/>
              <a:t>DDoS</a:t>
            </a:r>
            <a:r>
              <a:rPr lang="en-US" sz="1600" dirty="0"/>
              <a:t>:</a:t>
            </a:r>
          </a:p>
        </p:txBody>
      </p:sp>
      <p:graphicFrame>
        <p:nvGraphicFramePr>
          <p:cNvPr id="4" name="Content Placeholder 3">
            <a:extLst>
              <a:ext uri="{FF2B5EF4-FFF2-40B4-BE49-F238E27FC236}">
                <a16:creationId xmlns:a16="http://schemas.microsoft.com/office/drawing/2014/main" id="{9A70EC95-B845-413E-83FB-EC771B560157}"/>
              </a:ext>
            </a:extLst>
          </p:cNvPr>
          <p:cNvGraphicFramePr>
            <a:graphicFrameLocks/>
          </p:cNvGraphicFramePr>
          <p:nvPr>
            <p:extLst>
              <p:ext uri="{D42A27DB-BD31-4B8C-83A1-F6EECF244321}">
                <p14:modId xmlns:p14="http://schemas.microsoft.com/office/powerpoint/2010/main" val="1854760767"/>
              </p:ext>
            </p:extLst>
          </p:nvPr>
        </p:nvGraphicFramePr>
        <p:xfrm>
          <a:off x="340779" y="1228980"/>
          <a:ext cx="4779861" cy="3333750"/>
        </p:xfrm>
        <a:graphic>
          <a:graphicData uri="http://schemas.openxmlformats.org/drawingml/2006/table">
            <a:tbl>
              <a:tblPr firstRow="1" bandRow="1">
                <a:tableStyleId>{5C22544A-7EE6-4342-B048-85BDC9FD1C3A}</a:tableStyleId>
              </a:tblPr>
              <a:tblGrid>
                <a:gridCol w="1051489">
                  <a:extLst>
                    <a:ext uri="{9D8B030D-6E8A-4147-A177-3AD203B41FA5}">
                      <a16:colId xmlns:a16="http://schemas.microsoft.com/office/drawing/2014/main" val="3215831619"/>
                    </a:ext>
                  </a:extLst>
                </a:gridCol>
                <a:gridCol w="3728372">
                  <a:extLst>
                    <a:ext uri="{9D8B030D-6E8A-4147-A177-3AD203B41FA5}">
                      <a16:colId xmlns:a16="http://schemas.microsoft.com/office/drawing/2014/main" val="276475465"/>
                    </a:ext>
                  </a:extLst>
                </a:gridCol>
              </a:tblGrid>
              <a:tr h="286045">
                <a:tc>
                  <a:txBody>
                    <a:bodyPr/>
                    <a:lstStyle/>
                    <a:p>
                      <a:pPr algn="ctr" fontAlgn="b"/>
                      <a:r>
                        <a:rPr lang="en-US" sz="1400" b="1" kern="1200" dirty="0">
                          <a:solidFill>
                            <a:schemeClr val="lt1"/>
                          </a:solidFill>
                          <a:latin typeface="+mn-lt"/>
                          <a:ea typeface="+mn-ea"/>
                          <a:cs typeface="+mn-cs"/>
                        </a:rPr>
                        <a:t>Component</a:t>
                      </a:r>
                    </a:p>
                  </a:txBody>
                  <a:tcPr marL="9525" marR="9525" marT="9525" marB="0" anchor="ctr"/>
                </a:tc>
                <a:tc>
                  <a:txBody>
                    <a:bodyPr/>
                    <a:lstStyle/>
                    <a:p>
                      <a:pPr algn="ctr"/>
                      <a:r>
                        <a:rPr lang="en-US" sz="1400" dirty="0"/>
                        <a:t>Description</a:t>
                      </a:r>
                    </a:p>
                  </a:txBody>
                  <a:tcPr anchor="ctr"/>
                </a:tc>
                <a:extLst>
                  <a:ext uri="{0D108BD9-81ED-4DB2-BD59-A6C34878D82A}">
                    <a16:rowId xmlns:a16="http://schemas.microsoft.com/office/drawing/2014/main" val="3768427975"/>
                  </a:ext>
                </a:extLst>
              </a:tr>
              <a:tr h="340074">
                <a:tc>
                  <a:txBody>
                    <a:bodyPr/>
                    <a:lstStyle/>
                    <a:p>
                      <a:pPr algn="l" fontAlgn="b"/>
                      <a:r>
                        <a:rPr lang="en-US" sz="1400" b="0" i="0" kern="1200" dirty="0">
                          <a:solidFill>
                            <a:schemeClr val="dk1"/>
                          </a:solidFill>
                          <a:effectLst/>
                          <a:latin typeface="+mn-lt"/>
                          <a:ea typeface="+mn-ea"/>
                          <a:cs typeface="+mn-cs"/>
                        </a:rPr>
                        <a:t>zombies</a:t>
                      </a:r>
                    </a:p>
                  </a:txBody>
                  <a:tcPr marL="9525" marR="9525" marT="9525" marB="0" anchor="ctr"/>
                </a:tc>
                <a:tc>
                  <a:txBody>
                    <a:bodyPr/>
                    <a:lstStyle/>
                    <a:p>
                      <a:pPr algn="l"/>
                      <a:r>
                        <a:rPr lang="en-US" sz="1400" b="0" i="0" kern="1200" dirty="0">
                          <a:solidFill>
                            <a:schemeClr val="dk1"/>
                          </a:solidFill>
                          <a:effectLst/>
                          <a:latin typeface="+mn-lt"/>
                          <a:ea typeface="+mn-ea"/>
                          <a:cs typeface="+mn-cs"/>
                        </a:rPr>
                        <a:t>A group of compromised hosts. These hosts run malicious code. </a:t>
                      </a:r>
                    </a:p>
                  </a:txBody>
                  <a:tcPr anchor="ctr"/>
                </a:tc>
                <a:extLst>
                  <a:ext uri="{0D108BD9-81ED-4DB2-BD59-A6C34878D82A}">
                    <a16:rowId xmlns:a16="http://schemas.microsoft.com/office/drawing/2014/main" val="2258594367"/>
                  </a:ext>
                </a:extLst>
              </a:tr>
              <a:tr h="489852">
                <a:tc>
                  <a:txBody>
                    <a:bodyPr/>
                    <a:lstStyle/>
                    <a:p>
                      <a:pPr lvl="0" fontAlgn="ctr"/>
                      <a:r>
                        <a:rPr lang="en-US" sz="1400" b="0" i="0" kern="1200" dirty="0">
                          <a:solidFill>
                            <a:schemeClr val="dk1"/>
                          </a:solidFill>
                          <a:effectLst/>
                          <a:latin typeface="+mn-lt"/>
                          <a:ea typeface="+mn-ea"/>
                          <a:cs typeface="+mn-cs"/>
                        </a:rPr>
                        <a:t>bots</a:t>
                      </a:r>
                    </a:p>
                  </a:txBody>
                  <a:tcPr marL="47625" marR="47625" marT="47625" marB="47625" anchor="ctr"/>
                </a:tc>
                <a:tc>
                  <a:txBody>
                    <a:bodyPr/>
                    <a:lstStyle/>
                    <a:p>
                      <a:pPr fontAlgn="ctr"/>
                      <a:r>
                        <a:rPr lang="en-US" sz="1400" b="0" i="0" kern="1200" dirty="0">
                          <a:solidFill>
                            <a:schemeClr val="dk1"/>
                          </a:solidFill>
                          <a:effectLst/>
                          <a:latin typeface="+mn-lt"/>
                          <a:ea typeface="+mn-ea"/>
                          <a:cs typeface="+mn-cs"/>
                        </a:rPr>
                        <a:t>Bots are malware that is designed to infect a host and communicate with a handler system. </a:t>
                      </a:r>
                    </a:p>
                  </a:txBody>
                  <a:tcPr marL="47625" marR="47625" marT="47625" marB="47625" anchor="ctr"/>
                </a:tc>
                <a:extLst>
                  <a:ext uri="{0D108BD9-81ED-4DB2-BD59-A6C34878D82A}">
                    <a16:rowId xmlns:a16="http://schemas.microsoft.com/office/drawing/2014/main" val="1125566603"/>
                  </a:ext>
                </a:extLst>
              </a:tr>
              <a:tr h="489852">
                <a:tc>
                  <a:txBody>
                    <a:bodyPr/>
                    <a:lstStyle/>
                    <a:p>
                      <a:pPr algn="l" fontAlgn="b"/>
                      <a:r>
                        <a:rPr lang="en-US" sz="1400" b="0" i="0" kern="1200" dirty="0" err="1">
                          <a:solidFill>
                            <a:schemeClr val="dk1"/>
                          </a:solidFill>
                          <a:effectLst/>
                          <a:latin typeface="+mn-lt"/>
                          <a:ea typeface="+mn-ea"/>
                          <a:cs typeface="+mn-cs"/>
                        </a:rPr>
                        <a:t>botnet</a:t>
                      </a:r>
                      <a:endParaRPr lang="en-US" sz="1400" b="0" i="0" kern="1200" dirty="0">
                        <a:solidFill>
                          <a:schemeClr val="dk1"/>
                        </a:solidFill>
                        <a:effectLst/>
                        <a:latin typeface="+mn-lt"/>
                        <a:ea typeface="+mn-ea"/>
                        <a:cs typeface="+mn-cs"/>
                      </a:endParaRPr>
                    </a:p>
                  </a:txBody>
                  <a:tcPr marL="9525" marR="9525" marT="9525" marB="0" anchor="ctr"/>
                </a:tc>
                <a:tc>
                  <a:txBody>
                    <a:bodyPr/>
                    <a:lstStyle/>
                    <a:p>
                      <a:pPr fontAlgn="ctr"/>
                      <a:r>
                        <a:rPr lang="en-US" sz="1400" b="0" i="0" kern="1200" dirty="0">
                          <a:solidFill>
                            <a:schemeClr val="dk1"/>
                          </a:solidFill>
                          <a:effectLst/>
                          <a:latin typeface="+mn-lt"/>
                          <a:ea typeface="+mn-ea"/>
                          <a:cs typeface="+mn-cs"/>
                        </a:rPr>
                        <a:t>A group of zombies that have been infected using self-propagating malware and are controlled by handlers.</a:t>
                      </a:r>
                    </a:p>
                  </a:txBody>
                  <a:tcPr marL="47625" marR="47625" marT="47625" marB="47625" anchor="ctr"/>
                </a:tc>
                <a:extLst>
                  <a:ext uri="{0D108BD9-81ED-4DB2-BD59-A6C34878D82A}">
                    <a16:rowId xmlns:a16="http://schemas.microsoft.com/office/drawing/2014/main" val="831502776"/>
                  </a:ext>
                </a:extLst>
              </a:tr>
              <a:tr h="489852">
                <a:tc>
                  <a:txBody>
                    <a:bodyPr/>
                    <a:lstStyle/>
                    <a:p>
                      <a:pPr algn="l" fontAlgn="b"/>
                      <a:r>
                        <a:rPr lang="en-US" sz="1400" b="0" i="0" kern="1200" dirty="0">
                          <a:solidFill>
                            <a:schemeClr val="dk1"/>
                          </a:solidFill>
                          <a:effectLst/>
                          <a:latin typeface="+mn-lt"/>
                          <a:ea typeface="+mn-ea"/>
                          <a:cs typeface="+mn-cs"/>
                        </a:rPr>
                        <a:t>handlers</a:t>
                      </a:r>
                    </a:p>
                  </a:txBody>
                  <a:tcPr marL="9525" marR="9525" marT="9525" marB="0" anchor="ctr"/>
                </a:tc>
                <a:tc>
                  <a:txBody>
                    <a:bodyPr/>
                    <a:lstStyle/>
                    <a:p>
                      <a:pPr fontAlgn="ctr"/>
                      <a:r>
                        <a:rPr lang="en-US" sz="1400" b="0" i="0" kern="1200" dirty="0">
                          <a:solidFill>
                            <a:schemeClr val="dk1"/>
                          </a:solidFill>
                          <a:effectLst/>
                          <a:latin typeface="+mn-lt"/>
                          <a:ea typeface="+mn-ea"/>
                          <a:cs typeface="+mn-cs"/>
                        </a:rPr>
                        <a:t>A master command-and-control (</a:t>
                      </a:r>
                      <a:r>
                        <a:rPr lang="en-US" sz="1400" b="0" i="0" kern="1200" dirty="0" err="1">
                          <a:solidFill>
                            <a:schemeClr val="dk1"/>
                          </a:solidFill>
                          <a:effectLst/>
                          <a:latin typeface="+mn-lt"/>
                          <a:ea typeface="+mn-ea"/>
                          <a:cs typeface="+mn-cs"/>
                        </a:rPr>
                        <a:t>CnC</a:t>
                      </a:r>
                      <a:r>
                        <a:rPr lang="en-US" sz="1400" b="0" i="0" kern="1200" dirty="0">
                          <a:solidFill>
                            <a:schemeClr val="dk1"/>
                          </a:solidFill>
                          <a:effectLst/>
                          <a:latin typeface="+mn-lt"/>
                          <a:ea typeface="+mn-ea"/>
                          <a:cs typeface="+mn-cs"/>
                        </a:rPr>
                        <a:t> or C2) server controlling groups of zombies. </a:t>
                      </a:r>
                    </a:p>
                  </a:txBody>
                  <a:tcPr marL="47625" marR="47625" marT="47625" marB="47625" anchor="ctr"/>
                </a:tc>
                <a:extLst>
                  <a:ext uri="{0D108BD9-81ED-4DB2-BD59-A6C34878D82A}">
                    <a16:rowId xmlns:a16="http://schemas.microsoft.com/office/drawing/2014/main" val="2267046280"/>
                  </a:ext>
                </a:extLst>
              </a:tr>
              <a:tr h="314865">
                <a:tc>
                  <a:txBody>
                    <a:bodyPr/>
                    <a:lstStyle/>
                    <a:p>
                      <a:pPr algn="l" fontAlgn="b"/>
                      <a:r>
                        <a:rPr lang="en-US" sz="1400" b="0" i="0" kern="1200" dirty="0" err="1">
                          <a:solidFill>
                            <a:schemeClr val="dk1"/>
                          </a:solidFill>
                          <a:effectLst/>
                          <a:latin typeface="+mn-lt"/>
                          <a:ea typeface="+mn-ea"/>
                          <a:cs typeface="+mn-cs"/>
                        </a:rPr>
                        <a:t>botmaster</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file transfer services on end devices.</a:t>
                      </a:r>
                    </a:p>
                  </a:txBody>
                  <a:tcPr anchor="ctr"/>
                </a:tc>
                <a:extLst>
                  <a:ext uri="{0D108BD9-81ED-4DB2-BD59-A6C34878D82A}">
                    <a16:rowId xmlns:a16="http://schemas.microsoft.com/office/drawing/2014/main" val="1140985899"/>
                  </a:ext>
                </a:extLst>
              </a:tr>
            </a:tbl>
          </a:graphicData>
        </a:graphic>
      </p:graphicFrame>
      <p:pic>
        <p:nvPicPr>
          <p:cNvPr id="3" name="Picture 2"/>
          <p:cNvPicPr>
            <a:picLocks noChangeAspect="1"/>
          </p:cNvPicPr>
          <p:nvPr/>
        </p:nvPicPr>
        <p:blipFill>
          <a:blip r:embed="rId4"/>
          <a:stretch>
            <a:fillRect/>
          </a:stretch>
        </p:blipFill>
        <p:spPr>
          <a:xfrm>
            <a:off x="5192061" y="1499946"/>
            <a:ext cx="3902509" cy="2834640"/>
          </a:xfrm>
          <a:prstGeom prst="rect">
            <a:avLst/>
          </a:prstGeom>
          <a:ln>
            <a:solidFill>
              <a:schemeClr val="bg1">
                <a:lumMod val="85000"/>
              </a:schemeClr>
            </a:solidFill>
          </a:ln>
        </p:spPr>
      </p:pic>
    </p:spTree>
    <p:custDataLst>
      <p:tags r:id="rId1"/>
    </p:custDataLst>
    <p:extLst>
      <p:ext uri="{BB962C8B-B14F-4D97-AF65-F5344CB8AC3E}">
        <p14:creationId xmlns:p14="http://schemas.microsoft.com/office/powerpoint/2010/main" val="3482808415"/>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Video Demonstration – </a:t>
            </a:r>
            <a:r>
              <a:rPr lang="en-US" dirty="0" err="1"/>
              <a:t>Mirai</a:t>
            </a:r>
            <a:r>
              <a:rPr lang="en-US" dirty="0"/>
              <a:t> Botnet</a:t>
            </a:r>
          </a:p>
        </p:txBody>
      </p:sp>
      <p:sp>
        <p:nvSpPr>
          <p:cNvPr id="2" name="Content Placeholder 1"/>
          <p:cNvSpPr>
            <a:spLocks noGrp="1"/>
          </p:cNvSpPr>
          <p:nvPr>
            <p:ph idx="1"/>
          </p:nvPr>
        </p:nvSpPr>
        <p:spPr>
          <a:xfrm>
            <a:off x="144066" y="798945"/>
            <a:ext cx="8855868" cy="3890014"/>
          </a:xfrm>
        </p:spPr>
        <p:txBody>
          <a:bodyPr/>
          <a:lstStyle/>
          <a:p>
            <a:pPr marL="285750" indent="-285750">
              <a:buFont typeface="Arial" panose="020B0604020202020204" pitchFamily="34" charset="0"/>
              <a:buChar char="•"/>
            </a:pPr>
            <a:r>
              <a:rPr lang="en-US" sz="1600" dirty="0" err="1"/>
              <a:t>Mirai</a:t>
            </a:r>
            <a:r>
              <a:rPr lang="en-US" sz="1600" dirty="0"/>
              <a:t> is a malware that targeted IoT devices configured with default login information. </a:t>
            </a:r>
          </a:p>
          <a:p>
            <a:pPr marL="285750" indent="-285750">
              <a:buFont typeface="Arial" panose="020B0604020202020204" pitchFamily="34" charset="0"/>
              <a:buChar char="•"/>
            </a:pPr>
            <a:r>
              <a:rPr lang="en-US" sz="1600" dirty="0"/>
              <a:t>The botnet was used as part of a Distributed Denial of Service (DDoS) attack.</a:t>
            </a:r>
          </a:p>
        </p:txBody>
      </p:sp>
    </p:spTree>
    <p:custDataLst>
      <p:tags r:id="rId1"/>
    </p:custDataLst>
    <p:extLst>
      <p:ext uri="{BB962C8B-B14F-4D97-AF65-F5344CB8AC3E}">
        <p14:creationId xmlns:p14="http://schemas.microsoft.com/office/powerpoint/2010/main" val="1092069693"/>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Video Demonstration – </a:t>
            </a:r>
            <a:r>
              <a:rPr lang="en-US" dirty="0" err="1"/>
              <a:t>Mirai</a:t>
            </a:r>
            <a:r>
              <a:rPr lang="en-US" dirty="0"/>
              <a:t> Botnet</a:t>
            </a:r>
            <a:r>
              <a:rPr lang="ta-IN" dirty="0"/>
              <a:t> (</a:t>
            </a:r>
            <a:r>
              <a:rPr lang="en-IN" dirty="0"/>
              <a:t>Contd.</a:t>
            </a:r>
            <a:r>
              <a:rPr lang="ta-IN" dirty="0"/>
              <a:t>)</a:t>
            </a:r>
            <a:endParaRPr lang="en-US" dirty="0"/>
          </a:p>
        </p:txBody>
      </p:sp>
      <p:sp>
        <p:nvSpPr>
          <p:cNvPr id="5" name="TextBox 4">
            <a:extLst>
              <a:ext uri="{FF2B5EF4-FFF2-40B4-BE49-F238E27FC236}">
                <a16:creationId xmlns:a16="http://schemas.microsoft.com/office/drawing/2014/main" id="{ADC60DA3-A58C-42FE-BEAA-414CA3C10B3D}"/>
              </a:ext>
            </a:extLst>
          </p:cNvPr>
          <p:cNvSpPr txBox="1"/>
          <p:nvPr/>
        </p:nvSpPr>
        <p:spPr>
          <a:xfrm>
            <a:off x="144065" y="820917"/>
            <a:ext cx="8771336" cy="584775"/>
          </a:xfrm>
          <a:prstGeom prst="rect">
            <a:avLst/>
          </a:prstGeom>
          <a:noFill/>
        </p:spPr>
        <p:txBody>
          <a:bodyPr wrap="square">
            <a:spAutoFit/>
          </a:bodyPr>
          <a:lstStyle/>
          <a:p>
            <a:r>
              <a:rPr lang="en-US" sz="1600" dirty="0">
                <a:solidFill>
                  <a:srgbClr val="000000"/>
                </a:solidFill>
              </a:rPr>
              <a:t>Play the video to view a demonstration of how a botnet-based DDoS attack makes services unavailable.</a:t>
            </a:r>
          </a:p>
        </p:txBody>
      </p:sp>
      <p:pic>
        <p:nvPicPr>
          <p:cNvPr id="2" name="Picture 1"/>
          <p:cNvPicPr>
            <a:picLocks noChangeAspect="1"/>
          </p:cNvPicPr>
          <p:nvPr/>
        </p:nvPicPr>
        <p:blipFill>
          <a:blip r:embed="rId4"/>
          <a:stretch>
            <a:fillRect/>
          </a:stretch>
        </p:blipFill>
        <p:spPr>
          <a:xfrm>
            <a:off x="1557933" y="1314472"/>
            <a:ext cx="5943600" cy="3531476"/>
          </a:xfrm>
          <a:prstGeom prst="rect">
            <a:avLst/>
          </a:prstGeom>
        </p:spPr>
      </p:pic>
    </p:spTree>
    <p:custDataLst>
      <p:tags r:id="rId1"/>
    </p:custDataLst>
    <p:extLst>
      <p:ext uri="{BB962C8B-B14F-4D97-AF65-F5344CB8AC3E}">
        <p14:creationId xmlns:p14="http://schemas.microsoft.com/office/powerpoint/2010/main" val="1341241739"/>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Buffer Overflow Attack</a:t>
            </a:r>
          </a:p>
        </p:txBody>
      </p:sp>
      <p:sp>
        <p:nvSpPr>
          <p:cNvPr id="2" name="Content Placeholder 1"/>
          <p:cNvSpPr>
            <a:spLocks noGrp="1"/>
          </p:cNvSpPr>
          <p:nvPr>
            <p:ph idx="1"/>
          </p:nvPr>
        </p:nvSpPr>
        <p:spPr>
          <a:xfrm>
            <a:off x="144064" y="798945"/>
            <a:ext cx="5762959" cy="3890014"/>
          </a:xfrm>
        </p:spPr>
        <p:txBody>
          <a:bodyPr/>
          <a:lstStyle/>
          <a:p>
            <a:pPr>
              <a:buFont typeface="Arial" panose="020B0604020202020204" pitchFamily="34" charset="0"/>
              <a:buChar char="•"/>
            </a:pPr>
            <a:r>
              <a:rPr lang="en-US" sz="1600" dirty="0"/>
              <a:t>The threat actor uses the buffer overflow DoS attack to find a system memory-related flaw on a server and exploit it. </a:t>
            </a:r>
          </a:p>
          <a:p>
            <a:pPr>
              <a:buFont typeface="Arial" panose="020B0604020202020204" pitchFamily="34" charset="0"/>
              <a:buChar char="•"/>
            </a:pPr>
            <a:r>
              <a:rPr lang="en-US" sz="1600" dirty="0"/>
              <a:t>For instance, a remote denial of service attack vulnerability was discovered in Microsoft Windows 10, where the threat actor created malicious code to access out-of-scope memory.</a:t>
            </a:r>
          </a:p>
          <a:p>
            <a:pPr>
              <a:buFont typeface="Arial" panose="020B0604020202020204" pitchFamily="34" charset="0"/>
              <a:buChar char="•"/>
            </a:pPr>
            <a:r>
              <a:rPr lang="en-US" sz="1600" dirty="0"/>
              <a:t>Another example is </a:t>
            </a:r>
            <a:r>
              <a:rPr lang="en-US" sz="1600" b="1" dirty="0"/>
              <a:t>ping of death</a:t>
            </a:r>
            <a:r>
              <a:rPr lang="en-US" sz="1600" dirty="0"/>
              <a:t>, where a threat actor sends a ping of death, which is an echo request in an IP packet that is larger than the maximum packet size.</a:t>
            </a:r>
          </a:p>
          <a:p>
            <a:pPr>
              <a:buFont typeface="Arial" panose="020B0604020202020204" pitchFamily="34" charset="0"/>
              <a:buChar char="•"/>
            </a:pPr>
            <a:r>
              <a:rPr lang="en-US" sz="1600" dirty="0"/>
              <a:t>The receiving host cannot handle a packet size and it would crash.</a:t>
            </a:r>
          </a:p>
          <a:p>
            <a:pPr>
              <a:buFont typeface="Arial" panose="020B0604020202020204" pitchFamily="34" charset="0"/>
              <a:buChar char="•"/>
            </a:pPr>
            <a:r>
              <a:rPr lang="en-US" sz="1600" b="1" dirty="0"/>
              <a:t>Note:</a:t>
            </a:r>
            <a:r>
              <a:rPr lang="en-US" sz="1600" dirty="0"/>
              <a:t> It is estimated that one third of malicious attacks are the result of buffer overflows.</a:t>
            </a:r>
          </a:p>
        </p:txBody>
      </p:sp>
      <p:pic>
        <p:nvPicPr>
          <p:cNvPr id="3" name="Picture 2">
            <a:extLst>
              <a:ext uri="{FF2B5EF4-FFF2-40B4-BE49-F238E27FC236}">
                <a16:creationId xmlns:a16="http://schemas.microsoft.com/office/drawing/2014/main" id="{EE55E0C1-1A71-49CA-8252-007D3BD35222}"/>
              </a:ext>
            </a:extLst>
          </p:cNvPr>
          <p:cNvPicPr>
            <a:picLocks noChangeAspect="1"/>
          </p:cNvPicPr>
          <p:nvPr/>
        </p:nvPicPr>
        <p:blipFill rotWithShape="1">
          <a:blip r:embed="rId4"/>
          <a:srcRect l="25785" t="12178" r="24071" b="14095"/>
          <a:stretch/>
        </p:blipFill>
        <p:spPr>
          <a:xfrm>
            <a:off x="5880655" y="904965"/>
            <a:ext cx="3166111" cy="3209836"/>
          </a:xfrm>
          <a:prstGeom prst="rect">
            <a:avLst/>
          </a:prstGeom>
          <a:ln>
            <a:solidFill>
              <a:schemeClr val="tx1">
                <a:lumMod val="60000"/>
                <a:lumOff val="40000"/>
              </a:schemeClr>
            </a:solidFill>
          </a:ln>
        </p:spPr>
      </p:pic>
    </p:spTree>
    <p:custDataLst>
      <p:tags r:id="rId1"/>
    </p:custDataLst>
    <p:extLst>
      <p:ext uri="{BB962C8B-B14F-4D97-AF65-F5344CB8AC3E}">
        <p14:creationId xmlns:p14="http://schemas.microsoft.com/office/powerpoint/2010/main" val="9014223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eaLnBrk="1" hangingPunct="1"/>
            <a:r>
              <a:rPr lang="en-US" dirty="0"/>
              <a:t>Module 14: Activities</a:t>
            </a:r>
          </a:p>
        </p:txBody>
      </p:sp>
      <p:sp>
        <p:nvSpPr>
          <p:cNvPr id="6147" name="Rectangle 34"/>
          <p:cNvSpPr>
            <a:spLocks noGrp="1" noChangeArrowheads="1"/>
          </p:cNvSpPr>
          <p:nvPr>
            <p:ph idx="1"/>
          </p:nvPr>
        </p:nvSpPr>
        <p:spPr>
          <a:xfrm>
            <a:off x="136631" y="609600"/>
            <a:ext cx="8695135" cy="348414"/>
          </a:xfrm>
        </p:spPr>
        <p:txBody>
          <a:bodyPr/>
          <a:lstStyle/>
          <a:p>
            <a:pPr marL="0" indent="0">
              <a:spcBef>
                <a:spcPct val="30000"/>
              </a:spcBef>
              <a:buNone/>
            </a:pPr>
            <a:r>
              <a:rPr lang="en-US" dirty="0"/>
              <a:t>What activities are associated with this module?</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594560570"/>
              </p:ext>
            </p:extLst>
          </p:nvPr>
        </p:nvGraphicFramePr>
        <p:xfrm>
          <a:off x="136631" y="1164860"/>
          <a:ext cx="8870738" cy="2255520"/>
        </p:xfrm>
        <a:graphic>
          <a:graphicData uri="http://schemas.openxmlformats.org/drawingml/2006/table">
            <a:tbl>
              <a:tblPr firstRow="1" bandRow="1">
                <a:tableStyleId>{5C22544A-7EE6-4342-B048-85BDC9FD1C3A}</a:tableStyleId>
              </a:tblPr>
              <a:tblGrid>
                <a:gridCol w="1217774">
                  <a:extLst>
                    <a:ext uri="{9D8B030D-6E8A-4147-A177-3AD203B41FA5}">
                      <a16:colId xmlns:a16="http://schemas.microsoft.com/office/drawing/2014/main" val="20001"/>
                    </a:ext>
                  </a:extLst>
                </a:gridCol>
                <a:gridCol w="2539949">
                  <a:extLst>
                    <a:ext uri="{9D8B030D-6E8A-4147-A177-3AD203B41FA5}">
                      <a16:colId xmlns:a16="http://schemas.microsoft.com/office/drawing/2014/main" val="3156509146"/>
                    </a:ext>
                  </a:extLst>
                </a:gridCol>
                <a:gridCol w="2926869">
                  <a:extLst>
                    <a:ext uri="{9D8B030D-6E8A-4147-A177-3AD203B41FA5}">
                      <a16:colId xmlns:a16="http://schemas.microsoft.com/office/drawing/2014/main" val="20002"/>
                    </a:ext>
                  </a:extLst>
                </a:gridCol>
                <a:gridCol w="2186146">
                  <a:extLst>
                    <a:ext uri="{9D8B030D-6E8A-4147-A177-3AD203B41FA5}">
                      <a16:colId xmlns:a16="http://schemas.microsoft.com/office/drawing/2014/main" val="20003"/>
                    </a:ext>
                  </a:extLst>
                </a:gridCol>
              </a:tblGrid>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400" dirty="0">
                          <a:latin typeface="+mn-lt"/>
                        </a:rPr>
                        <a:t>Page #</a:t>
                      </a:r>
                    </a:p>
                  </a:txBody>
                  <a:tcPr marL="68580" marR="68580" marT="34290" marB="34290" anchor="ct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400" dirty="0">
                          <a:latin typeface="+mn-lt"/>
                        </a:rPr>
                        <a:t>Activity Type</a:t>
                      </a:r>
                    </a:p>
                  </a:txBody>
                  <a:tcPr marL="68580" marR="68580" marT="34290" marB="34290" anchor="ctr"/>
                </a:tc>
                <a:tc>
                  <a:txBody>
                    <a:bodyPr/>
                    <a:lstStyle/>
                    <a:p>
                      <a:pPr algn="ctr"/>
                      <a:r>
                        <a:rPr lang="en-US" sz="1400" dirty="0">
                          <a:latin typeface="+mn-lt"/>
                        </a:rPr>
                        <a:t>Activity Name</a:t>
                      </a:r>
                    </a:p>
                  </a:txBody>
                  <a:tcPr marL="68580" marR="68580" marT="34290" marB="34290" anchor="ctr"/>
                </a:tc>
                <a:tc>
                  <a:txBody>
                    <a:bodyPr/>
                    <a:lstStyle/>
                    <a:p>
                      <a:pPr algn="ctr"/>
                      <a:r>
                        <a:rPr lang="en-US" sz="1400" dirty="0">
                          <a:latin typeface="+mn-lt"/>
                        </a:rPr>
                        <a:t>Optional?</a:t>
                      </a:r>
                    </a:p>
                  </a:txBody>
                  <a:tcPr marL="68580" marR="68580" marT="34290" marB="34290" anchor="ctr"/>
                </a:tc>
                <a:extLst>
                  <a:ext uri="{0D108BD9-81ED-4DB2-BD59-A6C34878D82A}">
                    <a16:rowId xmlns:a16="http://schemas.microsoft.com/office/drawing/2014/main" val="10000"/>
                  </a:ext>
                </a:extLst>
              </a:tr>
              <a:tr h="267128">
                <a:tc>
                  <a:txBody>
                    <a:bodyPr/>
                    <a:lstStyle/>
                    <a:p>
                      <a:pPr algn="ctr"/>
                      <a:r>
                        <a:rPr lang="en-US" sz="1400" b="0" i="0" kern="1200" dirty="0">
                          <a:solidFill>
                            <a:schemeClr val="dk1"/>
                          </a:solidFill>
                          <a:effectLst/>
                          <a:latin typeface="+mn-lt"/>
                          <a:ea typeface="+mn-ea"/>
                          <a:cs typeface="+mn-cs"/>
                        </a:rPr>
                        <a:t>14.1.1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Animation</a:t>
                      </a:r>
                    </a:p>
                  </a:txBody>
                  <a:tcPr marL="68580" marR="68580" marT="34290" marB="34290" anchor="ctr"/>
                </a:tc>
                <a:tc>
                  <a:txBody>
                    <a:bodyPr/>
                    <a:lstStyle/>
                    <a:p>
                      <a:pPr algn="l"/>
                      <a:r>
                        <a:rPr lang="en-US" sz="1400" b="0" i="0" kern="1200" dirty="0">
                          <a:solidFill>
                            <a:schemeClr val="dk1"/>
                          </a:solidFill>
                          <a:effectLst/>
                          <a:latin typeface="+mn-lt"/>
                          <a:ea typeface="+mn-ea"/>
                          <a:cs typeface="+mn-cs"/>
                        </a:rPr>
                        <a:t>Types of Malware</a:t>
                      </a:r>
                    </a:p>
                  </a:txBody>
                  <a:tcPr marL="68580" marR="68580" marT="34290" marB="34290" anchor="ctr"/>
                </a:tc>
                <a:tc>
                  <a:txBody>
                    <a:bodyPr/>
                    <a:lstStyle/>
                    <a:p>
                      <a:pPr algn="l"/>
                      <a:r>
                        <a:rPr lang="en-US" sz="1400" b="0" i="0" kern="120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10001"/>
                  </a:ext>
                </a:extLst>
              </a:tr>
              <a:tr h="267128">
                <a:tc>
                  <a:txBody>
                    <a:bodyPr/>
                    <a:lstStyle/>
                    <a:p>
                      <a:pPr algn="ctr"/>
                      <a:r>
                        <a:rPr lang="en-US" sz="1400" b="0" i="0" kern="1200" dirty="0">
                          <a:solidFill>
                            <a:schemeClr val="dk1"/>
                          </a:solidFill>
                          <a:effectLst/>
                          <a:latin typeface="+mn-lt"/>
                          <a:ea typeface="+mn-ea"/>
                          <a:cs typeface="+mn-cs"/>
                        </a:rPr>
                        <a:t>14.1.6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Animation</a:t>
                      </a:r>
                    </a:p>
                  </a:txBody>
                  <a:tcPr marL="68580" marR="68580" marT="34290" marB="34290" anchor="ctr"/>
                </a:tc>
                <a:tc>
                  <a:txBody>
                    <a:bodyPr/>
                    <a:lstStyle/>
                    <a:p>
                      <a:pPr algn="l"/>
                      <a:r>
                        <a:rPr lang="en-US" sz="1400" b="0" i="0" kern="1200" dirty="0">
                          <a:solidFill>
                            <a:schemeClr val="dk1"/>
                          </a:solidFill>
                          <a:effectLst/>
                          <a:latin typeface="+mn-lt"/>
                          <a:ea typeface="+mn-ea"/>
                          <a:cs typeface="+mn-cs"/>
                        </a:rPr>
                        <a:t>Worm Components</a:t>
                      </a:r>
                    </a:p>
                  </a:txBody>
                  <a:tcPr marL="68580" marR="68580" marT="34290" marB="34290" anchor="ctr"/>
                </a:tc>
                <a:tc>
                  <a:txBody>
                    <a:bodyPr/>
                    <a:lstStyle/>
                    <a:p>
                      <a:pPr algn="l"/>
                      <a:r>
                        <a:rPr lang="en-US" sz="1400" b="0" i="0" kern="120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3039725069"/>
                  </a:ext>
                </a:extLst>
              </a:tr>
              <a:tr h="267128">
                <a:tc>
                  <a:txBody>
                    <a:bodyPr/>
                    <a:lstStyle/>
                    <a:p>
                      <a:pPr algn="ctr"/>
                      <a:r>
                        <a:rPr lang="en-US" sz="1400" b="0" i="0" kern="1200" dirty="0">
                          <a:solidFill>
                            <a:schemeClr val="dk1"/>
                          </a:solidFill>
                          <a:effectLst/>
                          <a:latin typeface="+mn-lt"/>
                          <a:ea typeface="+mn-ea"/>
                          <a:cs typeface="+mn-cs"/>
                        </a:rPr>
                        <a:t>14.1.10</a:t>
                      </a:r>
                    </a:p>
                  </a:txBody>
                  <a:tcPr marL="68580" marR="68580" marT="34290" marB="34290" anchor="ctr"/>
                </a:tc>
                <a:tc>
                  <a:txBody>
                    <a:bodyPr/>
                    <a:lstStyle/>
                    <a:p>
                      <a:pPr algn="l"/>
                      <a:r>
                        <a:rPr lang="en-US" sz="1400" b="0" i="0" kern="1200" dirty="0">
                          <a:solidFill>
                            <a:schemeClr val="dk1"/>
                          </a:solidFill>
                          <a:effectLst/>
                          <a:latin typeface="+mn-lt"/>
                          <a:ea typeface="+mn-ea"/>
                          <a:cs typeface="+mn-cs"/>
                        </a:rPr>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Malware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1814984366"/>
                  </a:ext>
                </a:extLst>
              </a:tr>
              <a:tr h="267128">
                <a:tc>
                  <a:txBody>
                    <a:bodyPr/>
                    <a:lstStyle/>
                    <a:p>
                      <a:pPr algn="ctr"/>
                      <a:r>
                        <a:rPr lang="en-US" sz="1400" b="0" i="0" kern="1200" dirty="0">
                          <a:solidFill>
                            <a:schemeClr val="dk1"/>
                          </a:solidFill>
                          <a:effectLst/>
                          <a:latin typeface="+mn-lt"/>
                          <a:ea typeface="+mn-ea"/>
                          <a:cs typeface="+mn-cs"/>
                        </a:rPr>
                        <a:t>14.1.11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L</a:t>
                      </a:r>
                      <a:r>
                        <a:rPr lang="en-US" sz="1400" b="0" i="0" kern="1200" dirty="0">
                          <a:solidFill>
                            <a:schemeClr val="dk1"/>
                          </a:solidFill>
                          <a:effectLst/>
                          <a:latin typeface="+mn-lt"/>
                          <a:ea typeface="+mn-ea"/>
                          <a:cs typeface="+mn-cs"/>
                        </a:rPr>
                        <a:t>ab</a:t>
                      </a:r>
                    </a:p>
                  </a:txBody>
                  <a:tcPr marL="68580" marR="68580" marT="34290" marB="34290" anchor="ctr"/>
                </a:tc>
                <a:tc>
                  <a:txBody>
                    <a:bodyPr/>
                    <a:lstStyle/>
                    <a:p>
                      <a:pPr algn="l"/>
                      <a:r>
                        <a:rPr lang="en-US" sz="1400" b="0" i="0" kern="1200" dirty="0">
                          <a:solidFill>
                            <a:schemeClr val="dk1"/>
                          </a:solidFill>
                          <a:effectLst/>
                          <a:latin typeface="+mn-lt"/>
                          <a:ea typeface="+mn-ea"/>
                          <a:cs typeface="+mn-cs"/>
                        </a:rPr>
                        <a:t>Anatomy of Malware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1074708435"/>
                  </a:ext>
                </a:extLst>
              </a:tr>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14.2.2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Animation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Reconnaissance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a:solidFill>
                            <a:schemeClr val="dk1"/>
                          </a:solidFill>
                          <a:effectLst/>
                          <a:latin typeface="+mn-lt"/>
                          <a:ea typeface="+mn-ea"/>
                          <a:cs typeface="+mn-cs"/>
                        </a:rPr>
                        <a:t>Recommended</a:t>
                      </a:r>
                      <a:endParaRPr lang="en-US" sz="1400" b="0" i="0" kern="1200" noProof="0" dirty="0">
                        <a:solidFill>
                          <a:schemeClr val="dk1"/>
                        </a:solidFill>
                        <a:effectLst/>
                        <a:latin typeface="+mn-lt"/>
                        <a:ea typeface="+mn-ea"/>
                        <a:cs typeface="+mn-cs"/>
                      </a:endParaRPr>
                    </a:p>
                  </a:txBody>
                  <a:tcPr marL="68580" marR="68580" marT="34290" marB="34290" anchor="ctr"/>
                </a:tc>
                <a:extLst>
                  <a:ext uri="{0D108BD9-81ED-4DB2-BD59-A6C34878D82A}">
                    <a16:rowId xmlns:a16="http://schemas.microsoft.com/office/drawing/2014/main" val="12854352"/>
                  </a:ext>
                </a:extLst>
              </a:tr>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14.2.3</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Video</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Reconnaissance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a:solidFill>
                            <a:schemeClr val="dk1"/>
                          </a:solidFill>
                          <a:effectLst/>
                          <a:latin typeface="+mn-lt"/>
                          <a:ea typeface="+mn-ea"/>
                          <a:cs typeface="+mn-cs"/>
                        </a:rPr>
                        <a:t>Recommended</a:t>
                      </a:r>
                      <a:endParaRPr lang="en-US" sz="1400" b="0" i="0" kern="1200" noProof="0" dirty="0">
                        <a:solidFill>
                          <a:schemeClr val="dk1"/>
                        </a:solidFill>
                        <a:effectLst/>
                        <a:latin typeface="+mn-lt"/>
                        <a:ea typeface="+mn-ea"/>
                        <a:cs typeface="+mn-cs"/>
                      </a:endParaRPr>
                    </a:p>
                  </a:txBody>
                  <a:tcPr marL="68580" marR="68580" marT="34290" marB="34290" anchor="ctr"/>
                </a:tc>
                <a:extLst>
                  <a:ext uri="{0D108BD9-81ED-4DB2-BD59-A6C34878D82A}">
                    <a16:rowId xmlns:a16="http://schemas.microsoft.com/office/drawing/2014/main" val="396618438"/>
                  </a:ext>
                </a:extLst>
              </a:tr>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14.2.4</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Animation</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Access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2455015735"/>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Evasion Methods</a:t>
            </a:r>
          </a:p>
        </p:txBody>
      </p:sp>
      <p:sp>
        <p:nvSpPr>
          <p:cNvPr id="2" name="Content Placeholder 1"/>
          <p:cNvSpPr>
            <a:spLocks noGrp="1"/>
          </p:cNvSpPr>
          <p:nvPr>
            <p:ph idx="1"/>
          </p:nvPr>
        </p:nvSpPr>
        <p:spPr>
          <a:xfrm>
            <a:off x="144065" y="820917"/>
            <a:ext cx="8855870" cy="389775"/>
          </a:xfrm>
        </p:spPr>
        <p:txBody>
          <a:bodyPr/>
          <a:lstStyle/>
          <a:p>
            <a:pPr marL="0" indent="0">
              <a:buNone/>
            </a:pPr>
            <a:r>
              <a:rPr lang="en-US" sz="1600" dirty="0"/>
              <a:t>The evasion methods used by threat actors include:</a:t>
            </a:r>
          </a:p>
        </p:txBody>
      </p:sp>
      <p:graphicFrame>
        <p:nvGraphicFramePr>
          <p:cNvPr id="4" name="Table 3">
            <a:extLst>
              <a:ext uri="{FF2B5EF4-FFF2-40B4-BE49-F238E27FC236}">
                <a16:creationId xmlns:a16="http://schemas.microsoft.com/office/drawing/2014/main" id="{3E0EDFE3-0398-4F1C-B9BA-DF906800E552}"/>
              </a:ext>
            </a:extLst>
          </p:cNvPr>
          <p:cNvGraphicFramePr>
            <a:graphicFrameLocks noGrp="1"/>
          </p:cNvGraphicFramePr>
          <p:nvPr>
            <p:extLst>
              <p:ext uri="{D42A27DB-BD31-4B8C-83A1-F6EECF244321}">
                <p14:modId xmlns:p14="http://schemas.microsoft.com/office/powerpoint/2010/main" val="2327449471"/>
              </p:ext>
            </p:extLst>
          </p:nvPr>
        </p:nvGraphicFramePr>
        <p:xfrm>
          <a:off x="278568" y="1290674"/>
          <a:ext cx="8532000" cy="2720340"/>
        </p:xfrm>
        <a:graphic>
          <a:graphicData uri="http://schemas.openxmlformats.org/drawingml/2006/table">
            <a:tbl>
              <a:tblPr firstRow="1" bandRow="1">
                <a:tableStyleId>{5C22544A-7EE6-4342-B048-85BDC9FD1C3A}</a:tableStyleId>
              </a:tblPr>
              <a:tblGrid>
                <a:gridCol w="1692736">
                  <a:extLst>
                    <a:ext uri="{9D8B030D-6E8A-4147-A177-3AD203B41FA5}">
                      <a16:colId xmlns:a16="http://schemas.microsoft.com/office/drawing/2014/main" val="609281436"/>
                    </a:ext>
                  </a:extLst>
                </a:gridCol>
                <a:gridCol w="6839264">
                  <a:extLst>
                    <a:ext uri="{9D8B030D-6E8A-4147-A177-3AD203B41FA5}">
                      <a16:colId xmlns:a16="http://schemas.microsoft.com/office/drawing/2014/main" val="3259108642"/>
                    </a:ext>
                  </a:extLst>
                </a:gridCol>
              </a:tblGrid>
              <a:tr h="283168">
                <a:tc>
                  <a:txBody>
                    <a:bodyPr/>
                    <a:lstStyle/>
                    <a:p>
                      <a:pPr algn="ctr" fontAlgn="b"/>
                      <a:r>
                        <a:rPr lang="en-US" sz="1400" b="1" kern="1200" dirty="0">
                          <a:solidFill>
                            <a:schemeClr val="lt1"/>
                          </a:solidFill>
                          <a:latin typeface="+mn-lt"/>
                          <a:ea typeface="+mn-ea"/>
                          <a:cs typeface="+mn-cs"/>
                        </a:rPr>
                        <a:t>Evasion Method</a:t>
                      </a:r>
                    </a:p>
                  </a:txBody>
                  <a:tcPr marL="10478" marR="10478" marT="9525" marB="0" anchor="ctr"/>
                </a:tc>
                <a:tc>
                  <a:txBody>
                    <a:bodyPr/>
                    <a:lstStyle/>
                    <a:p>
                      <a:pPr algn="ctr"/>
                      <a:r>
                        <a:rPr lang="en-US" sz="1400" dirty="0"/>
                        <a:t>Description</a:t>
                      </a:r>
                    </a:p>
                  </a:txBody>
                  <a:tcPr marL="100584" marR="100584" anchor="ctr"/>
                </a:tc>
                <a:extLst>
                  <a:ext uri="{0D108BD9-81ED-4DB2-BD59-A6C34878D82A}">
                    <a16:rowId xmlns:a16="http://schemas.microsoft.com/office/drawing/2014/main" val="431362972"/>
                  </a:ext>
                </a:extLst>
              </a:tr>
              <a:tr h="679602">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Encryption and tunneling</a:t>
                      </a:r>
                    </a:p>
                  </a:txBody>
                  <a:tcPr marL="10478" marR="10478" marT="9525" marB="0" anchor="ctr"/>
                </a:tc>
                <a:tc>
                  <a:txBody>
                    <a:bodyPr/>
                    <a:lstStyle/>
                    <a:p>
                      <a:pPr fontAlgn="ctr"/>
                      <a:r>
                        <a:rPr lang="en-US" sz="1400" b="0" dirty="0">
                          <a:effectLst/>
                        </a:rPr>
                        <a:t>This evasion technique uses tunneling to hide, or encryption to scramble, malware files. This makes it difficult for many security detection techniques to detect and identify the malware. Tunneling can mean hiding stolen data inside of legitimate packets.</a:t>
                      </a:r>
                    </a:p>
                  </a:txBody>
                  <a:tcPr marL="100584" marR="100584" anchor="ctr"/>
                </a:tc>
                <a:extLst>
                  <a:ext uri="{0D108BD9-81ED-4DB2-BD59-A6C34878D82A}">
                    <a16:rowId xmlns:a16="http://schemas.microsoft.com/office/drawing/2014/main" val="2933765303"/>
                  </a:ext>
                </a:extLst>
              </a:tr>
              <a:tr h="484924">
                <a:tc>
                  <a:txBody>
                    <a:bodyPr/>
                    <a:lstStyle/>
                    <a:p>
                      <a:pPr marL="0" marR="0" lvl="0" indent="0" algn="l" defTabSz="685777" rtl="0" eaLnBrk="1" fontAlgn="ctr"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Resource exhaustion</a:t>
                      </a:r>
                    </a:p>
                  </a:txBody>
                  <a:tcPr marL="52388" marR="52388" marT="47625" marB="47625" anchor="ctr"/>
                </a:tc>
                <a:tc>
                  <a:txBody>
                    <a:bodyPr/>
                    <a:lstStyle/>
                    <a:p>
                      <a:pPr fontAlgn="ctr"/>
                      <a:r>
                        <a:rPr lang="en-US" sz="1400" b="0" dirty="0">
                          <a:effectLst/>
                        </a:rPr>
                        <a:t>This evasion technique makes the target host too busy to properly use security detection techniques.</a:t>
                      </a:r>
                    </a:p>
                  </a:txBody>
                  <a:tcPr marL="52388" marR="52388" marT="47625" marB="47625" anchor="ctr"/>
                </a:tc>
                <a:extLst>
                  <a:ext uri="{0D108BD9-81ED-4DB2-BD59-A6C34878D82A}">
                    <a16:rowId xmlns:a16="http://schemas.microsoft.com/office/drawing/2014/main" val="450640175"/>
                  </a:ext>
                </a:extLst>
              </a:tr>
              <a:tr h="881359">
                <a:tc>
                  <a:txBody>
                    <a:bodyPr/>
                    <a:lstStyle/>
                    <a:p>
                      <a:pPr marL="0" marR="0" lvl="0" indent="0" algn="l" defTabSz="685777" rtl="0" eaLnBrk="1" fontAlgn="ctr"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Traffic fragmentation</a:t>
                      </a:r>
                    </a:p>
                  </a:txBody>
                  <a:tcPr marL="10478" marR="10478" marT="9525" marB="0" anchor="ctr"/>
                </a:tc>
                <a:tc>
                  <a:txBody>
                    <a:bodyPr/>
                    <a:lstStyle/>
                    <a:p>
                      <a:pPr fontAlgn="ctr"/>
                      <a:r>
                        <a:rPr lang="en-US" sz="1400" b="0" dirty="0">
                          <a:effectLst/>
                        </a:rPr>
                        <a:t>This evasion technique splits a malicious payload into smaller packets to bypass network security detection. After the fragmented packets bypass the security detection system, the malware is reassembled and may begin sending sensitive data out of the network.</a:t>
                      </a:r>
                    </a:p>
                  </a:txBody>
                  <a:tcPr marL="52388" marR="52388" marT="47625" marB="47625" anchor="ctr"/>
                </a:tc>
                <a:extLst>
                  <a:ext uri="{0D108BD9-81ED-4DB2-BD59-A6C34878D82A}">
                    <a16:rowId xmlns:a16="http://schemas.microsoft.com/office/drawing/2014/main" val="1670583304"/>
                  </a:ext>
                </a:extLst>
              </a:tr>
            </a:tbl>
          </a:graphicData>
        </a:graphic>
      </p:graphicFrame>
    </p:spTree>
    <p:custDataLst>
      <p:tags r:id="rId1"/>
    </p:custDataLst>
    <p:extLst>
      <p:ext uri="{BB962C8B-B14F-4D97-AF65-F5344CB8AC3E}">
        <p14:creationId xmlns:p14="http://schemas.microsoft.com/office/powerpoint/2010/main" val="2438908106"/>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80562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Network Attacks - Denial of Service, Buffer Overflows, and Evasion</a:t>
            </a:r>
            <a:br>
              <a:rPr lang="en-US" altLang="en-US" dirty="0"/>
            </a:br>
            <a:r>
              <a:rPr lang="en-US" dirty="0"/>
              <a:t>Evasion Methods (Contd.)</a:t>
            </a:r>
          </a:p>
        </p:txBody>
      </p:sp>
      <p:graphicFrame>
        <p:nvGraphicFramePr>
          <p:cNvPr id="4" name="Table 3">
            <a:extLst>
              <a:ext uri="{FF2B5EF4-FFF2-40B4-BE49-F238E27FC236}">
                <a16:creationId xmlns:a16="http://schemas.microsoft.com/office/drawing/2014/main" id="{3E0EDFE3-0398-4F1C-B9BA-DF906800E552}"/>
              </a:ext>
            </a:extLst>
          </p:cNvPr>
          <p:cNvGraphicFramePr>
            <a:graphicFrameLocks noGrp="1"/>
          </p:cNvGraphicFramePr>
          <p:nvPr>
            <p:extLst>
              <p:ext uri="{D42A27DB-BD31-4B8C-83A1-F6EECF244321}">
                <p14:modId xmlns:p14="http://schemas.microsoft.com/office/powerpoint/2010/main" val="2298292233"/>
              </p:ext>
            </p:extLst>
          </p:nvPr>
        </p:nvGraphicFramePr>
        <p:xfrm>
          <a:off x="280877" y="958077"/>
          <a:ext cx="8532000" cy="2716530"/>
        </p:xfrm>
        <a:graphic>
          <a:graphicData uri="http://schemas.openxmlformats.org/drawingml/2006/table">
            <a:tbl>
              <a:tblPr firstRow="1" bandRow="1">
                <a:tableStyleId>{5C22544A-7EE6-4342-B048-85BDC9FD1C3A}</a:tableStyleId>
              </a:tblPr>
              <a:tblGrid>
                <a:gridCol w="1525063">
                  <a:extLst>
                    <a:ext uri="{9D8B030D-6E8A-4147-A177-3AD203B41FA5}">
                      <a16:colId xmlns:a16="http://schemas.microsoft.com/office/drawing/2014/main" val="609281436"/>
                    </a:ext>
                  </a:extLst>
                </a:gridCol>
                <a:gridCol w="7006937">
                  <a:extLst>
                    <a:ext uri="{9D8B030D-6E8A-4147-A177-3AD203B41FA5}">
                      <a16:colId xmlns:a16="http://schemas.microsoft.com/office/drawing/2014/main" val="3259108642"/>
                    </a:ext>
                  </a:extLst>
                </a:gridCol>
              </a:tblGrid>
              <a:tr h="294684">
                <a:tc>
                  <a:txBody>
                    <a:bodyPr/>
                    <a:lstStyle/>
                    <a:p>
                      <a:pPr algn="ctr" fontAlgn="b"/>
                      <a:r>
                        <a:rPr lang="en-US" sz="1400" b="1" kern="1200" dirty="0">
                          <a:solidFill>
                            <a:schemeClr val="lt1"/>
                          </a:solidFill>
                          <a:latin typeface="+mn-lt"/>
                          <a:ea typeface="+mn-ea"/>
                          <a:cs typeface="+mn-cs"/>
                        </a:rPr>
                        <a:t>Evasion Method</a:t>
                      </a:r>
                    </a:p>
                  </a:txBody>
                  <a:tcPr marL="10478" marR="10478" marT="9525" marB="0" anchor="ctr"/>
                </a:tc>
                <a:tc>
                  <a:txBody>
                    <a:bodyPr/>
                    <a:lstStyle/>
                    <a:p>
                      <a:pPr algn="ctr"/>
                      <a:r>
                        <a:rPr lang="en-US" sz="1400" dirty="0"/>
                        <a:t>Description</a:t>
                      </a:r>
                    </a:p>
                  </a:txBody>
                  <a:tcPr marL="100584" marR="100584" anchor="ctr"/>
                </a:tc>
                <a:extLst>
                  <a:ext uri="{0D108BD9-81ED-4DB2-BD59-A6C34878D82A}">
                    <a16:rowId xmlns:a16="http://schemas.microsoft.com/office/drawing/2014/main" val="431362972"/>
                  </a:ext>
                </a:extLst>
              </a:tr>
              <a:tr h="710925">
                <a:tc>
                  <a:txBody>
                    <a:bodyPr/>
                    <a:lstStyle/>
                    <a:p>
                      <a:pPr algn="l" fontAlgn="b"/>
                      <a:r>
                        <a:rPr lang="en-US" sz="1400" b="0" kern="1200" dirty="0">
                          <a:solidFill>
                            <a:schemeClr val="dk1"/>
                          </a:solidFill>
                          <a:effectLst/>
                          <a:latin typeface="+mn-lt"/>
                          <a:ea typeface="+mn-ea"/>
                          <a:cs typeface="+mn-cs"/>
                        </a:rPr>
                        <a:t>Protocol-level misinterpretation</a:t>
                      </a:r>
                    </a:p>
                  </a:txBody>
                  <a:tcPr marL="10478" marR="10478" marT="9525" marB="0" anchor="ctr"/>
                </a:tc>
                <a:tc>
                  <a:txBody>
                    <a:bodyPr/>
                    <a:lstStyle/>
                    <a:p>
                      <a:pPr fontAlgn="ctr"/>
                      <a:r>
                        <a:rPr lang="en-US" sz="1400" b="0" dirty="0">
                          <a:effectLst/>
                        </a:rPr>
                        <a:t>This evasion technique occurs when network defenses do not properly handle features of a PDU like a checksum or TTL value. This can trick a firewall into ignoring packets that it should check.</a:t>
                      </a:r>
                    </a:p>
                  </a:txBody>
                  <a:tcPr marL="52388" marR="52388" marT="47625" marB="47625" anchor="ctr"/>
                </a:tc>
                <a:extLst>
                  <a:ext uri="{0D108BD9-81ED-4DB2-BD59-A6C34878D82A}">
                    <a16:rowId xmlns:a16="http://schemas.microsoft.com/office/drawing/2014/main" val="3613598591"/>
                  </a:ext>
                </a:extLst>
              </a:tr>
              <a:tr h="91352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Traffic substitution</a:t>
                      </a:r>
                    </a:p>
                  </a:txBody>
                  <a:tcPr marL="10478" marR="10478" marT="9525" marB="0" anchor="ctr"/>
                </a:tc>
                <a:tc>
                  <a:txBody>
                    <a:bodyPr/>
                    <a:lstStyle/>
                    <a:p>
                      <a:pPr fontAlgn="ctr"/>
                      <a:r>
                        <a:rPr lang="en-US" sz="1400" b="0" dirty="0">
                          <a:effectLst/>
                        </a:rPr>
                        <a:t>In this evasion technique, the threat actor attempts to trick an IPS by obfuscating the data in the payload. This is done by encoding it in a different format. For example, the threat actor could use encoded traffic in Unicode instead of ASCII. The IPS does not recognize the true meaning of the data, but the target end system can read the data.</a:t>
                      </a:r>
                    </a:p>
                  </a:txBody>
                  <a:tcPr marL="100584" marR="100584" anchor="ctr"/>
                </a:tc>
                <a:extLst>
                  <a:ext uri="{0D108BD9-81ED-4DB2-BD59-A6C34878D82A}">
                    <a16:rowId xmlns:a16="http://schemas.microsoft.com/office/drawing/2014/main" val="1821961435"/>
                  </a:ext>
                </a:extLst>
              </a:tr>
              <a:tr h="707242">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Traffic insertion</a:t>
                      </a:r>
                    </a:p>
                  </a:txBody>
                  <a:tcPr marL="10478" marR="10478" marT="9525" marB="0" anchor="ctr"/>
                </a:tc>
                <a:tc>
                  <a:txBody>
                    <a:bodyPr/>
                    <a:lstStyle/>
                    <a:p>
                      <a:pPr fontAlgn="ctr"/>
                      <a:r>
                        <a:rPr lang="en-US" sz="1400" b="0" dirty="0">
                          <a:effectLst/>
                        </a:rPr>
                        <a:t>Similar to traffic substitution, but the threat actor inserts extra bytes of data in a malicious sequence of data. The IPS rules miss the malicious data, accepting the full sequence of data.</a:t>
                      </a:r>
                    </a:p>
                  </a:txBody>
                  <a:tcPr marL="100584" marR="100584" anchor="ctr"/>
                </a:tc>
                <a:extLst>
                  <a:ext uri="{0D108BD9-81ED-4DB2-BD59-A6C34878D82A}">
                    <a16:rowId xmlns:a16="http://schemas.microsoft.com/office/drawing/2014/main" val="868765567"/>
                  </a:ext>
                </a:extLst>
              </a:tr>
            </a:tbl>
          </a:graphicData>
        </a:graphic>
      </p:graphicFrame>
    </p:spTree>
    <p:custDataLst>
      <p:tags r:id="rId1"/>
    </p:custDataLst>
    <p:extLst>
      <p:ext uri="{BB962C8B-B14F-4D97-AF65-F5344CB8AC3E}">
        <p14:creationId xmlns:p14="http://schemas.microsoft.com/office/powerpoint/2010/main" val="283998357"/>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Network Attacks - Denial of Service, Buffer Overflows, and Evasion</a:t>
            </a:r>
            <a:br>
              <a:rPr lang="en-US" altLang="en-US" dirty="0"/>
            </a:br>
            <a:r>
              <a:rPr lang="en-US" dirty="0"/>
              <a:t>Evasion Methods (Contd.)</a:t>
            </a:r>
          </a:p>
        </p:txBody>
      </p:sp>
      <p:graphicFrame>
        <p:nvGraphicFramePr>
          <p:cNvPr id="5" name="Content Placeholder 3">
            <a:extLst>
              <a:ext uri="{FF2B5EF4-FFF2-40B4-BE49-F238E27FC236}">
                <a16:creationId xmlns:a16="http://schemas.microsoft.com/office/drawing/2014/main" id="{B3CCF028-6A73-46D5-B0E7-D7E139783ECC}"/>
              </a:ext>
            </a:extLst>
          </p:cNvPr>
          <p:cNvGraphicFramePr>
            <a:graphicFrameLocks/>
          </p:cNvGraphicFramePr>
          <p:nvPr>
            <p:extLst>
              <p:ext uri="{D42A27DB-BD31-4B8C-83A1-F6EECF244321}">
                <p14:modId xmlns:p14="http://schemas.microsoft.com/office/powerpoint/2010/main" val="1255026141"/>
              </p:ext>
            </p:extLst>
          </p:nvPr>
        </p:nvGraphicFramePr>
        <p:xfrm>
          <a:off x="266342" y="848349"/>
          <a:ext cx="8694778" cy="3779520"/>
        </p:xfrm>
        <a:graphic>
          <a:graphicData uri="http://schemas.openxmlformats.org/drawingml/2006/table">
            <a:tbl>
              <a:tblPr firstRow="1" bandRow="1">
                <a:tableStyleId>{5C22544A-7EE6-4342-B048-85BDC9FD1C3A}</a:tableStyleId>
              </a:tblPr>
              <a:tblGrid>
                <a:gridCol w="1499541">
                  <a:extLst>
                    <a:ext uri="{9D8B030D-6E8A-4147-A177-3AD203B41FA5}">
                      <a16:colId xmlns:a16="http://schemas.microsoft.com/office/drawing/2014/main" val="3215831619"/>
                    </a:ext>
                  </a:extLst>
                </a:gridCol>
                <a:gridCol w="7195237">
                  <a:extLst>
                    <a:ext uri="{9D8B030D-6E8A-4147-A177-3AD203B41FA5}">
                      <a16:colId xmlns:a16="http://schemas.microsoft.com/office/drawing/2014/main" val="276475465"/>
                    </a:ext>
                  </a:extLst>
                </a:gridCol>
              </a:tblGrid>
              <a:tr h="294309">
                <a:tc>
                  <a:txBody>
                    <a:bodyPr/>
                    <a:lstStyle/>
                    <a:p>
                      <a:pPr algn="ctr" fontAlgn="b"/>
                      <a:r>
                        <a:rPr lang="en-US" sz="1400" b="1" kern="1200" dirty="0">
                          <a:solidFill>
                            <a:schemeClr val="lt1"/>
                          </a:solidFill>
                          <a:latin typeface="+mn-lt"/>
                          <a:ea typeface="+mn-ea"/>
                          <a:cs typeface="+mn-cs"/>
                        </a:rPr>
                        <a:t>Evasion Method</a:t>
                      </a:r>
                    </a:p>
                  </a:txBody>
                  <a:tcPr marL="10478" marR="10478" marT="9525" marB="0" anchor="ctr"/>
                </a:tc>
                <a:tc>
                  <a:txBody>
                    <a:bodyPr/>
                    <a:lstStyle/>
                    <a:p>
                      <a:pPr algn="ctr"/>
                      <a:r>
                        <a:rPr lang="en-US" sz="1400" dirty="0"/>
                        <a:t>Description</a:t>
                      </a:r>
                    </a:p>
                  </a:txBody>
                  <a:tcPr marL="100584" marR="100584" anchor="ctr"/>
                </a:tc>
                <a:extLst>
                  <a:ext uri="{0D108BD9-81ED-4DB2-BD59-A6C34878D82A}">
                    <a16:rowId xmlns:a16="http://schemas.microsoft.com/office/drawing/2014/main" val="3768427975"/>
                  </a:ext>
                </a:extLst>
              </a:tr>
              <a:tr h="912357">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Pivoting</a:t>
                      </a:r>
                    </a:p>
                  </a:txBody>
                  <a:tcPr marL="10478" marR="10478" marT="9525" marB="0" anchor="ctr"/>
                </a:tc>
                <a:tc>
                  <a:txBody>
                    <a:bodyPr/>
                    <a:lstStyle/>
                    <a:p>
                      <a:pPr fontAlgn="ctr"/>
                      <a:r>
                        <a:rPr lang="en-US" sz="1400" b="0" dirty="0">
                          <a:effectLst/>
                        </a:rPr>
                        <a:t>This technique assumes the threat actor has compromised an inside host and wants to expand their access further into the compromised network. An example is a threat actor who has gained access to the administrator password on a compromised host and is attempting to login to another host using the same credentials.</a:t>
                      </a:r>
                    </a:p>
                  </a:txBody>
                  <a:tcPr marL="100584" marR="100584" anchor="ctr"/>
                </a:tc>
                <a:extLst>
                  <a:ext uri="{0D108BD9-81ED-4DB2-BD59-A6C34878D82A}">
                    <a16:rowId xmlns:a16="http://schemas.microsoft.com/office/drawing/2014/main" val="2028929381"/>
                  </a:ext>
                </a:extLst>
              </a:tr>
              <a:tr h="1118373">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Rootkits</a:t>
                      </a:r>
                    </a:p>
                  </a:txBody>
                  <a:tcPr marL="10478" marR="10478" marT="9525" marB="0" anchor="ctr"/>
                </a:tc>
                <a:tc>
                  <a:txBody>
                    <a:bodyPr/>
                    <a:lstStyle/>
                    <a:p>
                      <a:pPr fontAlgn="ctr"/>
                      <a:r>
                        <a:rPr lang="en-US" sz="1400" b="0" dirty="0">
                          <a:effectLst/>
                        </a:rPr>
                        <a:t>A rootkit is a complex attacker tool used by experienced threat actors. It integrates with the lowest levels of the operating system. When a program attempts to list files, processes, or network connections, the rootkit presents a sanitized version of the output, eliminating any incriminating output. The goal of the rootkit is to completely hide the activities of the attacker on the local system.</a:t>
                      </a:r>
                    </a:p>
                  </a:txBody>
                  <a:tcPr marL="100584" marR="100584" anchor="ctr"/>
                </a:tc>
                <a:extLst>
                  <a:ext uri="{0D108BD9-81ED-4DB2-BD59-A6C34878D82A}">
                    <a16:rowId xmlns:a16="http://schemas.microsoft.com/office/drawing/2014/main" val="292114691"/>
                  </a:ext>
                </a:extLst>
              </a:tr>
              <a:tr h="1324390">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en-US" sz="1400" b="0" kern="1200" dirty="0">
                          <a:solidFill>
                            <a:schemeClr val="dk1"/>
                          </a:solidFill>
                          <a:effectLst/>
                          <a:latin typeface="+mn-lt"/>
                          <a:ea typeface="+mn-ea"/>
                          <a:cs typeface="+mn-cs"/>
                        </a:rPr>
                        <a:t>Proxies</a:t>
                      </a:r>
                    </a:p>
                  </a:txBody>
                  <a:tcPr marL="10478" marR="10478" marT="9525" marB="0" anchor="ctr"/>
                </a:tc>
                <a:tc>
                  <a:txBody>
                    <a:bodyPr/>
                    <a:lstStyle/>
                    <a:p>
                      <a:pPr fontAlgn="ctr"/>
                      <a:r>
                        <a:rPr lang="en-US" sz="1400" b="0" dirty="0">
                          <a:effectLst/>
                        </a:rPr>
                        <a:t>Network traffic can be redirected through intermediate systems in order to hide the ultimate destination for stolen data. In this way, known command-and-control not be blocked by an enterprise because the proxy destination appears benign. Additionally, if data is being stolen, the destination for the stolen data can be distributed among many proxies, thus not drawing attention to the fact that a single unknown destination is serving as the destination for large amounts of network traffic.</a:t>
                      </a:r>
                    </a:p>
                  </a:txBody>
                  <a:tcPr marL="100584" marR="100584" anchor="ctr"/>
                </a:tc>
                <a:extLst>
                  <a:ext uri="{0D108BD9-81ED-4DB2-BD59-A6C34878D82A}">
                    <a16:rowId xmlns:a16="http://schemas.microsoft.com/office/drawing/2014/main" val="1980226032"/>
                  </a:ext>
                </a:extLst>
              </a:tr>
            </a:tbl>
          </a:graphicData>
        </a:graphic>
      </p:graphicFrame>
    </p:spTree>
    <p:custDataLst>
      <p:tags r:id="rId1"/>
    </p:custDataLst>
    <p:extLst>
      <p:ext uri="{BB962C8B-B14F-4D97-AF65-F5344CB8AC3E}">
        <p14:creationId xmlns:p14="http://schemas.microsoft.com/office/powerpoint/2010/main" val="608604498"/>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5992" y="1806301"/>
            <a:ext cx="8092015" cy="1530898"/>
          </a:xfrm>
        </p:spPr>
        <p:txBody>
          <a:bodyPr/>
          <a:lstStyle/>
          <a:p>
            <a:pPr>
              <a:buFontTx/>
              <a:buNone/>
            </a:pPr>
            <a:r>
              <a:rPr lang="en-US" dirty="0">
                <a:solidFill>
                  <a:schemeClr val="accent5">
                    <a:lumMod val="40000"/>
                    <a:lumOff val="60000"/>
                  </a:schemeClr>
                </a:solidFill>
              </a:rPr>
              <a:t>14.4 Common Threats and Attacks Summary</a:t>
            </a:r>
            <a:endParaRPr lang="en-US" sz="4800" b="0" dirty="0">
              <a:solidFill>
                <a:schemeClr val="tx1"/>
              </a:solidFill>
            </a:endParaRPr>
          </a:p>
        </p:txBody>
      </p:sp>
    </p:spTree>
    <p:custDataLst>
      <p:tags r:id="rId1"/>
    </p:custDataLst>
    <p:extLst>
      <p:ext uri="{BB962C8B-B14F-4D97-AF65-F5344CB8AC3E}">
        <p14:creationId xmlns:p14="http://schemas.microsoft.com/office/powerpoint/2010/main" val="1737423552"/>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 Summary</a:t>
            </a:r>
            <a:br>
              <a:rPr lang="en-US" altLang="en-US" dirty="0"/>
            </a:br>
            <a:r>
              <a:rPr lang="en-US" dirty="0"/>
              <a:t>What Did I Learn in this Module?</a:t>
            </a:r>
          </a:p>
        </p:txBody>
      </p:sp>
      <p:sp>
        <p:nvSpPr>
          <p:cNvPr id="2" name="Content Placeholder 1"/>
          <p:cNvSpPr>
            <a:spLocks noGrp="1"/>
          </p:cNvSpPr>
          <p:nvPr>
            <p:ph idx="1"/>
          </p:nvPr>
        </p:nvSpPr>
        <p:spPr>
          <a:xfrm>
            <a:off x="144065" y="798945"/>
            <a:ext cx="8855870" cy="3890014"/>
          </a:xfrm>
        </p:spPr>
        <p:txBody>
          <a:bodyPr/>
          <a:lstStyle/>
          <a:p>
            <a:pPr>
              <a:spcBef>
                <a:spcPts val="400"/>
              </a:spcBef>
              <a:spcAft>
                <a:spcPts val="400"/>
              </a:spcAft>
              <a:buFont typeface="Arial" panose="020B0604020202020204" pitchFamily="34" charset="0"/>
              <a:buChar char="•"/>
            </a:pPr>
            <a:r>
              <a:rPr lang="en-US" sz="1600" dirty="0"/>
              <a:t>Malware is short for malicious software or malicious code.</a:t>
            </a:r>
          </a:p>
          <a:p>
            <a:pPr>
              <a:spcBef>
                <a:spcPts val="400"/>
              </a:spcBef>
              <a:spcAft>
                <a:spcPts val="400"/>
              </a:spcAft>
              <a:buFont typeface="Arial" panose="020B0604020202020204" pitchFamily="34" charset="0"/>
              <a:buChar char="•"/>
            </a:pPr>
            <a:r>
              <a:rPr lang="en-US" sz="1600" dirty="0"/>
              <a:t>Most viruses are spread through USB memory drives, CDs, DVDs, network shares, and email.</a:t>
            </a:r>
          </a:p>
          <a:p>
            <a:pPr>
              <a:spcBef>
                <a:spcPts val="400"/>
              </a:spcBef>
              <a:spcAft>
                <a:spcPts val="400"/>
              </a:spcAft>
              <a:buFont typeface="Arial" panose="020B0604020202020204" pitchFamily="34" charset="0"/>
              <a:buChar char="•"/>
            </a:pPr>
            <a:r>
              <a:rPr lang="en-US" sz="1600" dirty="0"/>
              <a:t>Trojans are found in online games.  </a:t>
            </a:r>
          </a:p>
          <a:p>
            <a:pPr>
              <a:spcBef>
                <a:spcPts val="400"/>
              </a:spcBef>
              <a:spcAft>
                <a:spcPts val="400"/>
              </a:spcAft>
              <a:buFont typeface="Arial" panose="020B0604020202020204" pitchFamily="34" charset="0"/>
              <a:buChar char="•"/>
            </a:pPr>
            <a:r>
              <a:rPr lang="en-US" sz="1600" dirty="0"/>
              <a:t>Three common types of malware are virus, worm, and Trojan horse.</a:t>
            </a:r>
          </a:p>
          <a:p>
            <a:pPr>
              <a:spcBef>
                <a:spcPts val="400"/>
              </a:spcBef>
              <a:spcAft>
                <a:spcPts val="400"/>
              </a:spcAft>
              <a:buFont typeface="Arial" panose="020B0604020202020204" pitchFamily="34" charset="0"/>
              <a:buChar char="•"/>
            </a:pPr>
            <a:r>
              <a:rPr lang="en-US" sz="1600" dirty="0"/>
              <a:t>Threat actors can also attack the network from outside.</a:t>
            </a:r>
          </a:p>
          <a:p>
            <a:pPr>
              <a:spcBef>
                <a:spcPts val="400"/>
              </a:spcBef>
              <a:spcAft>
                <a:spcPts val="400"/>
              </a:spcAft>
              <a:buFont typeface="Arial" panose="020B0604020202020204" pitchFamily="34" charset="0"/>
              <a:buChar char="•"/>
            </a:pPr>
            <a:r>
              <a:rPr lang="en-US" sz="1600" dirty="0"/>
              <a:t>The three major categories are reconnaissance, access, and DoS attacks.</a:t>
            </a:r>
          </a:p>
          <a:p>
            <a:pPr>
              <a:spcBef>
                <a:spcPts val="400"/>
              </a:spcBef>
              <a:spcAft>
                <a:spcPts val="400"/>
              </a:spcAft>
              <a:buFont typeface="Arial" panose="020B0604020202020204" pitchFamily="34" charset="0"/>
              <a:buChar char="•"/>
            </a:pPr>
            <a:r>
              <a:rPr lang="en-US" sz="1600" dirty="0"/>
              <a:t>Recon attacks precede access or </a:t>
            </a:r>
            <a:r>
              <a:rPr lang="en-US" sz="1600" dirty="0" err="1"/>
              <a:t>DoS</a:t>
            </a:r>
            <a:r>
              <a:rPr lang="en-US" sz="1600" dirty="0"/>
              <a:t> attacks.</a:t>
            </a:r>
          </a:p>
          <a:p>
            <a:pPr>
              <a:spcBef>
                <a:spcPts val="400"/>
              </a:spcBef>
              <a:spcAft>
                <a:spcPts val="400"/>
              </a:spcAft>
              <a:buFont typeface="Arial" panose="020B0604020202020204" pitchFamily="34" charset="0"/>
              <a:buChar char="•"/>
            </a:pPr>
            <a:r>
              <a:rPr lang="en-US" sz="1600" dirty="0"/>
              <a:t>Access attacks exploit known vulnerabilities in authentication services, FTP services, and web services. </a:t>
            </a:r>
          </a:p>
          <a:p>
            <a:pPr>
              <a:spcBef>
                <a:spcPts val="400"/>
              </a:spcBef>
              <a:spcAft>
                <a:spcPts val="400"/>
              </a:spcAft>
              <a:buFont typeface="Arial" panose="020B0604020202020204" pitchFamily="34" charset="0"/>
              <a:buChar char="•"/>
            </a:pPr>
            <a:r>
              <a:rPr lang="en-US" sz="1600" dirty="0" err="1"/>
              <a:t>DoS</a:t>
            </a:r>
            <a:r>
              <a:rPr lang="en-US" sz="1600" dirty="0"/>
              <a:t> attacks create some sort of interruption of network services to users, devices, or applications.</a:t>
            </a:r>
          </a:p>
          <a:p>
            <a:pPr>
              <a:buFont typeface="Arial" panose="020B0604020202020204" pitchFamily="34" charset="0"/>
              <a:buChar char="•"/>
            </a:pPr>
            <a:endParaRPr lang="en-US" sz="1600" dirty="0"/>
          </a:p>
          <a:p>
            <a:pPr>
              <a:buFont typeface="Arial" panose="020B0604020202020204" pitchFamily="34" charset="0"/>
              <a:buChar char="•"/>
            </a:pPr>
            <a:endParaRPr lang="en-US" sz="1600" dirty="0"/>
          </a:p>
        </p:txBody>
      </p:sp>
    </p:spTree>
    <p:custDataLst>
      <p:tags r:id="rId1"/>
    </p:custDataLst>
    <p:extLst>
      <p:ext uri="{BB962C8B-B14F-4D97-AF65-F5344CB8AC3E}">
        <p14:creationId xmlns:p14="http://schemas.microsoft.com/office/powerpoint/2010/main" val="1639348272"/>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sz="1600" dirty="0"/>
              <a:t>Common Threats and Attacks Summary</a:t>
            </a:r>
            <a:br>
              <a:rPr lang="en-US" altLang="en-US" dirty="0"/>
            </a:br>
            <a:r>
              <a:rPr lang="en-US" dirty="0"/>
              <a:t>What Did I Learn in this Module? (Contd.)</a:t>
            </a:r>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err="1"/>
              <a:t>DDoS</a:t>
            </a:r>
            <a:r>
              <a:rPr lang="en-US" sz="1600" dirty="0"/>
              <a:t> attacks are similar in intent to DoS attacks, except that the DDoS attack increases in magnitude because it originates from multiple, coordinated sources.</a:t>
            </a:r>
          </a:p>
          <a:p>
            <a:pPr>
              <a:buFont typeface="Arial" panose="020B0604020202020204" pitchFamily="34" charset="0"/>
              <a:buChar char="•"/>
            </a:pPr>
            <a:r>
              <a:rPr lang="en-US" sz="1600" dirty="0" err="1"/>
              <a:t>Mirai</a:t>
            </a:r>
            <a:r>
              <a:rPr lang="en-US" sz="1600" dirty="0"/>
              <a:t> is a malware that targets IoT devices configured with default login information.</a:t>
            </a:r>
          </a:p>
          <a:p>
            <a:pPr>
              <a:buFont typeface="Arial" panose="020B0604020202020204" pitchFamily="34" charset="0"/>
              <a:buChar char="•"/>
            </a:pPr>
            <a:r>
              <a:rPr lang="en-US" sz="1600" dirty="0"/>
              <a:t>The goal of a threat actor when using a buffer overflow DoS attack is to find a system memory-related flaw on a server and exploit it. </a:t>
            </a:r>
          </a:p>
        </p:txBody>
      </p:sp>
    </p:spTree>
    <p:custDataLst>
      <p:tags r:id="rId1"/>
    </p:custDataLst>
    <p:extLst>
      <p:ext uri="{BB962C8B-B14F-4D97-AF65-F5344CB8AC3E}">
        <p14:creationId xmlns:p14="http://schemas.microsoft.com/office/powerpoint/2010/main" val="400817665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600" dirty="0">
                <a:latin typeface="Arial" charset="0"/>
              </a:rPr>
              <a:t>Module 14</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806520724"/>
              </p:ext>
            </p:extLst>
          </p:nvPr>
        </p:nvGraphicFramePr>
        <p:xfrm>
          <a:off x="994855" y="1054545"/>
          <a:ext cx="5844857" cy="1310640"/>
        </p:xfrm>
        <a:graphic>
          <a:graphicData uri="http://schemas.openxmlformats.org/drawingml/2006/table">
            <a:tbl>
              <a:tblPr firstRow="1" bandRow="1">
                <a:tableStyleId>{F5AB1C69-6EDB-4FF4-983F-18BD219EF322}</a:tableStyleId>
              </a:tblPr>
              <a:tblGrid>
                <a:gridCol w="2891345">
                  <a:extLst>
                    <a:ext uri="{9D8B030D-6E8A-4147-A177-3AD203B41FA5}">
                      <a16:colId xmlns:a16="http://schemas.microsoft.com/office/drawing/2014/main" val="2731093094"/>
                    </a:ext>
                  </a:extLst>
                </a:gridCol>
                <a:gridCol w="2953512">
                  <a:extLst>
                    <a:ext uri="{9D8B030D-6E8A-4147-A177-3AD203B41FA5}">
                      <a16:colId xmlns:a16="http://schemas.microsoft.com/office/drawing/2014/main" val="2353496225"/>
                    </a:ext>
                  </a:extLst>
                </a:gridCol>
              </a:tblGrid>
              <a:tr h="370840">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Social Engineer Toolkit (SET)</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Denial of Service (</a:t>
                      </a:r>
                      <a:r>
                        <a:rPr lang="en-US" sz="1400" b="0" kern="1200" baseline="0" dirty="0" err="1">
                          <a:solidFill>
                            <a:schemeClr val="tx1"/>
                          </a:solidFill>
                          <a:latin typeface="+mn-lt"/>
                          <a:ea typeface="+mn-ea"/>
                          <a:cs typeface="+mn-cs"/>
                        </a:rPr>
                        <a:t>DoS</a:t>
                      </a:r>
                      <a:r>
                        <a:rPr lang="en-US" sz="1400" b="0" kern="1200" baseline="0" dirty="0">
                          <a:solidFill>
                            <a:schemeClr val="tx1"/>
                          </a:solidFill>
                          <a:latin typeface="+mn-lt"/>
                          <a:ea typeface="+mn-ea"/>
                          <a:cs typeface="+mn-cs"/>
                        </a:rPr>
                        <a:t>)</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Distributed Denial of Service (</a:t>
                      </a:r>
                      <a:r>
                        <a:rPr lang="en-US" sz="1400" b="0" kern="1200" baseline="0" dirty="0" err="1">
                          <a:solidFill>
                            <a:schemeClr val="tx1"/>
                          </a:solidFill>
                          <a:latin typeface="+mn-lt"/>
                          <a:ea typeface="+mn-ea"/>
                          <a:cs typeface="+mn-cs"/>
                        </a:rPr>
                        <a:t>DDoS</a:t>
                      </a:r>
                      <a:r>
                        <a:rPr lang="en-US" sz="1400" b="0" kern="1200" baseline="0" dirty="0">
                          <a:solidFill>
                            <a:schemeClr val="tx1"/>
                          </a:solidFill>
                          <a:latin typeface="+mn-lt"/>
                          <a:ea typeface="+mn-ea"/>
                          <a:cs typeface="+mn-cs"/>
                        </a:rPr>
                        <a:t>)</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Buffer Overflows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err="1">
                          <a:solidFill>
                            <a:schemeClr val="tx1"/>
                          </a:solidFill>
                          <a:latin typeface="+mn-lt"/>
                          <a:ea typeface="+mn-ea"/>
                          <a:cs typeface="+mn-cs"/>
                        </a:rPr>
                        <a:t>Mirai</a:t>
                      </a:r>
                      <a:r>
                        <a:rPr lang="en-US" sz="1400" b="0" kern="1200" dirty="0">
                          <a:solidFill>
                            <a:schemeClr val="tx1"/>
                          </a:solidFill>
                          <a:latin typeface="+mn-lt"/>
                          <a:ea typeface="+mn-ea"/>
                          <a:cs typeface="+mn-cs"/>
                        </a:rPr>
                        <a:t> Botnet</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Reconnaissance Attack</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Access Attack</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Social Engineering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extLst>
      <p:ext uri="{BB962C8B-B14F-4D97-AF65-F5344CB8AC3E}">
        <p14:creationId xmlns:p14="http://schemas.microsoft.com/office/powerpoint/2010/main" val="4265900687"/>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eaLnBrk="1" hangingPunct="1"/>
            <a:r>
              <a:rPr lang="en-US" dirty="0"/>
              <a:t>Module 14: Activities (Contd.)</a:t>
            </a:r>
          </a:p>
        </p:txBody>
      </p:sp>
      <p:sp>
        <p:nvSpPr>
          <p:cNvPr id="6147" name="Rectangle 34"/>
          <p:cNvSpPr>
            <a:spLocks noGrp="1" noChangeArrowheads="1"/>
          </p:cNvSpPr>
          <p:nvPr>
            <p:ph idx="1"/>
          </p:nvPr>
        </p:nvSpPr>
        <p:spPr>
          <a:xfrm>
            <a:off x="136631" y="609600"/>
            <a:ext cx="8695135" cy="348414"/>
          </a:xfrm>
        </p:spPr>
        <p:txBody>
          <a:bodyPr/>
          <a:lstStyle/>
          <a:p>
            <a:pPr marL="0" indent="0">
              <a:spcBef>
                <a:spcPct val="30000"/>
              </a:spcBef>
              <a:buNone/>
            </a:pPr>
            <a:r>
              <a:rPr lang="en-US" dirty="0"/>
              <a:t>What activities are associated with this module?</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162149984"/>
              </p:ext>
            </p:extLst>
          </p:nvPr>
        </p:nvGraphicFramePr>
        <p:xfrm>
          <a:off x="136632" y="1146007"/>
          <a:ext cx="8870738" cy="2374279"/>
        </p:xfrm>
        <a:graphic>
          <a:graphicData uri="http://schemas.openxmlformats.org/drawingml/2006/table">
            <a:tbl>
              <a:tblPr firstRow="1" bandRow="1">
                <a:tableStyleId>{5C22544A-7EE6-4342-B048-85BDC9FD1C3A}</a:tableStyleId>
              </a:tblPr>
              <a:tblGrid>
                <a:gridCol w="1217774">
                  <a:extLst>
                    <a:ext uri="{9D8B030D-6E8A-4147-A177-3AD203B41FA5}">
                      <a16:colId xmlns:a16="http://schemas.microsoft.com/office/drawing/2014/main" val="20001"/>
                    </a:ext>
                  </a:extLst>
                </a:gridCol>
                <a:gridCol w="2371775">
                  <a:extLst>
                    <a:ext uri="{9D8B030D-6E8A-4147-A177-3AD203B41FA5}">
                      <a16:colId xmlns:a16="http://schemas.microsoft.com/office/drawing/2014/main" val="3156509146"/>
                    </a:ext>
                  </a:extLst>
                </a:gridCol>
                <a:gridCol w="3095043">
                  <a:extLst>
                    <a:ext uri="{9D8B030D-6E8A-4147-A177-3AD203B41FA5}">
                      <a16:colId xmlns:a16="http://schemas.microsoft.com/office/drawing/2014/main" val="20002"/>
                    </a:ext>
                  </a:extLst>
                </a:gridCol>
                <a:gridCol w="2186146">
                  <a:extLst>
                    <a:ext uri="{9D8B030D-6E8A-4147-A177-3AD203B41FA5}">
                      <a16:colId xmlns:a16="http://schemas.microsoft.com/office/drawing/2014/main" val="20003"/>
                    </a:ext>
                  </a:extLst>
                </a:gridCol>
              </a:tblGrid>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400" dirty="0">
                          <a:latin typeface="+mn-lt"/>
                        </a:rPr>
                        <a:t>Page #</a:t>
                      </a:r>
                    </a:p>
                  </a:txBody>
                  <a:tcPr marL="68580" marR="68580" marT="34290" marB="34290" anchor="ct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400" dirty="0">
                          <a:latin typeface="+mn-lt"/>
                        </a:rPr>
                        <a:t>Activity Type</a:t>
                      </a:r>
                    </a:p>
                  </a:txBody>
                  <a:tcPr marL="68580" marR="68580" marT="34290" marB="34290" anchor="ctr"/>
                </a:tc>
                <a:tc>
                  <a:txBody>
                    <a:bodyPr/>
                    <a:lstStyle/>
                    <a:p>
                      <a:pPr algn="ctr"/>
                      <a:r>
                        <a:rPr lang="en-US" sz="1400" dirty="0">
                          <a:latin typeface="+mn-lt"/>
                        </a:rPr>
                        <a:t>Activity Name</a:t>
                      </a:r>
                    </a:p>
                  </a:txBody>
                  <a:tcPr marL="68580" marR="68580" marT="34290" marB="34290" anchor="ctr"/>
                </a:tc>
                <a:tc>
                  <a:txBody>
                    <a:bodyPr/>
                    <a:lstStyle/>
                    <a:p>
                      <a:pPr algn="ctr"/>
                      <a:r>
                        <a:rPr lang="en-US" sz="1400" dirty="0">
                          <a:latin typeface="+mn-lt"/>
                        </a:rPr>
                        <a:t>Optional?</a:t>
                      </a:r>
                    </a:p>
                  </a:txBody>
                  <a:tcPr marL="68580" marR="68580" marT="34290" marB="34290" anchor="ctr"/>
                </a:tc>
                <a:extLst>
                  <a:ext uri="{0D108BD9-81ED-4DB2-BD59-A6C34878D82A}">
                    <a16:rowId xmlns:a16="http://schemas.microsoft.com/office/drawing/2014/main" val="10000"/>
                  </a:ext>
                </a:extLst>
              </a:tr>
              <a:tr h="469279">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14.2.5</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Video</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Access and Social Engineering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644373684"/>
                  </a:ext>
                </a:extLst>
              </a:tr>
              <a:tr h="26712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14.2.8</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Lab</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Social Engineering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a:solidFill>
                            <a:schemeClr val="dk1"/>
                          </a:solidFill>
                          <a:effectLst/>
                          <a:latin typeface="+mn-lt"/>
                          <a:ea typeface="+mn-ea"/>
                          <a:cs typeface="+mn-cs"/>
                        </a:rPr>
                        <a:t>Recommended</a:t>
                      </a:r>
                      <a:endParaRPr lang="en-US" sz="1400" b="0" i="0" kern="1200" noProof="0" dirty="0">
                        <a:solidFill>
                          <a:schemeClr val="dk1"/>
                        </a:solidFill>
                        <a:effectLst/>
                        <a:latin typeface="+mn-lt"/>
                        <a:ea typeface="+mn-ea"/>
                        <a:cs typeface="+mn-cs"/>
                      </a:endParaRPr>
                    </a:p>
                  </a:txBody>
                  <a:tcPr marL="68580" marR="68580" marT="34290" marB="34290" anchor="ctr"/>
                </a:tc>
                <a:extLst>
                  <a:ext uri="{0D108BD9-81ED-4DB2-BD59-A6C34878D82A}">
                    <a16:rowId xmlns:a16="http://schemas.microsoft.com/office/drawing/2014/main" val="1864093333"/>
                  </a:ext>
                </a:extLst>
              </a:tr>
              <a:tr h="267128">
                <a:tc>
                  <a:txBody>
                    <a:bodyPr/>
                    <a:lstStyle/>
                    <a:p>
                      <a:pPr algn="ctr"/>
                      <a:r>
                        <a:rPr lang="en-IN" sz="1400" b="0" i="0" kern="1200" dirty="0">
                          <a:solidFill>
                            <a:schemeClr val="dk1"/>
                          </a:solidFill>
                          <a:effectLst/>
                          <a:latin typeface="+mn-lt"/>
                          <a:ea typeface="+mn-ea"/>
                          <a:cs typeface="+mn-cs"/>
                        </a:rPr>
                        <a:t>14.3.1</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Denial of Service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3001172460"/>
                  </a:ext>
                </a:extLst>
              </a:tr>
              <a:tr h="267128">
                <a:tc>
                  <a:txBody>
                    <a:bodyPr/>
                    <a:lstStyle/>
                    <a:p>
                      <a:pPr algn="ctr"/>
                      <a:r>
                        <a:rPr lang="en-IN" sz="1400" b="0" i="0" kern="1200" dirty="0">
                          <a:solidFill>
                            <a:schemeClr val="dk1"/>
                          </a:solidFill>
                          <a:effectLst/>
                          <a:latin typeface="+mn-lt"/>
                          <a:ea typeface="+mn-ea"/>
                          <a:cs typeface="+mn-cs"/>
                        </a:rPr>
                        <a:t>14.3.2</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Animation</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DoS and DDoS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endParaRPr lang="en-US" sz="1400" b="0" i="0" kern="1200" noProof="0" dirty="0">
                        <a:solidFill>
                          <a:schemeClr val="dk1"/>
                        </a:solidFill>
                        <a:effectLst/>
                        <a:latin typeface="+mn-lt"/>
                        <a:ea typeface="+mn-ea"/>
                        <a:cs typeface="+mn-cs"/>
                      </a:endParaRPr>
                    </a:p>
                  </a:txBody>
                  <a:tcPr marL="68580" marR="68580" marT="34290" marB="34290" anchor="ctr"/>
                </a:tc>
                <a:extLst>
                  <a:ext uri="{0D108BD9-81ED-4DB2-BD59-A6C34878D82A}">
                    <a16:rowId xmlns:a16="http://schemas.microsoft.com/office/drawing/2014/main" val="2348645516"/>
                  </a:ext>
                </a:extLst>
              </a:tr>
              <a:tr h="267128">
                <a:tc>
                  <a:txBody>
                    <a:bodyPr/>
                    <a:lstStyle/>
                    <a:p>
                      <a:pPr algn="ctr"/>
                      <a:r>
                        <a:rPr lang="en-IN" sz="1400" b="0" i="0" kern="1200" dirty="0">
                          <a:solidFill>
                            <a:schemeClr val="dk1"/>
                          </a:solidFill>
                          <a:effectLst/>
                          <a:latin typeface="+mn-lt"/>
                          <a:ea typeface="+mn-ea"/>
                          <a:cs typeface="+mn-cs"/>
                        </a:rPr>
                        <a:t>14.3.4</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Video</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dirty="0" err="1">
                          <a:solidFill>
                            <a:schemeClr val="dk1"/>
                          </a:solidFill>
                          <a:effectLst/>
                          <a:latin typeface="+mn-lt"/>
                          <a:ea typeface="+mn-ea"/>
                          <a:cs typeface="+mn-cs"/>
                        </a:rPr>
                        <a:t>Mirai</a:t>
                      </a:r>
                      <a:r>
                        <a:rPr lang="en-US" sz="1400" b="0" i="0" kern="1200" dirty="0">
                          <a:solidFill>
                            <a:schemeClr val="dk1"/>
                          </a:solidFill>
                          <a:effectLst/>
                          <a:latin typeface="+mn-lt"/>
                          <a:ea typeface="+mn-ea"/>
                          <a:cs typeface="+mn-cs"/>
                        </a:rPr>
                        <a:t> Botnet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996546107"/>
                  </a:ext>
                </a:extLst>
              </a:tr>
              <a:tr h="469279">
                <a:tc>
                  <a:txBody>
                    <a:bodyPr/>
                    <a:lstStyle/>
                    <a:p>
                      <a:pPr algn="ctr"/>
                      <a:r>
                        <a:rPr lang="en-IN" sz="1400" b="0" i="0" kern="1200" dirty="0">
                          <a:solidFill>
                            <a:schemeClr val="dk1"/>
                          </a:solidFill>
                          <a:effectLst/>
                          <a:latin typeface="+mn-lt"/>
                          <a:ea typeface="+mn-ea"/>
                          <a:cs typeface="+mn-cs"/>
                        </a:rPr>
                        <a:t>14.3.7</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IN" sz="1400" b="0" i="0" kern="1200" dirty="0">
                          <a:solidFill>
                            <a:schemeClr val="dk1"/>
                          </a:solidFill>
                          <a:effectLst/>
                          <a:latin typeface="+mn-lt"/>
                          <a:ea typeface="+mn-ea"/>
                          <a:cs typeface="+mn-cs"/>
                        </a:rPr>
                        <a:t>Check Your Understanding</a:t>
                      </a:r>
                      <a:endParaRPr lang="en-US" sz="1400" b="0" i="0" kern="1200" dirty="0">
                        <a:solidFill>
                          <a:schemeClr val="dk1"/>
                        </a:solidFill>
                        <a:effectLst/>
                        <a:latin typeface="+mn-lt"/>
                        <a:ea typeface="+mn-ea"/>
                        <a:cs typeface="+mn-cs"/>
                      </a:endParaRPr>
                    </a:p>
                  </a:txBody>
                  <a:tcPr marL="68580" marR="68580" marT="34290" marB="34290" anchor="ctr"/>
                </a:tc>
                <a:tc>
                  <a:txBody>
                    <a:bodyPr/>
                    <a:lstStyle/>
                    <a:p>
                      <a:pPr algn="l"/>
                      <a:r>
                        <a:rPr lang="en-US" sz="1400" b="0" i="0" kern="1200" dirty="0">
                          <a:solidFill>
                            <a:schemeClr val="dk1"/>
                          </a:solidFill>
                          <a:effectLst/>
                          <a:latin typeface="+mn-lt"/>
                          <a:ea typeface="+mn-ea"/>
                          <a:cs typeface="+mn-cs"/>
                        </a:rPr>
                        <a:t>Identify the Types of Network Attacks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0" i="0" kern="1200" noProof="0" dirty="0">
                          <a:solidFill>
                            <a:schemeClr val="dk1"/>
                          </a:solidFill>
                          <a:effectLst/>
                          <a:latin typeface="+mn-lt"/>
                          <a:ea typeface="+mn-ea"/>
                          <a:cs typeface="+mn-cs"/>
                        </a:rPr>
                        <a:t>Recommended</a:t>
                      </a:r>
                    </a:p>
                  </a:txBody>
                  <a:tcPr marL="68580" marR="68580" marT="34290" marB="34290" anchor="ctr"/>
                </a:tc>
                <a:extLst>
                  <a:ext uri="{0D108BD9-81ED-4DB2-BD59-A6C34878D82A}">
                    <a16:rowId xmlns:a16="http://schemas.microsoft.com/office/drawing/2014/main" val="3846291652"/>
                  </a:ext>
                </a:extLst>
              </a:tr>
            </a:tbl>
          </a:graphicData>
        </a:graphic>
      </p:graphicFrame>
    </p:spTree>
    <p:custDataLst>
      <p:tags r:id="rId1"/>
    </p:custDataLst>
    <p:extLst>
      <p:ext uri="{BB962C8B-B14F-4D97-AF65-F5344CB8AC3E}">
        <p14:creationId xmlns:p14="http://schemas.microsoft.com/office/powerpoint/2010/main" val="233714826"/>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14: Best Practices</a:t>
            </a:r>
          </a:p>
        </p:txBody>
      </p:sp>
      <p:sp>
        <p:nvSpPr>
          <p:cNvPr id="11266" name="Rectangle 34"/>
          <p:cNvSpPr>
            <a:spLocks noGrp="1" noChangeArrowheads="1"/>
          </p:cNvSpPr>
          <p:nvPr>
            <p:ph idx="1"/>
          </p:nvPr>
        </p:nvSpPr>
        <p:spPr>
          <a:xfrm>
            <a:off x="144065" y="798944"/>
            <a:ext cx="8853286" cy="3898785"/>
          </a:xfrm>
        </p:spPr>
        <p:txBody>
          <a:bodyPr/>
          <a:lstStyle/>
          <a:p>
            <a:pPr marL="0" indent="0">
              <a:lnSpc>
                <a:spcPct val="85000"/>
              </a:lnSpc>
              <a:spcBef>
                <a:spcPct val="30000"/>
              </a:spcBef>
              <a:buNone/>
            </a:pPr>
            <a:r>
              <a:rPr lang="en-US" sz="1600" dirty="0"/>
              <a:t>Prior to teaching Module 14, the instructor should:</a:t>
            </a:r>
          </a:p>
          <a:p>
            <a:pPr>
              <a:lnSpc>
                <a:spcPct val="85000"/>
              </a:lnSpc>
              <a:spcBef>
                <a:spcPct val="30000"/>
              </a:spcBef>
              <a:buFont typeface="Arial" panose="020B0604020202020204" pitchFamily="34" charset="0"/>
              <a:buChar char="•"/>
            </a:pPr>
            <a:r>
              <a:rPr lang="en-US" sz="1600" dirty="0"/>
              <a:t>Review the activities and assessments for this module.</a:t>
            </a:r>
          </a:p>
          <a:p>
            <a:pPr>
              <a:lnSpc>
                <a:spcPct val="85000"/>
              </a:lnSpc>
              <a:spcBef>
                <a:spcPct val="30000"/>
              </a:spcBef>
              <a:buFont typeface="Arial" panose="020B0604020202020204" pitchFamily="34" charset="0"/>
              <a:buChar char="•"/>
            </a:pPr>
            <a:r>
              <a:rPr lang="en-US" sz="1600" dirty="0"/>
              <a:t>Try to include as many questions as possible to keep students engaged during classroom presentation.</a:t>
            </a:r>
          </a:p>
          <a:p>
            <a:pPr>
              <a:lnSpc>
                <a:spcPct val="85000"/>
              </a:lnSpc>
              <a:spcBef>
                <a:spcPct val="30000"/>
              </a:spcBef>
              <a:buFont typeface="Arial" panose="020B0604020202020204" pitchFamily="34" charset="0"/>
              <a:buChar char="•"/>
            </a:pPr>
            <a:endParaRPr lang="en-US" sz="1600" dirty="0"/>
          </a:p>
          <a:p>
            <a:pPr marL="0" indent="0">
              <a:lnSpc>
                <a:spcPct val="85000"/>
              </a:lnSpc>
              <a:spcBef>
                <a:spcPct val="30000"/>
              </a:spcBef>
              <a:buNone/>
            </a:pPr>
            <a:r>
              <a:rPr lang="en-US" sz="1600" dirty="0"/>
              <a:t>Topic 14.1</a:t>
            </a:r>
          </a:p>
          <a:p>
            <a:pPr marL="142875" lvl="1" indent="0">
              <a:buNone/>
            </a:pPr>
            <a:r>
              <a:rPr lang="en-US" altLang="ja-JP" sz="1600" dirty="0"/>
              <a:t>Ask the class:</a:t>
            </a:r>
          </a:p>
          <a:p>
            <a:pPr lvl="1"/>
            <a:r>
              <a:rPr lang="en-US" altLang="ja-JP" sz="1600" dirty="0"/>
              <a:t>What are the types of malware?</a:t>
            </a:r>
          </a:p>
          <a:p>
            <a:pPr lvl="1"/>
            <a:r>
              <a:rPr lang="en-US" altLang="ja-JP" sz="1600" dirty="0"/>
              <a:t>How are viruses spread?</a:t>
            </a:r>
            <a:endParaRPr lang="en-US" altLang="ja-JP" sz="1600" strike="sngStrike" dirty="0"/>
          </a:p>
          <a:p>
            <a:pPr lvl="1"/>
            <a:r>
              <a:rPr lang="en-US" altLang="ja-JP" sz="1600" dirty="0"/>
              <a:t>What is ransomware?</a:t>
            </a:r>
          </a:p>
          <a:p>
            <a:pPr lvl="1"/>
            <a:r>
              <a:rPr lang="en-US" altLang="ja-JP" sz="1600" dirty="0"/>
              <a:t>Where are trojans often found?</a:t>
            </a:r>
          </a:p>
          <a:p>
            <a:pPr lvl="1"/>
            <a:r>
              <a:rPr lang="en-US" altLang="ja-JP" sz="1600" dirty="0"/>
              <a:t>What is the difference between virus and worms?</a:t>
            </a:r>
          </a:p>
        </p:txBody>
      </p:sp>
    </p:spTree>
    <p:custDataLst>
      <p:tags r:id="rId1"/>
    </p:custDataLst>
    <p:extLst>
      <p:ext uri="{BB962C8B-B14F-4D97-AF65-F5344CB8AC3E}">
        <p14:creationId xmlns:p14="http://schemas.microsoft.com/office/powerpoint/2010/main" val="112731435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14: Best Practices (Cont.)</a:t>
            </a:r>
          </a:p>
        </p:txBody>
      </p:sp>
      <p:sp>
        <p:nvSpPr>
          <p:cNvPr id="11266" name="Rectangle 34"/>
          <p:cNvSpPr>
            <a:spLocks noGrp="1" noChangeArrowheads="1"/>
          </p:cNvSpPr>
          <p:nvPr>
            <p:ph idx="1"/>
          </p:nvPr>
        </p:nvSpPr>
        <p:spPr>
          <a:xfrm>
            <a:off x="145358" y="798944"/>
            <a:ext cx="8853286" cy="3993954"/>
          </a:xfrm>
        </p:spPr>
        <p:txBody>
          <a:bodyPr/>
          <a:lstStyle/>
          <a:p>
            <a:pPr marL="0" indent="0">
              <a:buNone/>
            </a:pPr>
            <a:r>
              <a:rPr lang="en-US" altLang="ja-JP" sz="1600" dirty="0"/>
              <a:t>Topic 14.2</a:t>
            </a:r>
          </a:p>
          <a:p>
            <a:pPr lvl="1">
              <a:buFont typeface="Arial" panose="020B0604020202020204" pitchFamily="34" charset="0"/>
              <a:buChar char="•"/>
            </a:pPr>
            <a:r>
              <a:rPr lang="en-US" sz="1600" dirty="0"/>
              <a:t>Discuss the types of network attacks</a:t>
            </a:r>
          </a:p>
          <a:p>
            <a:pPr lvl="1">
              <a:buFont typeface="Arial" panose="020B0604020202020204" pitchFamily="34" charset="0"/>
              <a:buChar char="•"/>
            </a:pPr>
            <a:r>
              <a:rPr lang="en-US" sz="1600" dirty="0"/>
              <a:t>Identify the differences between reconnaissance, access and social engineering attacks</a:t>
            </a:r>
          </a:p>
          <a:p>
            <a:pPr lvl="1">
              <a:buFont typeface="Arial" panose="020B0604020202020204" pitchFamily="34" charset="0"/>
              <a:buChar char="•"/>
            </a:pPr>
            <a:endParaRPr lang="en-US" sz="1600" dirty="0"/>
          </a:p>
          <a:p>
            <a:pPr marL="0" indent="0">
              <a:lnSpc>
                <a:spcPct val="85000"/>
              </a:lnSpc>
              <a:spcBef>
                <a:spcPct val="30000"/>
              </a:spcBef>
              <a:buNone/>
            </a:pPr>
            <a:r>
              <a:rPr lang="en-US" sz="1600" dirty="0"/>
              <a:t>Topic 14.3</a:t>
            </a:r>
          </a:p>
          <a:p>
            <a:pPr lvl="1">
              <a:lnSpc>
                <a:spcPct val="85000"/>
              </a:lnSpc>
              <a:spcBef>
                <a:spcPct val="30000"/>
              </a:spcBef>
              <a:buFont typeface="Arial" panose="020B0604020202020204" pitchFamily="34" charset="0"/>
              <a:buChar char="•"/>
            </a:pPr>
            <a:r>
              <a:rPr lang="en-US" sz="1600" dirty="0"/>
              <a:t>Explain </a:t>
            </a:r>
            <a:r>
              <a:rPr lang="en-US" sz="1600" dirty="0" err="1"/>
              <a:t>Mirai</a:t>
            </a:r>
            <a:r>
              <a:rPr lang="en-US" sz="1600" dirty="0"/>
              <a:t> Botnet.</a:t>
            </a:r>
          </a:p>
          <a:p>
            <a:pPr lvl="1">
              <a:lnSpc>
                <a:spcPct val="85000"/>
              </a:lnSpc>
              <a:spcBef>
                <a:spcPct val="30000"/>
              </a:spcBef>
              <a:buFont typeface="Arial" panose="020B0604020202020204" pitchFamily="34" charset="0"/>
              <a:buChar char="•"/>
            </a:pPr>
            <a:r>
              <a:rPr lang="en-US" sz="1600" dirty="0"/>
              <a:t>Ask the class what is Buffer Overflow Attack?</a:t>
            </a:r>
          </a:p>
          <a:p>
            <a:pPr lvl="1">
              <a:lnSpc>
                <a:spcPct val="85000"/>
              </a:lnSpc>
              <a:spcBef>
                <a:spcPct val="30000"/>
              </a:spcBef>
              <a:buFont typeface="Arial" panose="020B0604020202020204" pitchFamily="34" charset="0"/>
              <a:buChar char="•"/>
            </a:pPr>
            <a:r>
              <a:rPr lang="en-US" sz="1600" dirty="0"/>
              <a:t>Discuss the evasion methods</a:t>
            </a:r>
          </a:p>
        </p:txBody>
      </p:sp>
    </p:spTree>
    <p:custDataLst>
      <p:tags r:id="rId1"/>
    </p:custDataLst>
    <p:extLst>
      <p:ext uri="{BB962C8B-B14F-4D97-AF65-F5344CB8AC3E}">
        <p14:creationId xmlns:p14="http://schemas.microsoft.com/office/powerpoint/2010/main" val="206966005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751893"/>
            <a:ext cx="6672708" cy="644730"/>
          </a:xfrm>
        </p:spPr>
        <p:txBody>
          <a:bodyPr/>
          <a:lstStyle/>
          <a:p>
            <a:r>
              <a:rPr lang="en-US" dirty="0">
                <a:solidFill>
                  <a:schemeClr val="accent5">
                    <a:lumMod val="40000"/>
                    <a:lumOff val="60000"/>
                  </a:schemeClr>
                </a:solidFill>
              </a:rPr>
              <a:t>Module 14: Common Threats and Attacks</a:t>
            </a:r>
          </a:p>
        </p:txBody>
      </p:sp>
      <p:sp>
        <p:nvSpPr>
          <p:cNvPr id="8" name="Subtitle 6">
            <a:extLst>
              <a:ext uri="{FF2B5EF4-FFF2-40B4-BE49-F238E27FC236}">
                <a16:creationId xmlns:a16="http://schemas.microsoft.com/office/drawing/2014/main" id="{6D781240-4B4A-4909-95BE-1BBBED592AB0}"/>
              </a:ext>
            </a:extLst>
          </p:cNvPr>
          <p:cNvSpPr txBox="1">
            <a:spLocks/>
          </p:cNvSpPr>
          <p:nvPr/>
        </p:nvSpPr>
        <p:spPr>
          <a:xfrm>
            <a:off x="469496" y="3502504"/>
            <a:ext cx="2368954" cy="902174"/>
          </a:xfrm>
          <a:prstGeom prst="rect">
            <a:avLst/>
          </a:prstGeom>
        </p:spPr>
        <p:txBody>
          <a:bodyPr lIns="91420" tIns="45710" rIns="91420" bIns="45710" anchor="b" anchorCtr="0">
            <a:noAutofit/>
          </a:bodyPr>
          <a:lstStyle>
            <a:lvl1pPr marL="0" indent="0" algn="l" defTabSz="684213" rtl="0" eaLnBrk="1" fontAlgn="base" hangingPunct="1">
              <a:lnSpc>
                <a:spcPct val="95000"/>
              </a:lnSpc>
              <a:spcBef>
                <a:spcPts val="1075"/>
              </a:spcBef>
              <a:spcAft>
                <a:spcPct val="0"/>
              </a:spcAft>
              <a:buClr>
                <a:schemeClr val="tx2"/>
              </a:buClr>
              <a:buSzPct val="90000"/>
              <a:buFont typeface="Arial" charset="0"/>
              <a:buNone/>
              <a:defRPr lang="en-US" sz="1200" b="0" i="0" kern="1200">
                <a:solidFill>
                  <a:schemeClr val="accent5"/>
                </a:solidFill>
                <a:latin typeface="+mn-lt"/>
                <a:ea typeface="ＭＳ Ｐゴシック" charset="0"/>
                <a:cs typeface="CiscoSans"/>
              </a:defRPr>
            </a:lvl1pPr>
            <a:lvl2pPr marL="342856" indent="0" algn="ctr"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tint val="75000"/>
                  </a:schemeClr>
                </a:solidFill>
                <a:latin typeface="+mn-lt"/>
                <a:ea typeface="ＭＳ Ｐゴシック" charset="0"/>
                <a:cs typeface="CiscoSans"/>
              </a:defRPr>
            </a:lvl2pPr>
            <a:lvl3pPr marL="685720" indent="0" algn="ctr" defTabSz="684213" rtl="0" eaLnBrk="1" fontAlgn="base" hangingPunct="1">
              <a:lnSpc>
                <a:spcPct val="95000"/>
              </a:lnSpc>
              <a:spcBef>
                <a:spcPts val="625"/>
              </a:spcBef>
              <a:spcAft>
                <a:spcPct val="0"/>
              </a:spcAft>
              <a:buFont typeface="Arial" charset="0"/>
              <a:buNone/>
              <a:defRPr lang="en-US" sz="1200" kern="1200">
                <a:solidFill>
                  <a:schemeClr val="tx1">
                    <a:tint val="75000"/>
                  </a:schemeClr>
                </a:solidFill>
                <a:latin typeface="+mn-lt"/>
                <a:ea typeface="ＭＳ Ｐゴシック" charset="0"/>
                <a:cs typeface="CiscoSans"/>
              </a:defRPr>
            </a:lvl3pPr>
            <a:lvl4pPr marL="1028579"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4pPr>
            <a:lvl5pPr marL="1371441"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5pPr>
            <a:lvl6pPr marL="1714297" indent="0" algn="ctr" defTabSz="685777" rtl="0" eaLnBrk="1" latinLnBrk="0" hangingPunct="1">
              <a:spcBef>
                <a:spcPts val="600"/>
              </a:spcBef>
              <a:buFont typeface="Arial" pitchFamily="34" charset="0"/>
              <a:buNone/>
              <a:defRPr sz="900" kern="1200" baseline="0">
                <a:solidFill>
                  <a:schemeClr val="tx1">
                    <a:tint val="75000"/>
                  </a:schemeClr>
                </a:solidFill>
                <a:latin typeface="+mn-lt"/>
                <a:ea typeface="+mn-ea"/>
                <a:cs typeface="+mn-cs"/>
              </a:defRPr>
            </a:lvl6pPr>
            <a:lvl7pPr marL="2057161" indent="0" algn="ctr" defTabSz="685777" rtl="0" eaLnBrk="1" latinLnBrk="0" hangingPunct="1">
              <a:spcBef>
                <a:spcPts val="600"/>
              </a:spcBef>
              <a:buFont typeface="Arial" pitchFamily="34" charset="0"/>
              <a:buNone/>
              <a:defRPr sz="800" kern="1200" baseline="0">
                <a:solidFill>
                  <a:schemeClr val="tx1">
                    <a:tint val="75000"/>
                  </a:schemeClr>
                </a:solidFill>
                <a:latin typeface="+mn-lt"/>
                <a:ea typeface="+mn-ea"/>
                <a:cs typeface="+mn-cs"/>
              </a:defRPr>
            </a:lvl7pPr>
            <a:lvl8pPr marL="2400020"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2882"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r>
              <a:rPr lang="en-US" dirty="0" err="1">
                <a:solidFill>
                  <a:srgbClr val="AFE8FB"/>
                </a:solidFill>
              </a:rPr>
              <a:t>CyberOps</a:t>
            </a:r>
            <a:r>
              <a:rPr lang="en-US" dirty="0">
                <a:solidFill>
                  <a:srgbClr val="AFE8FB"/>
                </a:solidFill>
              </a:rPr>
              <a:t> Associate v1.0</a:t>
            </a:r>
            <a:endParaRPr lang="en-US" dirty="0">
              <a:solidFill>
                <a:srgbClr val="FF0000"/>
              </a:solidFill>
            </a:endParaRP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32367</TotalTime>
  <Words>6144</Words>
  <Application>Microsoft Office PowerPoint</Application>
  <PresentationFormat>On-screen Show (16:9)</PresentationFormat>
  <Paragraphs>659</Paragraphs>
  <Slides>57</Slides>
  <Notes>56</Notes>
  <HiddenSlides>8</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vt:lpstr>
      <vt:lpstr>Calibri</vt:lpstr>
      <vt:lpstr>CiscoSans</vt:lpstr>
      <vt:lpstr>CiscoSans ExtraLight</vt:lpstr>
      <vt:lpstr>Wingdings</vt:lpstr>
      <vt:lpstr>Default Theme</vt:lpstr>
      <vt:lpstr>Module 14: Common Threats and Attacks</vt:lpstr>
      <vt:lpstr>Instructor Materials – Module 14 Planning Guide</vt:lpstr>
      <vt:lpstr>What to Expect in this Module</vt:lpstr>
      <vt:lpstr>Check Your Understanding</vt:lpstr>
      <vt:lpstr>Module 14: Activities</vt:lpstr>
      <vt:lpstr>Module 14: Activities (Contd.)</vt:lpstr>
      <vt:lpstr>Module 14: Best Practices</vt:lpstr>
      <vt:lpstr>Module 14: Best Practices (Cont.)</vt:lpstr>
      <vt:lpstr>Module 14: Common Threats and Attacks</vt:lpstr>
      <vt:lpstr>Module Objectives</vt:lpstr>
      <vt:lpstr>14.1 Malware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Common Threats and Attacks Lab – Anatomy of Malware</vt:lpstr>
      <vt:lpstr>14.2 Common Network Attacks - Reconnaissance, Access, and Social Engineering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Common Network Attacks - Reconnaissance, Access, and Social Engineering Lab – Social Engineering</vt:lpstr>
      <vt:lpstr>14.3 Network Attacks - Denial of Service, Buffer Overflows, and Evasion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14.4 Common Threats and Attacks Summary</vt:lpstr>
      <vt:lpstr>PowerPoint Presentation</vt:lpstr>
      <vt:lpstr>PowerPoint Presentation</vt:lpstr>
      <vt:lpstr>Module 14 New Terms and Commands</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Ravi Shankar</cp:lastModifiedBy>
  <cp:revision>1035</cp:revision>
  <dcterms:created xsi:type="dcterms:W3CDTF">2016-08-22T22:27:36Z</dcterms:created>
  <dcterms:modified xsi:type="dcterms:W3CDTF">2020-08-12T08:26:38Z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