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57" r:id="rId3"/>
    <p:sldId id="261" r:id="rId4"/>
    <p:sldId id="259" r:id="rId5"/>
    <p:sldId id="267"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80E6"/>
    <a:srgbClr val="3E79DE"/>
    <a:srgbClr val="3C7AE4"/>
    <a:srgbClr val="3874DD"/>
    <a:srgbClr val="3995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56"/>
    <p:restoredTop sz="86406"/>
  </p:normalViewPr>
  <p:slideViewPr>
    <p:cSldViewPr snapToGrid="0" snapToObjects="1">
      <p:cViewPr varScale="1">
        <p:scale>
          <a:sx n="63" d="100"/>
          <a:sy n="63" d="100"/>
        </p:scale>
        <p:origin x="1020"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250F63-AC53-7B41-A2EC-C5D988FC112A}"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7991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250F63-AC53-7B41-A2EC-C5D988FC112A}"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817055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250F63-AC53-7B41-A2EC-C5D988FC112A}"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1248005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250F63-AC53-7B41-A2EC-C5D988FC112A}"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14354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250F63-AC53-7B41-A2EC-C5D988FC112A}"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91362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250F63-AC53-7B41-A2EC-C5D988FC112A}"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706877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250F63-AC53-7B41-A2EC-C5D988FC112A}" type="datetimeFigureOut">
              <a:rPr lang="en-US" smtClean="0"/>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60985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250F63-AC53-7B41-A2EC-C5D988FC112A}" type="datetimeFigureOut">
              <a:rPr lang="en-US" smtClean="0"/>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197347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50F63-AC53-7B41-A2EC-C5D988FC112A}" type="datetimeFigureOut">
              <a:rPr lang="en-US" smtClean="0"/>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29566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250F63-AC53-7B41-A2EC-C5D988FC112A}"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212485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250F63-AC53-7B41-A2EC-C5D988FC112A}"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5E5CBB-FC3F-4D4B-B88B-14DF1B735BE7}" type="slidenum">
              <a:rPr lang="en-US" smtClean="0"/>
              <a:t>‹Nº›</a:t>
            </a:fld>
            <a:endParaRPr lang="en-US"/>
          </a:p>
        </p:txBody>
      </p:sp>
    </p:spTree>
    <p:extLst>
      <p:ext uri="{BB962C8B-B14F-4D97-AF65-F5344CB8AC3E}">
        <p14:creationId xmlns:p14="http://schemas.microsoft.com/office/powerpoint/2010/main" val="190974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50F63-AC53-7B41-A2EC-C5D988FC112A}" type="datetimeFigureOut">
              <a:rPr lang="en-US" smtClean="0"/>
              <a:t>12/8/2017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E5CBB-FC3F-4D4B-B88B-14DF1B735BE7}" type="slidenum">
              <a:rPr lang="en-US" smtClean="0"/>
              <a:t>‹Nº›</a:t>
            </a:fld>
            <a:endParaRPr lang="en-US"/>
          </a:p>
        </p:txBody>
      </p:sp>
    </p:spTree>
    <p:extLst>
      <p:ext uri="{BB962C8B-B14F-4D97-AF65-F5344CB8AC3E}">
        <p14:creationId xmlns:p14="http://schemas.microsoft.com/office/powerpoint/2010/main" val="290987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2" y="-59634"/>
            <a:ext cx="12323453" cy="6951796"/>
          </a:xfrm>
          <a:prstGeom prst="rect">
            <a:avLst/>
          </a:prstGeom>
        </p:spPr>
      </p:pic>
      <p:sp>
        <p:nvSpPr>
          <p:cNvPr id="2" name="Title 1"/>
          <p:cNvSpPr>
            <a:spLocks noGrp="1"/>
          </p:cNvSpPr>
          <p:nvPr>
            <p:ph type="ctrTitle"/>
          </p:nvPr>
        </p:nvSpPr>
        <p:spPr>
          <a:xfrm>
            <a:off x="2576666" y="2247410"/>
            <a:ext cx="9144000" cy="1137861"/>
          </a:xfrm>
        </p:spPr>
        <p:txBody>
          <a:bodyPr/>
          <a:lstStyle/>
          <a:p>
            <a:pPr algn="r"/>
            <a:r>
              <a:rPr lang="en-US" b="1" dirty="0" smtClean="0">
                <a:solidFill>
                  <a:schemeClr val="bg1"/>
                </a:solidFill>
                <a:latin typeface="Comfortaa" charset="0"/>
                <a:ea typeface="Comfortaa" charset="0"/>
                <a:cs typeface="Comfortaa" charset="0"/>
              </a:rPr>
              <a:t>MICROSOFT WORD</a:t>
            </a:r>
            <a:endParaRPr lang="en-US" b="1" dirty="0">
              <a:solidFill>
                <a:schemeClr val="bg1"/>
              </a:solidFill>
              <a:latin typeface="Comfortaa" charset="0"/>
              <a:ea typeface="Comfortaa" charset="0"/>
              <a:cs typeface="Comfortaa"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sp>
        <p:nvSpPr>
          <p:cNvPr id="9" name="Title 1"/>
          <p:cNvSpPr txBox="1">
            <a:spLocks/>
          </p:cNvSpPr>
          <p:nvPr/>
        </p:nvSpPr>
        <p:spPr>
          <a:xfrm>
            <a:off x="3767403" y="3089426"/>
            <a:ext cx="3505589" cy="50347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600" dirty="0" err="1" smtClean="0">
                <a:solidFill>
                  <a:schemeClr val="bg1"/>
                </a:solidFill>
                <a:latin typeface="Comfortaa" charset="0"/>
                <a:ea typeface="Comfortaa" charset="0"/>
                <a:cs typeface="Comfortaa" charset="0"/>
              </a:rPr>
              <a:t>Profesor</a:t>
            </a:r>
            <a:r>
              <a:rPr lang="en-US" sz="1600" dirty="0" smtClean="0">
                <a:solidFill>
                  <a:schemeClr val="bg1"/>
                </a:solidFill>
                <a:latin typeface="Comfortaa" charset="0"/>
                <a:ea typeface="Comfortaa" charset="0"/>
                <a:cs typeface="Comfortaa" charset="0"/>
              </a:rPr>
              <a:t>: Sergio Bazo Bertrán</a:t>
            </a:r>
            <a:endParaRPr lang="en-US" sz="1600" dirty="0">
              <a:solidFill>
                <a:schemeClr val="bg1"/>
              </a:solidFill>
              <a:latin typeface="Comfortaa" charset="0"/>
              <a:ea typeface="Comfortaa" charset="0"/>
              <a:cs typeface="Comfortaa" charset="0"/>
            </a:endParaRPr>
          </a:p>
        </p:txBody>
      </p:sp>
      <p:sp>
        <p:nvSpPr>
          <p:cNvPr id="10" name="Rectangle 9"/>
          <p:cNvSpPr/>
          <p:nvPr/>
        </p:nvSpPr>
        <p:spPr>
          <a:xfrm>
            <a:off x="3126377" y="2528758"/>
            <a:ext cx="126394" cy="8875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solidFill>
                  <a:schemeClr val="bg1">
                    <a:lumMod val="95000"/>
                  </a:schemeClr>
                </a:solidFill>
                <a:latin typeface="Comfortaa" charset="0"/>
                <a:ea typeface="Comfortaa" charset="0"/>
                <a:cs typeface="Comfortaa" charset="0"/>
              </a:rPr>
              <a:t>MS </a:t>
            </a:r>
            <a:r>
              <a:rPr lang="en-US" sz="800" dirty="0" smtClean="0">
                <a:solidFill>
                  <a:schemeClr val="bg1">
                    <a:lumMod val="95000"/>
                  </a:schemeClr>
                </a:solidFill>
                <a:latin typeface="Comfortaa" charset="0"/>
                <a:ea typeface="Comfortaa" charset="0"/>
                <a:cs typeface="Comfortaa" charset="0"/>
              </a:rPr>
              <a:t>Word </a:t>
            </a:r>
            <a:r>
              <a:rPr lang="en-US" sz="800" dirty="0" err="1" smtClean="0">
                <a:solidFill>
                  <a:schemeClr val="bg1">
                    <a:lumMod val="95000"/>
                  </a:schemeClr>
                </a:solidFill>
                <a:latin typeface="Comfortaa" charset="0"/>
                <a:ea typeface="Comfortaa" charset="0"/>
                <a:cs typeface="Comfortaa" charset="0"/>
              </a:rPr>
              <a:t>Nivel</a:t>
            </a:r>
            <a:r>
              <a:rPr lang="en-US" sz="800" dirty="0" smtClean="0">
                <a:solidFill>
                  <a:schemeClr val="bg1">
                    <a:lumMod val="95000"/>
                  </a:schemeClr>
                </a:solidFill>
                <a:latin typeface="Comfortaa" charset="0"/>
                <a:ea typeface="Comfortaa" charset="0"/>
                <a:cs typeface="Comfortaa" charset="0"/>
              </a:rPr>
              <a:t> </a:t>
            </a:r>
            <a:r>
              <a:rPr lang="en-US" sz="800" dirty="0" err="1" smtClean="0">
                <a:solidFill>
                  <a:schemeClr val="bg1">
                    <a:lumMod val="95000"/>
                  </a:schemeClr>
                </a:solidFill>
                <a:latin typeface="Comfortaa" charset="0"/>
                <a:ea typeface="Comfortaa" charset="0"/>
                <a:cs typeface="Comfortaa" charset="0"/>
              </a:rPr>
              <a:t>Básico</a:t>
            </a:r>
            <a:endParaRPr lang="en-US" sz="800" dirty="0">
              <a:solidFill>
                <a:schemeClr val="bg1">
                  <a:lumMod val="95000"/>
                </a:schemeClr>
              </a:solidFill>
              <a:latin typeface="Comfortaa" charset="0"/>
              <a:ea typeface="Comfortaa" charset="0"/>
              <a:cs typeface="Comfortaa" charset="0"/>
            </a:endParaRPr>
          </a:p>
        </p:txBody>
      </p:sp>
    </p:spTree>
    <p:extLst>
      <p:ext uri="{BB962C8B-B14F-4D97-AF65-F5344CB8AC3E}">
        <p14:creationId xmlns:p14="http://schemas.microsoft.com/office/powerpoint/2010/main" val="2616657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2" y="-59634"/>
            <a:ext cx="12323453" cy="6951796"/>
          </a:xfrm>
          <a:prstGeom prst="rect">
            <a:avLst/>
          </a:prstGeom>
        </p:spPr>
      </p:pic>
      <p:sp>
        <p:nvSpPr>
          <p:cNvPr id="2" name="Title 1"/>
          <p:cNvSpPr>
            <a:spLocks noGrp="1"/>
          </p:cNvSpPr>
          <p:nvPr>
            <p:ph type="ctrTitle"/>
          </p:nvPr>
        </p:nvSpPr>
        <p:spPr>
          <a:xfrm>
            <a:off x="3039410" y="2247410"/>
            <a:ext cx="8757455" cy="1137861"/>
          </a:xfrm>
        </p:spPr>
        <p:txBody>
          <a:bodyPr>
            <a:normAutofit/>
          </a:bodyPr>
          <a:lstStyle/>
          <a:p>
            <a:pPr algn="l"/>
            <a:r>
              <a:rPr lang="en-US" b="1" dirty="0" err="1" smtClean="0">
                <a:solidFill>
                  <a:schemeClr val="bg1"/>
                </a:solidFill>
                <a:latin typeface="Comfortaa" charset="0"/>
                <a:ea typeface="Comfortaa" charset="0"/>
                <a:cs typeface="Comfortaa" charset="0"/>
              </a:rPr>
              <a:t>Módulo</a:t>
            </a:r>
            <a:r>
              <a:rPr lang="en-US" b="1" dirty="0" smtClean="0">
                <a:solidFill>
                  <a:schemeClr val="bg1"/>
                </a:solidFill>
                <a:latin typeface="Comfortaa" charset="0"/>
                <a:ea typeface="Comfortaa" charset="0"/>
                <a:cs typeface="Comfortaa" charset="0"/>
              </a:rPr>
              <a:t> 1</a:t>
            </a:r>
            <a:endParaRPr lang="en-US" b="1" dirty="0">
              <a:solidFill>
                <a:schemeClr val="bg1"/>
              </a:solidFill>
              <a:latin typeface="Comfortaa" charset="0"/>
              <a:ea typeface="Comfortaa" charset="0"/>
              <a:cs typeface="Comfortaa"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sp>
        <p:nvSpPr>
          <p:cNvPr id="9" name="Title 1"/>
          <p:cNvSpPr txBox="1">
            <a:spLocks/>
          </p:cNvSpPr>
          <p:nvPr/>
        </p:nvSpPr>
        <p:spPr>
          <a:xfrm>
            <a:off x="3767403" y="3104666"/>
            <a:ext cx="3505589" cy="50347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600" dirty="0" err="1" smtClean="0">
                <a:solidFill>
                  <a:schemeClr val="bg1"/>
                </a:solidFill>
                <a:latin typeface="Comfortaa" charset="0"/>
                <a:ea typeface="Comfortaa" charset="0"/>
                <a:cs typeface="Comfortaa" charset="0"/>
              </a:rPr>
              <a:t>Introducción</a:t>
            </a:r>
            <a:r>
              <a:rPr lang="en-US" sz="1600" dirty="0" smtClean="0">
                <a:solidFill>
                  <a:schemeClr val="bg1"/>
                </a:solidFill>
                <a:latin typeface="Comfortaa" charset="0"/>
                <a:ea typeface="Comfortaa" charset="0"/>
                <a:cs typeface="Comfortaa" charset="0"/>
              </a:rPr>
              <a:t> a Word</a:t>
            </a:r>
            <a:endParaRPr lang="en-US" sz="1600" dirty="0">
              <a:solidFill>
                <a:schemeClr val="bg1"/>
              </a:solidFill>
              <a:latin typeface="Comfortaa" charset="0"/>
              <a:ea typeface="Comfortaa" charset="0"/>
              <a:cs typeface="Comfortaa" charset="0"/>
            </a:endParaRPr>
          </a:p>
        </p:txBody>
      </p:sp>
      <p:sp>
        <p:nvSpPr>
          <p:cNvPr id="10" name="Rectangle 9"/>
          <p:cNvSpPr/>
          <p:nvPr/>
        </p:nvSpPr>
        <p:spPr>
          <a:xfrm>
            <a:off x="2913017" y="2528758"/>
            <a:ext cx="126394" cy="8875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solidFill>
                  <a:schemeClr val="bg1">
                    <a:lumMod val="95000"/>
                  </a:schemeClr>
                </a:solidFill>
                <a:latin typeface="Comfortaa" charset="0"/>
                <a:ea typeface="Comfortaa" charset="0"/>
                <a:cs typeface="Comfortaa" charset="0"/>
              </a:rPr>
              <a:t>MS </a:t>
            </a:r>
            <a:r>
              <a:rPr lang="en-US" sz="800" dirty="0" smtClean="0">
                <a:solidFill>
                  <a:schemeClr val="bg1">
                    <a:lumMod val="95000"/>
                  </a:schemeClr>
                </a:solidFill>
                <a:latin typeface="Comfortaa" charset="0"/>
                <a:ea typeface="Comfortaa" charset="0"/>
                <a:cs typeface="Comfortaa" charset="0"/>
              </a:rPr>
              <a:t>Word </a:t>
            </a:r>
            <a:r>
              <a:rPr lang="en-US" sz="800" dirty="0" err="1" smtClean="0">
                <a:solidFill>
                  <a:schemeClr val="bg1">
                    <a:lumMod val="95000"/>
                  </a:schemeClr>
                </a:solidFill>
                <a:latin typeface="Comfortaa" charset="0"/>
                <a:ea typeface="Comfortaa" charset="0"/>
                <a:cs typeface="Comfortaa" charset="0"/>
              </a:rPr>
              <a:t>Nivel</a:t>
            </a:r>
            <a:r>
              <a:rPr lang="en-US" sz="800" dirty="0" smtClean="0">
                <a:solidFill>
                  <a:schemeClr val="bg1">
                    <a:lumMod val="95000"/>
                  </a:schemeClr>
                </a:solidFill>
                <a:latin typeface="Comfortaa" charset="0"/>
                <a:ea typeface="Comfortaa" charset="0"/>
                <a:cs typeface="Comfortaa" charset="0"/>
              </a:rPr>
              <a:t> </a:t>
            </a:r>
            <a:r>
              <a:rPr lang="en-US" sz="800" dirty="0" err="1" smtClean="0">
                <a:solidFill>
                  <a:schemeClr val="bg1">
                    <a:lumMod val="95000"/>
                  </a:schemeClr>
                </a:solidFill>
                <a:latin typeface="Comfortaa" charset="0"/>
                <a:ea typeface="Comfortaa" charset="0"/>
                <a:cs typeface="Comfortaa" charset="0"/>
              </a:rPr>
              <a:t>Básico</a:t>
            </a:r>
            <a:endParaRPr lang="en-US" sz="800" dirty="0">
              <a:solidFill>
                <a:schemeClr val="bg1">
                  <a:lumMod val="95000"/>
                </a:schemeClr>
              </a:solidFill>
              <a:latin typeface="Comfortaa" charset="0"/>
              <a:ea typeface="Comfortaa" charset="0"/>
              <a:cs typeface="Comfortaa" charset="0"/>
            </a:endParaRPr>
          </a:p>
        </p:txBody>
      </p:sp>
    </p:spTree>
    <p:extLst>
      <p:ext uri="{BB962C8B-B14F-4D97-AF65-F5344CB8AC3E}">
        <p14:creationId xmlns:p14="http://schemas.microsoft.com/office/powerpoint/2010/main" val="1117577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2" y="-59634"/>
            <a:ext cx="12323453" cy="6951796"/>
          </a:xfrm>
          <a:prstGeom prst="rect">
            <a:avLst/>
          </a:prstGeom>
        </p:spPr>
      </p:pic>
      <p:sp>
        <p:nvSpPr>
          <p:cNvPr id="2" name="Title 1"/>
          <p:cNvSpPr>
            <a:spLocks noGrp="1"/>
          </p:cNvSpPr>
          <p:nvPr>
            <p:ph type="ctrTitle"/>
          </p:nvPr>
        </p:nvSpPr>
        <p:spPr>
          <a:xfrm>
            <a:off x="3679491" y="2118360"/>
            <a:ext cx="8086772" cy="2465457"/>
          </a:xfrm>
        </p:spPr>
        <p:txBody>
          <a:bodyPr>
            <a:normAutofit fontScale="90000"/>
          </a:bodyPr>
          <a:lstStyle/>
          <a:p>
            <a:pPr algn="l"/>
            <a:r>
              <a:rPr lang="en-US" b="1" dirty="0" smtClean="0">
                <a:solidFill>
                  <a:schemeClr val="bg1"/>
                </a:solidFill>
                <a:latin typeface="Comfortaa" charset="0"/>
                <a:ea typeface="Comfortaa" charset="0"/>
                <a:cs typeface="Comfortaa" charset="0"/>
              </a:rPr>
              <a:t>¿</a:t>
            </a:r>
            <a:r>
              <a:rPr lang="en-US" b="1" dirty="0" err="1" smtClean="0">
                <a:solidFill>
                  <a:schemeClr val="bg1"/>
                </a:solidFill>
                <a:latin typeface="Comfortaa" charset="0"/>
                <a:ea typeface="Comfortaa" charset="0"/>
                <a:cs typeface="Comfortaa" charset="0"/>
              </a:rPr>
              <a:t>Qué</a:t>
            </a:r>
            <a:r>
              <a:rPr lang="en-US" b="1" dirty="0" smtClean="0">
                <a:solidFill>
                  <a:schemeClr val="bg1"/>
                </a:solidFill>
                <a:latin typeface="Comfortaa" charset="0"/>
                <a:ea typeface="Comfortaa" charset="0"/>
                <a:cs typeface="Comfortaa" charset="0"/>
              </a:rPr>
              <a:t> </a:t>
            </a:r>
            <a:r>
              <a:rPr lang="en-US" b="1" dirty="0" err="1" smtClean="0">
                <a:solidFill>
                  <a:schemeClr val="bg1"/>
                </a:solidFill>
                <a:latin typeface="Comfortaa" charset="0"/>
                <a:ea typeface="Comfortaa" charset="0"/>
                <a:cs typeface="Comfortaa" charset="0"/>
              </a:rPr>
              <a:t>es</a:t>
            </a:r>
            <a:r>
              <a:rPr lang="en-US" b="1" dirty="0" smtClean="0">
                <a:solidFill>
                  <a:schemeClr val="bg1"/>
                </a:solidFill>
                <a:latin typeface="Comfortaa" charset="0"/>
                <a:ea typeface="Comfortaa" charset="0"/>
                <a:cs typeface="Comfortaa" charset="0"/>
              </a:rPr>
              <a:t> y para </a:t>
            </a:r>
            <a:r>
              <a:rPr lang="en-US" b="1" dirty="0" err="1" smtClean="0">
                <a:solidFill>
                  <a:schemeClr val="bg1"/>
                </a:solidFill>
                <a:latin typeface="Comfortaa" charset="0"/>
                <a:ea typeface="Comfortaa" charset="0"/>
                <a:cs typeface="Comfortaa" charset="0"/>
              </a:rPr>
              <a:t>qué</a:t>
            </a:r>
            <a:r>
              <a:rPr lang="en-US" b="1" dirty="0" smtClean="0">
                <a:solidFill>
                  <a:schemeClr val="bg1"/>
                </a:solidFill>
                <a:latin typeface="Comfortaa" charset="0"/>
                <a:ea typeface="Comfortaa" charset="0"/>
                <a:cs typeface="Comfortaa" charset="0"/>
              </a:rPr>
              <a:t> </a:t>
            </a:r>
            <a:r>
              <a:rPr lang="en-US" b="1" dirty="0" err="1" smtClean="0">
                <a:solidFill>
                  <a:schemeClr val="bg1"/>
                </a:solidFill>
                <a:latin typeface="Comfortaa" charset="0"/>
                <a:ea typeface="Comfortaa" charset="0"/>
                <a:cs typeface="Comfortaa" charset="0"/>
              </a:rPr>
              <a:t>sirve</a:t>
            </a:r>
            <a:r>
              <a:rPr lang="en-US" b="1" dirty="0" smtClean="0">
                <a:solidFill>
                  <a:schemeClr val="bg1"/>
                </a:solidFill>
                <a:latin typeface="Comfortaa" charset="0"/>
                <a:ea typeface="Comfortaa" charset="0"/>
                <a:cs typeface="Comfortaa" charset="0"/>
              </a:rPr>
              <a:t> un </a:t>
            </a:r>
            <a:r>
              <a:rPr lang="en-US" b="1" dirty="0" err="1" smtClean="0">
                <a:solidFill>
                  <a:schemeClr val="bg1"/>
                </a:solidFill>
                <a:latin typeface="Comfortaa" charset="0"/>
                <a:ea typeface="Comfortaa" charset="0"/>
                <a:cs typeface="Comfortaa" charset="0"/>
              </a:rPr>
              <a:t>procesador</a:t>
            </a:r>
            <a:r>
              <a:rPr lang="en-US" b="1" dirty="0" smtClean="0">
                <a:solidFill>
                  <a:schemeClr val="bg1"/>
                </a:solidFill>
                <a:latin typeface="Comfortaa" charset="0"/>
                <a:ea typeface="Comfortaa" charset="0"/>
                <a:cs typeface="Comfortaa" charset="0"/>
              </a:rPr>
              <a:t> de </a:t>
            </a:r>
            <a:r>
              <a:rPr lang="en-US" b="1" dirty="0" err="1" smtClean="0">
                <a:solidFill>
                  <a:schemeClr val="bg1"/>
                </a:solidFill>
                <a:latin typeface="Comfortaa" charset="0"/>
                <a:ea typeface="Comfortaa" charset="0"/>
                <a:cs typeface="Comfortaa" charset="0"/>
              </a:rPr>
              <a:t>texto</a:t>
            </a:r>
            <a:r>
              <a:rPr lang="en-US" b="1" dirty="0" smtClean="0">
                <a:solidFill>
                  <a:schemeClr val="bg1"/>
                </a:solidFill>
                <a:latin typeface="Comfortaa" charset="0"/>
                <a:ea typeface="Comfortaa" charset="0"/>
                <a:cs typeface="Comfortaa" charset="0"/>
              </a:rPr>
              <a:t>?</a:t>
            </a:r>
            <a:endParaRPr lang="en-US" b="1" dirty="0">
              <a:solidFill>
                <a:schemeClr val="bg1"/>
              </a:solidFill>
              <a:latin typeface="Comfortaa" charset="0"/>
              <a:ea typeface="Comfortaa" charset="0"/>
              <a:cs typeface="Comfortaa"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sp>
        <p:nvSpPr>
          <p:cNvPr id="10" name="Rectangle 9"/>
          <p:cNvSpPr/>
          <p:nvPr/>
        </p:nvSpPr>
        <p:spPr>
          <a:xfrm>
            <a:off x="3521119" y="2268062"/>
            <a:ext cx="158372" cy="21932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solidFill>
                  <a:schemeClr val="bg1">
                    <a:lumMod val="95000"/>
                  </a:schemeClr>
                </a:solidFill>
                <a:latin typeface="Comfortaa" charset="0"/>
                <a:ea typeface="Comfortaa" charset="0"/>
                <a:cs typeface="Comfortaa" charset="0"/>
              </a:rPr>
              <a:t>MS </a:t>
            </a:r>
            <a:r>
              <a:rPr lang="en-US" sz="800" dirty="0" smtClean="0">
                <a:solidFill>
                  <a:schemeClr val="bg1">
                    <a:lumMod val="95000"/>
                  </a:schemeClr>
                </a:solidFill>
                <a:latin typeface="Comfortaa" charset="0"/>
                <a:ea typeface="Comfortaa" charset="0"/>
                <a:cs typeface="Comfortaa" charset="0"/>
              </a:rPr>
              <a:t>Word </a:t>
            </a:r>
            <a:r>
              <a:rPr lang="en-US" sz="800" dirty="0" err="1" smtClean="0">
                <a:solidFill>
                  <a:schemeClr val="bg1">
                    <a:lumMod val="95000"/>
                  </a:schemeClr>
                </a:solidFill>
                <a:latin typeface="Comfortaa" charset="0"/>
                <a:ea typeface="Comfortaa" charset="0"/>
                <a:cs typeface="Comfortaa" charset="0"/>
              </a:rPr>
              <a:t>Nivel</a:t>
            </a:r>
            <a:r>
              <a:rPr lang="en-US" sz="800" dirty="0" smtClean="0">
                <a:solidFill>
                  <a:schemeClr val="bg1">
                    <a:lumMod val="95000"/>
                  </a:schemeClr>
                </a:solidFill>
                <a:latin typeface="Comfortaa" charset="0"/>
                <a:ea typeface="Comfortaa" charset="0"/>
                <a:cs typeface="Comfortaa" charset="0"/>
              </a:rPr>
              <a:t> </a:t>
            </a:r>
            <a:r>
              <a:rPr lang="en-US" sz="800" dirty="0" err="1" smtClean="0">
                <a:solidFill>
                  <a:schemeClr val="bg1">
                    <a:lumMod val="95000"/>
                  </a:schemeClr>
                </a:solidFill>
                <a:latin typeface="Comfortaa" charset="0"/>
                <a:ea typeface="Comfortaa" charset="0"/>
                <a:cs typeface="Comfortaa" charset="0"/>
              </a:rPr>
              <a:t>Básico</a:t>
            </a:r>
            <a:endParaRPr lang="en-US" sz="800" dirty="0">
              <a:solidFill>
                <a:schemeClr val="bg1">
                  <a:lumMod val="95000"/>
                </a:schemeClr>
              </a:solidFill>
              <a:latin typeface="Comfortaa" charset="0"/>
              <a:ea typeface="Comfortaa" charset="0"/>
              <a:cs typeface="Comfortaa" charset="0"/>
            </a:endParaRPr>
          </a:p>
        </p:txBody>
      </p:sp>
    </p:spTree>
    <p:extLst>
      <p:ext uri="{BB962C8B-B14F-4D97-AF65-F5344CB8AC3E}">
        <p14:creationId xmlns:p14="http://schemas.microsoft.com/office/powerpoint/2010/main" val="1697123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3421" y="6349587"/>
            <a:ext cx="1202473" cy="260537"/>
          </a:xfrm>
          <a:prstGeom prst="rect">
            <a:avLst/>
          </a:prstGeom>
        </p:spPr>
      </p:pic>
      <p:sp>
        <p:nvSpPr>
          <p:cNvPr id="25" name="Title 24"/>
          <p:cNvSpPr>
            <a:spLocks noGrp="1"/>
          </p:cNvSpPr>
          <p:nvPr>
            <p:ph type="ctrTitle"/>
          </p:nvPr>
        </p:nvSpPr>
        <p:spPr>
          <a:xfrm>
            <a:off x="560290" y="1503173"/>
            <a:ext cx="3304451" cy="1910587"/>
          </a:xfrm>
        </p:spPr>
        <p:txBody>
          <a:bodyPr>
            <a:normAutofit/>
          </a:bodyPr>
          <a:lstStyle/>
          <a:p>
            <a:pPr algn="l"/>
            <a:r>
              <a:rPr lang="en-US" sz="4000" b="1" spc="-150" dirty="0" smtClean="0">
                <a:solidFill>
                  <a:schemeClr val="tx1">
                    <a:lumMod val="65000"/>
                    <a:lumOff val="35000"/>
                  </a:schemeClr>
                </a:solidFill>
                <a:latin typeface="Comfortaa" charset="0"/>
                <a:ea typeface="Comfortaa" charset="0"/>
                <a:cs typeface="Comfortaa" charset="0"/>
              </a:rPr>
              <a:t>¿</a:t>
            </a:r>
            <a:r>
              <a:rPr lang="en-US" sz="4000" b="1" spc="-150" dirty="0" err="1" smtClean="0">
                <a:solidFill>
                  <a:schemeClr val="tx1">
                    <a:lumMod val="65000"/>
                    <a:lumOff val="35000"/>
                  </a:schemeClr>
                </a:solidFill>
                <a:latin typeface="Comfortaa" charset="0"/>
                <a:ea typeface="Comfortaa" charset="0"/>
                <a:cs typeface="Comfortaa" charset="0"/>
              </a:rPr>
              <a:t>Qué</a:t>
            </a:r>
            <a:r>
              <a:rPr lang="en-US" sz="4000" b="1" spc="-150" dirty="0" smtClean="0">
                <a:solidFill>
                  <a:schemeClr val="tx1">
                    <a:lumMod val="65000"/>
                    <a:lumOff val="35000"/>
                  </a:schemeClr>
                </a:solidFill>
                <a:latin typeface="Comfortaa" charset="0"/>
                <a:ea typeface="Comfortaa" charset="0"/>
                <a:cs typeface="Comfortaa" charset="0"/>
              </a:rPr>
              <a:t> </a:t>
            </a:r>
            <a:r>
              <a:rPr lang="en-US" sz="4000" b="1" spc="-150" dirty="0" err="1" smtClean="0">
                <a:solidFill>
                  <a:schemeClr val="tx1">
                    <a:lumMod val="65000"/>
                    <a:lumOff val="35000"/>
                  </a:schemeClr>
                </a:solidFill>
                <a:latin typeface="Comfortaa" charset="0"/>
                <a:ea typeface="Comfortaa" charset="0"/>
                <a:cs typeface="Comfortaa" charset="0"/>
              </a:rPr>
              <a:t>es</a:t>
            </a:r>
            <a:r>
              <a:rPr lang="en-US" sz="4000" b="1" spc="-150" dirty="0" smtClean="0">
                <a:solidFill>
                  <a:schemeClr val="tx1">
                    <a:lumMod val="65000"/>
                    <a:lumOff val="35000"/>
                  </a:schemeClr>
                </a:solidFill>
                <a:latin typeface="Comfortaa" charset="0"/>
                <a:ea typeface="Comfortaa" charset="0"/>
                <a:cs typeface="Comfortaa" charset="0"/>
              </a:rPr>
              <a:t> un </a:t>
            </a:r>
            <a:r>
              <a:rPr lang="en-US" sz="4000" b="1" spc="-150" dirty="0" err="1" smtClean="0">
                <a:solidFill>
                  <a:schemeClr val="tx1">
                    <a:lumMod val="65000"/>
                    <a:lumOff val="35000"/>
                  </a:schemeClr>
                </a:solidFill>
                <a:latin typeface="Comfortaa" charset="0"/>
                <a:ea typeface="Comfortaa" charset="0"/>
                <a:cs typeface="Comfortaa" charset="0"/>
              </a:rPr>
              <a:t>procesador</a:t>
            </a:r>
            <a:r>
              <a:rPr lang="en-US" sz="4000" b="1" spc="-150" dirty="0" smtClean="0">
                <a:solidFill>
                  <a:schemeClr val="tx1">
                    <a:lumMod val="65000"/>
                    <a:lumOff val="35000"/>
                  </a:schemeClr>
                </a:solidFill>
                <a:latin typeface="Comfortaa" charset="0"/>
                <a:ea typeface="Comfortaa" charset="0"/>
                <a:cs typeface="Comfortaa" charset="0"/>
              </a:rPr>
              <a:t> de </a:t>
            </a:r>
            <a:r>
              <a:rPr lang="en-US" sz="4000" b="1" spc="-150" dirty="0" err="1" smtClean="0">
                <a:solidFill>
                  <a:schemeClr val="tx1">
                    <a:lumMod val="65000"/>
                    <a:lumOff val="35000"/>
                  </a:schemeClr>
                </a:solidFill>
                <a:latin typeface="Comfortaa" charset="0"/>
                <a:ea typeface="Comfortaa" charset="0"/>
                <a:cs typeface="Comfortaa" charset="0"/>
              </a:rPr>
              <a:t>texto</a:t>
            </a:r>
            <a:r>
              <a:rPr lang="en-US" sz="4000" b="1" spc="-150" dirty="0" smtClean="0">
                <a:solidFill>
                  <a:schemeClr val="tx1">
                    <a:lumMod val="65000"/>
                    <a:lumOff val="35000"/>
                  </a:schemeClr>
                </a:solidFill>
                <a:latin typeface="Comfortaa" charset="0"/>
                <a:ea typeface="Comfortaa" charset="0"/>
                <a:cs typeface="Comfortaa" charset="0"/>
              </a:rPr>
              <a:t>?</a:t>
            </a:r>
            <a:endParaRPr lang="en-US" sz="4000" spc="-150" dirty="0">
              <a:solidFill>
                <a:schemeClr val="tx1">
                  <a:lumMod val="65000"/>
                  <a:lumOff val="35000"/>
                </a:schemeClr>
              </a:solidFill>
              <a:latin typeface="Comfortaa" charset="0"/>
              <a:ea typeface="Comfortaa" charset="0"/>
              <a:cs typeface="Comfortaa" charset="0"/>
            </a:endParaRPr>
          </a:p>
        </p:txBody>
      </p:sp>
      <p:sp>
        <p:nvSpPr>
          <p:cNvPr id="9" name="Title 24"/>
          <p:cNvSpPr txBox="1">
            <a:spLocks/>
          </p:cNvSpPr>
          <p:nvPr/>
        </p:nvSpPr>
        <p:spPr>
          <a:xfrm>
            <a:off x="560290" y="3391911"/>
            <a:ext cx="3304451" cy="2414529"/>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20000"/>
              </a:lnSpc>
            </a:pPr>
            <a:r>
              <a:rPr lang="es-ES" sz="1700" dirty="0" smtClean="0">
                <a:solidFill>
                  <a:schemeClr val="tx1">
                    <a:lumMod val="65000"/>
                    <a:lumOff val="35000"/>
                  </a:schemeClr>
                </a:solidFill>
                <a:latin typeface="Comfortaa Light" charset="0"/>
                <a:ea typeface="Comfortaa Light" charset="0"/>
                <a:cs typeface="Comfortaa Light" charset="0"/>
              </a:rPr>
              <a:t>Un procesador de texto es un tipo de software que permite la redacción y configuración de documentos que pueden contener grandes cantidades de texto y otros elementos como gráficos, imágenes, tablas entre otros.</a:t>
            </a:r>
            <a:endParaRPr lang="en-US" sz="1700" dirty="0">
              <a:solidFill>
                <a:schemeClr val="tx1">
                  <a:lumMod val="65000"/>
                  <a:lumOff val="35000"/>
                </a:schemeClr>
              </a:solidFill>
              <a:latin typeface="Comfortaa" charset="0"/>
              <a:ea typeface="Comfortaa" charset="0"/>
              <a:cs typeface="Comfortaa" charset="0"/>
            </a:endParaRPr>
          </a:p>
        </p:txBody>
      </p:sp>
      <p:sp>
        <p:nvSpPr>
          <p:cNvPr id="2" name="CuadroTexto 1"/>
          <p:cNvSpPr txBox="1"/>
          <p:nvPr/>
        </p:nvSpPr>
        <p:spPr>
          <a:xfrm>
            <a:off x="4379496" y="6596390"/>
            <a:ext cx="3583372" cy="261610"/>
          </a:xfrm>
          <a:prstGeom prst="rect">
            <a:avLst/>
          </a:prstGeom>
          <a:noFill/>
        </p:spPr>
        <p:txBody>
          <a:bodyPr wrap="square" rtlCol="0">
            <a:spAutoFit/>
          </a:bodyPr>
          <a:lstStyle/>
          <a:p>
            <a:r>
              <a:rPr lang="es-PE" sz="1100" dirty="0" smtClean="0">
                <a:solidFill>
                  <a:schemeClr val="bg1"/>
                </a:solidFill>
              </a:rPr>
              <a:t>Fuente de </a:t>
            </a:r>
            <a:r>
              <a:rPr lang="es-PE" sz="1100" dirty="0">
                <a:solidFill>
                  <a:schemeClr val="bg1"/>
                </a:solidFill>
              </a:rPr>
              <a:t>la imagen: https://es.slideshare.net</a:t>
            </a:r>
            <a:endParaRPr lang="en-US" sz="1100" dirty="0">
              <a:solidFill>
                <a:schemeClr val="bg1"/>
              </a:solidFill>
            </a:endParaRPr>
          </a:p>
        </p:txBody>
      </p:sp>
      <p:sp>
        <p:nvSpPr>
          <p:cNvPr id="10"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latin typeface="Comfortaa" charset="0"/>
                <a:ea typeface="Comfortaa" charset="0"/>
                <a:cs typeface="Comfortaa" charset="0"/>
              </a:rPr>
              <a:t>MS Word </a:t>
            </a:r>
            <a:r>
              <a:rPr lang="en-US" sz="800" dirty="0" err="1" smtClean="0">
                <a:latin typeface="Comfortaa" charset="0"/>
                <a:ea typeface="Comfortaa" charset="0"/>
                <a:cs typeface="Comfortaa" charset="0"/>
              </a:rPr>
              <a:t>Nivel</a:t>
            </a:r>
            <a:r>
              <a:rPr lang="en-US" sz="800" dirty="0" smtClean="0">
                <a:latin typeface="Comfortaa" charset="0"/>
                <a:ea typeface="Comfortaa" charset="0"/>
                <a:cs typeface="Comfortaa" charset="0"/>
              </a:rPr>
              <a:t> </a:t>
            </a:r>
            <a:r>
              <a:rPr lang="en-US" sz="800" dirty="0" err="1" smtClean="0">
                <a:latin typeface="Comfortaa" charset="0"/>
                <a:ea typeface="Comfortaa" charset="0"/>
                <a:cs typeface="Comfortaa" charset="0"/>
              </a:rPr>
              <a:t>Básico</a:t>
            </a:r>
            <a:endParaRPr lang="en-US" sz="800" dirty="0">
              <a:latin typeface="Comfortaa" charset="0"/>
              <a:ea typeface="Comfortaa" charset="0"/>
              <a:cs typeface="Comfortaa" charset="0"/>
            </a:endParaRPr>
          </a:p>
        </p:txBody>
      </p:sp>
      <p:pic>
        <p:nvPicPr>
          <p:cNvPr id="3" name="Imagen 2"/>
          <p:cNvPicPr>
            <a:picLocks noChangeAspect="1"/>
          </p:cNvPicPr>
          <p:nvPr/>
        </p:nvPicPr>
        <p:blipFill rotWithShape="1">
          <a:blip r:embed="rId3"/>
          <a:srcRect l="19003" r="18809"/>
          <a:stretch/>
        </p:blipFill>
        <p:spPr>
          <a:xfrm>
            <a:off x="4251960" y="-28188"/>
            <a:ext cx="7944962" cy="6886188"/>
          </a:xfrm>
          <a:prstGeom prst="rect">
            <a:avLst/>
          </a:prstGeom>
        </p:spPr>
      </p:pic>
      <p:pic>
        <p:nvPicPr>
          <p:cNvPr id="11" name="Picture 5"/>
          <p:cNvPicPr>
            <a:picLocks noChangeAspect="1"/>
          </p:cNvPicPr>
          <p:nvPr/>
        </p:nvPicPr>
        <p:blipFill rotWithShape="1">
          <a:blip r:embed="rId4">
            <a:extLst>
              <a:ext uri="{28A0092B-C50C-407E-A947-70E740481C1C}">
                <a14:useLocalDpi xmlns:a14="http://schemas.microsoft.com/office/drawing/2010/main" val="0"/>
              </a:ext>
            </a:extLst>
          </a:blip>
          <a:srcRect l="-135" t="358" r="135" b="1170"/>
          <a:stretch/>
        </p:blipFill>
        <p:spPr>
          <a:xfrm>
            <a:off x="4143662" y="1663629"/>
            <a:ext cx="235834" cy="3564000"/>
          </a:xfrm>
          <a:prstGeom prst="rect">
            <a:avLst/>
          </a:prstGeom>
        </p:spPr>
      </p:pic>
    </p:spTree>
    <p:extLst>
      <p:ext uri="{BB962C8B-B14F-4D97-AF65-F5344CB8AC3E}">
        <p14:creationId xmlns:p14="http://schemas.microsoft.com/office/powerpoint/2010/main" val="820207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35" t="358" r="135" b="1170"/>
          <a:stretch/>
        </p:blipFill>
        <p:spPr>
          <a:xfrm>
            <a:off x="4143662" y="1663629"/>
            <a:ext cx="235834" cy="3564000"/>
          </a:xfrm>
          <a:prstGeom prst="rect">
            <a:avLst/>
          </a:prstGeom>
        </p:spPr>
      </p:pic>
      <p:sp>
        <p:nvSpPr>
          <p:cNvPr id="25" name="Title 24"/>
          <p:cNvSpPr>
            <a:spLocks noGrp="1"/>
          </p:cNvSpPr>
          <p:nvPr>
            <p:ph type="ctrTitle"/>
          </p:nvPr>
        </p:nvSpPr>
        <p:spPr>
          <a:xfrm>
            <a:off x="560290" y="1152653"/>
            <a:ext cx="3304451" cy="1910587"/>
          </a:xfrm>
        </p:spPr>
        <p:txBody>
          <a:bodyPr>
            <a:normAutofit/>
          </a:bodyPr>
          <a:lstStyle/>
          <a:p>
            <a:pPr algn="l"/>
            <a:r>
              <a:rPr lang="en-US" sz="4000" b="1" dirty="0" smtClean="0">
                <a:solidFill>
                  <a:schemeClr val="tx1">
                    <a:lumMod val="65000"/>
                    <a:lumOff val="35000"/>
                  </a:schemeClr>
                </a:solidFill>
                <a:latin typeface="Comfortaa" charset="0"/>
                <a:ea typeface="Comfortaa" charset="0"/>
                <a:cs typeface="Comfortaa" charset="0"/>
              </a:rPr>
              <a:t>¿</a:t>
            </a:r>
            <a:r>
              <a:rPr lang="en-US" sz="4000" b="1" dirty="0" err="1" smtClean="0">
                <a:solidFill>
                  <a:schemeClr val="tx1">
                    <a:lumMod val="65000"/>
                    <a:lumOff val="35000"/>
                  </a:schemeClr>
                </a:solidFill>
                <a:latin typeface="Comfortaa" charset="0"/>
                <a:ea typeface="Comfortaa" charset="0"/>
                <a:cs typeface="Comfortaa" charset="0"/>
              </a:rPr>
              <a:t>Qué</a:t>
            </a:r>
            <a:r>
              <a:rPr lang="en-US" sz="4000" b="1" dirty="0" smtClean="0">
                <a:solidFill>
                  <a:schemeClr val="tx1">
                    <a:lumMod val="65000"/>
                    <a:lumOff val="35000"/>
                  </a:schemeClr>
                </a:solidFill>
                <a:latin typeface="Comfortaa" charset="0"/>
                <a:ea typeface="Comfortaa" charset="0"/>
                <a:cs typeface="Comfortaa" charset="0"/>
              </a:rPr>
              <a:t> </a:t>
            </a:r>
            <a:r>
              <a:rPr lang="en-US" sz="4000" b="1" dirty="0" err="1" smtClean="0">
                <a:solidFill>
                  <a:schemeClr val="tx1">
                    <a:lumMod val="65000"/>
                    <a:lumOff val="35000"/>
                  </a:schemeClr>
                </a:solidFill>
                <a:latin typeface="Comfortaa" charset="0"/>
                <a:ea typeface="Comfortaa" charset="0"/>
                <a:cs typeface="Comfortaa" charset="0"/>
              </a:rPr>
              <a:t>es</a:t>
            </a:r>
            <a:r>
              <a:rPr lang="en-US" sz="4000" b="1" dirty="0" smtClean="0">
                <a:solidFill>
                  <a:schemeClr val="tx1">
                    <a:lumMod val="65000"/>
                    <a:lumOff val="35000"/>
                  </a:schemeClr>
                </a:solidFill>
                <a:latin typeface="Comfortaa" charset="0"/>
                <a:ea typeface="Comfortaa" charset="0"/>
                <a:cs typeface="Comfortaa" charset="0"/>
              </a:rPr>
              <a:t> Microsoft Word?</a:t>
            </a:r>
            <a:endParaRPr lang="en-US" sz="4000" dirty="0">
              <a:solidFill>
                <a:schemeClr val="tx1">
                  <a:lumMod val="65000"/>
                  <a:lumOff val="35000"/>
                </a:schemeClr>
              </a:solidFill>
              <a:latin typeface="Comfortaa" charset="0"/>
              <a:ea typeface="Comfortaa" charset="0"/>
              <a:cs typeface="Comfortaa" charset="0"/>
            </a:endParaRPr>
          </a:p>
        </p:txBody>
      </p:sp>
      <p:sp>
        <p:nvSpPr>
          <p:cNvPr id="9" name="Title 24"/>
          <p:cNvSpPr txBox="1">
            <a:spLocks/>
          </p:cNvSpPr>
          <p:nvPr/>
        </p:nvSpPr>
        <p:spPr>
          <a:xfrm>
            <a:off x="560290" y="2971799"/>
            <a:ext cx="3304451" cy="25146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20000"/>
              </a:lnSpc>
            </a:pPr>
            <a:r>
              <a:rPr lang="es-ES" sz="1600" dirty="0">
                <a:solidFill>
                  <a:schemeClr val="tx1">
                    <a:lumMod val="65000"/>
                    <a:lumOff val="35000"/>
                  </a:schemeClr>
                </a:solidFill>
                <a:latin typeface="Comfortaa Light" charset="0"/>
                <a:ea typeface="Comfortaa Light" charset="0"/>
                <a:cs typeface="Comfortaa Light" charset="0"/>
              </a:rPr>
              <a:t>Microsoft </a:t>
            </a:r>
            <a:r>
              <a:rPr lang="es-ES" sz="1600" dirty="0" smtClean="0">
                <a:solidFill>
                  <a:schemeClr val="tx1">
                    <a:lumMod val="65000"/>
                    <a:lumOff val="35000"/>
                  </a:schemeClr>
                </a:solidFill>
                <a:latin typeface="Comfortaa Light" charset="0"/>
                <a:ea typeface="Comfortaa Light" charset="0"/>
                <a:cs typeface="Comfortaa Light" charset="0"/>
              </a:rPr>
              <a:t>Word es un procesador de texto </a:t>
            </a:r>
            <a:r>
              <a:rPr lang="es-ES" sz="1600" dirty="0">
                <a:solidFill>
                  <a:schemeClr val="tx1">
                    <a:lumMod val="65000"/>
                    <a:lumOff val="35000"/>
                  </a:schemeClr>
                </a:solidFill>
                <a:latin typeface="Comfortaa Light" charset="0"/>
                <a:ea typeface="Comfortaa Light" charset="0"/>
                <a:cs typeface="Comfortaa Light" charset="0"/>
              </a:rPr>
              <a:t>que forma parte de la suite de oficina Microsoft Office.</a:t>
            </a:r>
          </a:p>
          <a:p>
            <a:pPr algn="l">
              <a:lnSpc>
                <a:spcPct val="120000"/>
              </a:lnSpc>
            </a:pPr>
            <a:endParaRPr lang="es-ES" sz="1600" dirty="0">
              <a:solidFill>
                <a:schemeClr val="tx1">
                  <a:lumMod val="65000"/>
                  <a:lumOff val="35000"/>
                </a:schemeClr>
              </a:solidFill>
              <a:latin typeface="Comfortaa Light" charset="0"/>
              <a:ea typeface="Comfortaa Light" charset="0"/>
              <a:cs typeface="Comfortaa Light" charset="0"/>
            </a:endParaRPr>
          </a:p>
          <a:p>
            <a:pPr algn="l">
              <a:lnSpc>
                <a:spcPct val="120000"/>
              </a:lnSpc>
            </a:pPr>
            <a:r>
              <a:rPr lang="es-ES" sz="1600" dirty="0">
                <a:solidFill>
                  <a:schemeClr val="tx1">
                    <a:lumMod val="65000"/>
                    <a:lumOff val="35000"/>
                  </a:schemeClr>
                </a:solidFill>
                <a:latin typeface="Comfortaa Light" charset="0"/>
                <a:ea typeface="Comfortaa Light" charset="0"/>
                <a:cs typeface="Comfortaa Light" charset="0"/>
              </a:rPr>
              <a:t>Es </a:t>
            </a:r>
            <a:r>
              <a:rPr lang="es-ES" sz="1600" dirty="0" smtClean="0">
                <a:solidFill>
                  <a:schemeClr val="tx1">
                    <a:lumMod val="65000"/>
                    <a:lumOff val="35000"/>
                  </a:schemeClr>
                </a:solidFill>
                <a:latin typeface="Comfortaa Light" charset="0"/>
                <a:ea typeface="Comfortaa Light" charset="0"/>
                <a:cs typeface="Comfortaa Light" charset="0"/>
              </a:rPr>
              <a:t>el software más popular dentro de esta categoría a nivel mundial.</a:t>
            </a:r>
            <a:endParaRPr lang="en-US" sz="1600" dirty="0">
              <a:solidFill>
                <a:schemeClr val="tx1">
                  <a:lumMod val="65000"/>
                  <a:lumOff val="35000"/>
                </a:schemeClr>
              </a:solidFill>
              <a:latin typeface="Comfortaa" charset="0"/>
              <a:ea typeface="Comfortaa" charset="0"/>
              <a:cs typeface="Comfortaa" charset="0"/>
            </a:endParaRPr>
          </a:p>
        </p:txBody>
      </p:sp>
      <p:sp>
        <p:nvSpPr>
          <p:cNvPr id="2" name="CuadroTexto 1"/>
          <p:cNvSpPr txBox="1"/>
          <p:nvPr/>
        </p:nvSpPr>
        <p:spPr>
          <a:xfrm>
            <a:off x="4379496" y="6596390"/>
            <a:ext cx="3583372" cy="261610"/>
          </a:xfrm>
          <a:prstGeom prst="rect">
            <a:avLst/>
          </a:prstGeom>
          <a:noFill/>
        </p:spPr>
        <p:txBody>
          <a:bodyPr wrap="square" rtlCol="0">
            <a:spAutoFit/>
          </a:bodyPr>
          <a:lstStyle/>
          <a:p>
            <a:r>
              <a:rPr lang="es-PE" sz="1100" dirty="0" smtClean="0">
                <a:solidFill>
                  <a:schemeClr val="bg1"/>
                </a:solidFill>
              </a:rPr>
              <a:t>Fuente de </a:t>
            </a:r>
            <a:r>
              <a:rPr lang="es-PE" sz="1100" dirty="0">
                <a:solidFill>
                  <a:schemeClr val="bg1"/>
                </a:solidFill>
              </a:rPr>
              <a:t>la imagen: https://es.slideshare.net</a:t>
            </a:r>
            <a:endParaRPr lang="en-US" sz="1100" dirty="0">
              <a:solidFill>
                <a:schemeClr val="bg1"/>
              </a:solidFill>
            </a:endParaRPr>
          </a:p>
        </p:txBody>
      </p:sp>
      <p:sp>
        <p:nvSpPr>
          <p:cNvPr id="10"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latin typeface="Comfortaa" charset="0"/>
                <a:ea typeface="Comfortaa" charset="0"/>
                <a:cs typeface="Comfortaa" charset="0"/>
              </a:rPr>
              <a:t>MS Word </a:t>
            </a:r>
            <a:r>
              <a:rPr lang="en-US" sz="800" dirty="0" err="1" smtClean="0">
                <a:latin typeface="Comfortaa" charset="0"/>
                <a:ea typeface="Comfortaa" charset="0"/>
                <a:cs typeface="Comfortaa" charset="0"/>
              </a:rPr>
              <a:t>Nivel</a:t>
            </a:r>
            <a:r>
              <a:rPr lang="en-US" sz="800" dirty="0" smtClean="0">
                <a:latin typeface="Comfortaa" charset="0"/>
                <a:ea typeface="Comfortaa" charset="0"/>
                <a:cs typeface="Comfortaa" charset="0"/>
              </a:rPr>
              <a:t> </a:t>
            </a:r>
            <a:r>
              <a:rPr lang="en-US" sz="800" dirty="0" err="1" smtClean="0">
                <a:latin typeface="Comfortaa" charset="0"/>
                <a:ea typeface="Comfortaa" charset="0"/>
                <a:cs typeface="Comfortaa" charset="0"/>
              </a:rPr>
              <a:t>Básico</a:t>
            </a:r>
            <a:endParaRPr lang="en-US" sz="800" dirty="0">
              <a:latin typeface="Comfortaa" charset="0"/>
              <a:ea typeface="Comfortaa" charset="0"/>
              <a:cs typeface="Comfortaa" charset="0"/>
            </a:endParaRPr>
          </a:p>
        </p:txBody>
      </p:sp>
      <p:pic>
        <p:nvPicPr>
          <p:cNvPr id="1026" name="Picture 2" descr="Resultado de imagen para logos microsoft word"/>
          <p:cNvPicPr>
            <a:picLocks noChangeAspect="1" noChangeArrowheads="1"/>
          </p:cNvPicPr>
          <p:nvPr/>
        </p:nvPicPr>
        <p:blipFill rotWithShape="1">
          <a:blip r:embed="rId4">
            <a:extLst>
              <a:ext uri="{28A0092B-C50C-407E-A947-70E740481C1C}">
                <a14:useLocalDpi xmlns:a14="http://schemas.microsoft.com/office/drawing/2010/main" val="0"/>
              </a:ext>
            </a:extLst>
          </a:blip>
          <a:srcRect r="50819" b="49984"/>
          <a:stretch/>
        </p:blipFill>
        <p:spPr bwMode="auto">
          <a:xfrm>
            <a:off x="5067555" y="0"/>
            <a:ext cx="6210045" cy="237514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Resultado de imagen para logos microsoft word"/>
          <p:cNvPicPr>
            <a:picLocks noChangeAspect="1" noChangeArrowheads="1"/>
          </p:cNvPicPr>
          <p:nvPr/>
        </p:nvPicPr>
        <p:blipFill rotWithShape="1">
          <a:blip r:embed="rId4">
            <a:extLst>
              <a:ext uri="{28A0092B-C50C-407E-A947-70E740481C1C}">
                <a14:useLocalDpi xmlns:a14="http://schemas.microsoft.com/office/drawing/2010/main" val="0"/>
              </a:ext>
            </a:extLst>
          </a:blip>
          <a:srcRect l="49400" r="391" b="49984"/>
          <a:stretch/>
        </p:blipFill>
        <p:spPr bwMode="auto">
          <a:xfrm>
            <a:off x="4770120" y="2375147"/>
            <a:ext cx="6339840" cy="237514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Resultado de imagen para logos microsoft word"/>
          <p:cNvPicPr>
            <a:picLocks noChangeAspect="1" noChangeArrowheads="1"/>
          </p:cNvPicPr>
          <p:nvPr/>
        </p:nvPicPr>
        <p:blipFill rotWithShape="1">
          <a:blip r:embed="rId4">
            <a:extLst>
              <a:ext uri="{28A0092B-C50C-407E-A947-70E740481C1C}">
                <a14:useLocalDpi xmlns:a14="http://schemas.microsoft.com/office/drawing/2010/main" val="0"/>
              </a:ext>
            </a:extLst>
          </a:blip>
          <a:srcRect l="43" t="48146" r="69904" b="9813"/>
          <a:stretch/>
        </p:blipFill>
        <p:spPr bwMode="auto">
          <a:xfrm>
            <a:off x="4373006" y="4388088"/>
            <a:ext cx="3794760" cy="199644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Resultado de imagen para logos microsoft word"/>
          <p:cNvPicPr>
            <a:picLocks noChangeAspect="1" noChangeArrowheads="1"/>
          </p:cNvPicPr>
          <p:nvPr/>
        </p:nvPicPr>
        <p:blipFill rotWithShape="1">
          <a:blip r:embed="rId4">
            <a:extLst>
              <a:ext uri="{28A0092B-C50C-407E-A947-70E740481C1C}">
                <a14:useLocalDpi xmlns:a14="http://schemas.microsoft.com/office/drawing/2010/main" val="0"/>
              </a:ext>
            </a:extLst>
          </a:blip>
          <a:srcRect l="69563" t="48146" r="263" b="9813"/>
          <a:stretch/>
        </p:blipFill>
        <p:spPr bwMode="auto">
          <a:xfrm>
            <a:off x="8260080" y="4388088"/>
            <a:ext cx="3810000" cy="199644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80914" y="6346568"/>
            <a:ext cx="1205381" cy="261166"/>
          </a:xfrm>
          <a:prstGeom prst="rect">
            <a:avLst/>
          </a:prstGeom>
        </p:spPr>
      </p:pic>
    </p:spTree>
    <p:extLst>
      <p:ext uri="{BB962C8B-B14F-4D97-AF65-F5344CB8AC3E}">
        <p14:creationId xmlns:p14="http://schemas.microsoft.com/office/powerpoint/2010/main" val="687711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3.amazonaws.com/s3.timetoast.com/public/uploads/photos/10437164/word_1983.jpg?15038003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4913" y="950168"/>
            <a:ext cx="7027087" cy="467949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35" t="358" r="135" b="1170"/>
          <a:stretch/>
        </p:blipFill>
        <p:spPr>
          <a:xfrm>
            <a:off x="5027582" y="1663629"/>
            <a:ext cx="235834" cy="3564000"/>
          </a:xfrm>
          <a:prstGeom prst="rect">
            <a:avLst/>
          </a:prstGeom>
        </p:spPr>
      </p:pic>
      <p:sp>
        <p:nvSpPr>
          <p:cNvPr id="25" name="Title 24"/>
          <p:cNvSpPr>
            <a:spLocks noGrp="1"/>
          </p:cNvSpPr>
          <p:nvPr>
            <p:ph type="ctrTitle"/>
          </p:nvPr>
        </p:nvSpPr>
        <p:spPr>
          <a:xfrm>
            <a:off x="560290" y="817373"/>
            <a:ext cx="3341150" cy="1910587"/>
          </a:xfrm>
        </p:spPr>
        <p:txBody>
          <a:bodyPr>
            <a:normAutofit/>
          </a:bodyPr>
          <a:lstStyle/>
          <a:p>
            <a:pPr algn="l"/>
            <a:r>
              <a:rPr lang="en-US" sz="4000" b="1" dirty="0" err="1" smtClean="0">
                <a:solidFill>
                  <a:schemeClr val="tx1">
                    <a:lumMod val="65000"/>
                    <a:lumOff val="35000"/>
                  </a:schemeClr>
                </a:solidFill>
                <a:latin typeface="Comfortaa" charset="0"/>
                <a:ea typeface="Comfortaa" charset="0"/>
                <a:cs typeface="Comfortaa" charset="0"/>
              </a:rPr>
              <a:t>Hagamos</a:t>
            </a:r>
            <a:r>
              <a:rPr lang="en-US" sz="4000" b="1" dirty="0" smtClean="0">
                <a:solidFill>
                  <a:schemeClr val="tx1">
                    <a:lumMod val="65000"/>
                    <a:lumOff val="35000"/>
                  </a:schemeClr>
                </a:solidFill>
                <a:latin typeface="Comfortaa" charset="0"/>
                <a:ea typeface="Comfortaa" charset="0"/>
                <a:cs typeface="Comfortaa" charset="0"/>
              </a:rPr>
              <a:t> un </a:t>
            </a:r>
            <a:r>
              <a:rPr lang="en-US" sz="4000" b="1" dirty="0" err="1" smtClean="0">
                <a:solidFill>
                  <a:schemeClr val="tx1">
                    <a:lumMod val="65000"/>
                    <a:lumOff val="35000"/>
                  </a:schemeClr>
                </a:solidFill>
                <a:latin typeface="Comfortaa" charset="0"/>
                <a:ea typeface="Comfortaa" charset="0"/>
                <a:cs typeface="Comfortaa" charset="0"/>
              </a:rPr>
              <a:t>poco</a:t>
            </a:r>
            <a:r>
              <a:rPr lang="en-US" sz="4000" b="1" dirty="0" smtClean="0">
                <a:solidFill>
                  <a:schemeClr val="tx1">
                    <a:lumMod val="65000"/>
                    <a:lumOff val="35000"/>
                  </a:schemeClr>
                </a:solidFill>
                <a:latin typeface="Comfortaa" charset="0"/>
                <a:ea typeface="Comfortaa" charset="0"/>
                <a:cs typeface="Comfortaa" charset="0"/>
              </a:rPr>
              <a:t> de </a:t>
            </a:r>
            <a:r>
              <a:rPr lang="en-US" sz="4000" b="1" dirty="0" err="1" smtClean="0">
                <a:solidFill>
                  <a:schemeClr val="tx1">
                    <a:lumMod val="65000"/>
                    <a:lumOff val="35000"/>
                  </a:schemeClr>
                </a:solidFill>
                <a:latin typeface="Comfortaa" charset="0"/>
                <a:ea typeface="Comfortaa" charset="0"/>
                <a:cs typeface="Comfortaa" charset="0"/>
              </a:rPr>
              <a:t>historia</a:t>
            </a:r>
            <a:r>
              <a:rPr lang="en-US" sz="4000" b="1" dirty="0" smtClean="0">
                <a:solidFill>
                  <a:schemeClr val="tx1">
                    <a:lumMod val="65000"/>
                    <a:lumOff val="35000"/>
                  </a:schemeClr>
                </a:solidFill>
                <a:latin typeface="Comfortaa" charset="0"/>
                <a:ea typeface="Comfortaa" charset="0"/>
                <a:cs typeface="Comfortaa" charset="0"/>
              </a:rPr>
              <a:t>…</a:t>
            </a:r>
            <a:endParaRPr lang="en-US" sz="4000" dirty="0">
              <a:solidFill>
                <a:schemeClr val="tx1">
                  <a:lumMod val="65000"/>
                  <a:lumOff val="35000"/>
                </a:schemeClr>
              </a:solidFill>
              <a:latin typeface="Comfortaa" charset="0"/>
              <a:ea typeface="Comfortaa" charset="0"/>
              <a:cs typeface="Comfortaa" charset="0"/>
            </a:endParaRPr>
          </a:p>
        </p:txBody>
      </p:sp>
      <p:sp>
        <p:nvSpPr>
          <p:cNvPr id="9" name="Title 24"/>
          <p:cNvSpPr txBox="1">
            <a:spLocks/>
          </p:cNvSpPr>
          <p:nvPr/>
        </p:nvSpPr>
        <p:spPr>
          <a:xfrm>
            <a:off x="560290" y="2895601"/>
            <a:ext cx="3463070" cy="309372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20000"/>
              </a:lnSpc>
            </a:pPr>
            <a:r>
              <a:rPr lang="es-ES" sz="1600" dirty="0" smtClean="0">
                <a:solidFill>
                  <a:schemeClr val="tx1">
                    <a:lumMod val="65000"/>
                    <a:lumOff val="35000"/>
                  </a:schemeClr>
                </a:solidFill>
                <a:latin typeface="Comfortaa Light" charset="0"/>
                <a:ea typeface="Comfortaa Light" charset="0"/>
                <a:cs typeface="Comfortaa Light" charset="0"/>
              </a:rPr>
              <a:t>La primera versión de este software, el Word 1.0 </a:t>
            </a:r>
            <a:r>
              <a:rPr lang="es-ES" sz="1600" dirty="0" smtClean="0">
                <a:solidFill>
                  <a:schemeClr val="tx1">
                    <a:lumMod val="65000"/>
                    <a:lumOff val="35000"/>
                  </a:schemeClr>
                </a:solidFill>
                <a:latin typeface="Comfortaa Light" charset="0"/>
                <a:ea typeface="Comfortaa Light" charset="0"/>
                <a:cs typeface="Comfortaa Light" charset="0"/>
              </a:rPr>
              <a:t>para DOS, </a:t>
            </a:r>
            <a:r>
              <a:rPr lang="es-ES" sz="1600" dirty="0" smtClean="0">
                <a:solidFill>
                  <a:schemeClr val="tx1">
                    <a:lumMod val="65000"/>
                    <a:lumOff val="35000"/>
                  </a:schemeClr>
                </a:solidFill>
                <a:latin typeface="Comfortaa Light" charset="0"/>
                <a:ea typeface="Comfortaa Light" charset="0"/>
                <a:cs typeface="Comfortaa Light" charset="0"/>
              </a:rPr>
              <a:t>fue </a:t>
            </a:r>
            <a:r>
              <a:rPr lang="es-ES" sz="1600" dirty="0" smtClean="0">
                <a:solidFill>
                  <a:schemeClr val="tx1">
                    <a:lumMod val="65000"/>
                    <a:lumOff val="35000"/>
                  </a:schemeClr>
                </a:solidFill>
                <a:latin typeface="Comfortaa Light" charset="0"/>
                <a:ea typeface="Comfortaa Light" charset="0"/>
                <a:cs typeface="Comfortaa Light" charset="0"/>
              </a:rPr>
              <a:t>lanzado en Octubre de 1983 para </a:t>
            </a:r>
            <a:r>
              <a:rPr lang="es-ES" sz="1600" dirty="0" smtClean="0">
                <a:solidFill>
                  <a:schemeClr val="tx1">
                    <a:lumMod val="65000"/>
                    <a:lumOff val="35000"/>
                  </a:schemeClr>
                </a:solidFill>
                <a:latin typeface="Comfortaa Light" charset="0"/>
                <a:ea typeface="Comfortaa Light" charset="0"/>
                <a:cs typeface="Comfortaa Light" charset="0"/>
              </a:rPr>
              <a:t>dicha plataforma. </a:t>
            </a:r>
            <a:r>
              <a:rPr lang="es-ES" sz="1600" dirty="0">
                <a:solidFill>
                  <a:schemeClr val="tx1">
                    <a:lumMod val="65000"/>
                    <a:lumOff val="35000"/>
                  </a:schemeClr>
                </a:solidFill>
                <a:latin typeface="Comfortaa Light" charset="0"/>
                <a:ea typeface="Comfortaa Light" charset="0"/>
                <a:cs typeface="Comfortaa Light" charset="0"/>
              </a:rPr>
              <a:t>Luego le siguieron otras cuatro versiones </a:t>
            </a:r>
            <a:r>
              <a:rPr lang="es-ES" sz="1600" dirty="0" smtClean="0">
                <a:solidFill>
                  <a:schemeClr val="tx1">
                    <a:lumMod val="65000"/>
                    <a:lumOff val="35000"/>
                  </a:schemeClr>
                </a:solidFill>
                <a:latin typeface="Comfortaa Light" charset="0"/>
                <a:ea typeface="Comfortaa Light" charset="0"/>
                <a:cs typeface="Comfortaa Light" charset="0"/>
              </a:rPr>
              <a:t>que </a:t>
            </a:r>
            <a:r>
              <a:rPr lang="es-ES" sz="1600" dirty="0">
                <a:solidFill>
                  <a:schemeClr val="tx1">
                    <a:lumMod val="65000"/>
                    <a:lumOff val="35000"/>
                  </a:schemeClr>
                </a:solidFill>
                <a:latin typeface="Comfortaa Light" charset="0"/>
                <a:ea typeface="Comfortaa Light" charset="0"/>
                <a:cs typeface="Comfortaa Light" charset="0"/>
              </a:rPr>
              <a:t>no produjeron casi impacto en las ventas. La primera versión de Word para Windows salió en el año </a:t>
            </a:r>
            <a:r>
              <a:rPr lang="es-ES" sz="1600" dirty="0" smtClean="0">
                <a:solidFill>
                  <a:schemeClr val="tx1">
                    <a:lumMod val="65000"/>
                    <a:lumOff val="35000"/>
                  </a:schemeClr>
                </a:solidFill>
                <a:latin typeface="Comfortaa Light" charset="0"/>
                <a:ea typeface="Comfortaa Light" charset="0"/>
                <a:cs typeface="Comfortaa Light" charset="0"/>
              </a:rPr>
              <a:t>1989. </a:t>
            </a:r>
            <a:endParaRPr lang="en-US" sz="1600" dirty="0">
              <a:solidFill>
                <a:schemeClr val="tx1">
                  <a:lumMod val="65000"/>
                  <a:lumOff val="35000"/>
                </a:schemeClr>
              </a:solidFill>
              <a:latin typeface="Comfortaa" charset="0"/>
              <a:ea typeface="Comfortaa" charset="0"/>
              <a:cs typeface="Comfortaa" charset="0"/>
            </a:endParaRPr>
          </a:p>
        </p:txBody>
      </p:sp>
      <p:sp>
        <p:nvSpPr>
          <p:cNvPr id="2" name="CuadroTexto 1"/>
          <p:cNvSpPr txBox="1"/>
          <p:nvPr/>
        </p:nvSpPr>
        <p:spPr>
          <a:xfrm>
            <a:off x="4379496" y="6596390"/>
            <a:ext cx="3583372" cy="261610"/>
          </a:xfrm>
          <a:prstGeom prst="rect">
            <a:avLst/>
          </a:prstGeom>
          <a:noFill/>
        </p:spPr>
        <p:txBody>
          <a:bodyPr wrap="square" rtlCol="0">
            <a:spAutoFit/>
          </a:bodyPr>
          <a:lstStyle/>
          <a:p>
            <a:r>
              <a:rPr lang="es-PE" sz="1100" dirty="0" smtClean="0">
                <a:solidFill>
                  <a:schemeClr val="bg1"/>
                </a:solidFill>
              </a:rPr>
              <a:t>Fuente de </a:t>
            </a:r>
            <a:r>
              <a:rPr lang="es-PE" sz="1100" dirty="0">
                <a:solidFill>
                  <a:schemeClr val="bg1"/>
                </a:solidFill>
              </a:rPr>
              <a:t>la imagen: https://applesencia.com</a:t>
            </a:r>
            <a:endParaRPr lang="en-US" sz="1100" dirty="0">
              <a:solidFill>
                <a:schemeClr val="bg1"/>
              </a:solidFill>
            </a:endParaRPr>
          </a:p>
        </p:txBody>
      </p:sp>
      <p:pic>
        <p:nvPicPr>
          <p:cNvPr id="13"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75739" y="6477151"/>
            <a:ext cx="1205381" cy="261166"/>
          </a:xfrm>
          <a:prstGeom prst="rect">
            <a:avLst/>
          </a:prstGeom>
        </p:spPr>
      </p:pic>
      <p:sp>
        <p:nvSpPr>
          <p:cNvPr id="11"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latin typeface="Comfortaa" charset="0"/>
                <a:ea typeface="Comfortaa" charset="0"/>
                <a:cs typeface="Comfortaa" charset="0"/>
              </a:rPr>
              <a:t>MS Word </a:t>
            </a:r>
            <a:r>
              <a:rPr lang="en-US" sz="800" dirty="0" err="1" smtClean="0">
                <a:latin typeface="Comfortaa" charset="0"/>
                <a:ea typeface="Comfortaa" charset="0"/>
                <a:cs typeface="Comfortaa" charset="0"/>
              </a:rPr>
              <a:t>Nivel</a:t>
            </a:r>
            <a:r>
              <a:rPr lang="en-US" sz="800" dirty="0" smtClean="0">
                <a:latin typeface="Comfortaa" charset="0"/>
                <a:ea typeface="Comfortaa" charset="0"/>
                <a:cs typeface="Comfortaa" charset="0"/>
              </a:rPr>
              <a:t> </a:t>
            </a:r>
            <a:r>
              <a:rPr lang="en-US" sz="800" dirty="0" err="1" smtClean="0">
                <a:latin typeface="Comfortaa" charset="0"/>
                <a:ea typeface="Comfortaa" charset="0"/>
                <a:cs typeface="Comfortaa" charset="0"/>
              </a:rPr>
              <a:t>Básico</a:t>
            </a:r>
            <a:endParaRPr lang="en-US" sz="800" dirty="0">
              <a:latin typeface="Comfortaa" charset="0"/>
              <a:ea typeface="Comfortaa" charset="0"/>
              <a:cs typeface="Comfortaa" charset="0"/>
            </a:endParaRPr>
          </a:p>
        </p:txBody>
      </p:sp>
      <p:sp>
        <p:nvSpPr>
          <p:cNvPr id="3" name="CuadroTexto 2"/>
          <p:cNvSpPr txBox="1"/>
          <p:nvPr/>
        </p:nvSpPr>
        <p:spPr>
          <a:xfrm>
            <a:off x="5164913" y="5928360"/>
            <a:ext cx="7027087" cy="369332"/>
          </a:xfrm>
          <a:prstGeom prst="rect">
            <a:avLst/>
          </a:prstGeom>
          <a:noFill/>
        </p:spPr>
        <p:txBody>
          <a:bodyPr wrap="square" rtlCol="0">
            <a:spAutoFit/>
          </a:bodyPr>
          <a:lstStyle/>
          <a:p>
            <a:pPr algn="ctr"/>
            <a:r>
              <a:rPr lang="es-PE" b="1" dirty="0" smtClean="0"/>
              <a:t>Word 1.0 para DOS</a:t>
            </a:r>
            <a:endParaRPr lang="en-US" b="1" dirty="0"/>
          </a:p>
        </p:txBody>
      </p:sp>
    </p:spTree>
    <p:extLst>
      <p:ext uri="{BB962C8B-B14F-4D97-AF65-F5344CB8AC3E}">
        <p14:creationId xmlns:p14="http://schemas.microsoft.com/office/powerpoint/2010/main" val="2435999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sultado de imagen para word 19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59080"/>
            <a:ext cx="7924800" cy="6019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0647" y="6346813"/>
            <a:ext cx="1202473" cy="260537"/>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l="-135" t="358" r="135" b="1170"/>
          <a:stretch/>
        </p:blipFill>
        <p:spPr>
          <a:xfrm>
            <a:off x="4143662" y="1663629"/>
            <a:ext cx="235834" cy="3564000"/>
          </a:xfrm>
          <a:prstGeom prst="rect">
            <a:avLst/>
          </a:prstGeom>
        </p:spPr>
      </p:pic>
      <p:sp>
        <p:nvSpPr>
          <p:cNvPr id="25" name="Title 24"/>
          <p:cNvSpPr>
            <a:spLocks noGrp="1"/>
          </p:cNvSpPr>
          <p:nvPr>
            <p:ph type="ctrTitle"/>
          </p:nvPr>
        </p:nvSpPr>
        <p:spPr>
          <a:xfrm>
            <a:off x="560290" y="634493"/>
            <a:ext cx="3304451" cy="1910587"/>
          </a:xfrm>
        </p:spPr>
        <p:txBody>
          <a:bodyPr>
            <a:normAutofit/>
          </a:bodyPr>
          <a:lstStyle/>
          <a:p>
            <a:pPr algn="l"/>
            <a:r>
              <a:rPr lang="en-US" sz="4000" b="1" dirty="0" err="1" smtClean="0">
                <a:solidFill>
                  <a:schemeClr val="tx1">
                    <a:lumMod val="65000"/>
                    <a:lumOff val="35000"/>
                  </a:schemeClr>
                </a:solidFill>
                <a:latin typeface="Comfortaa" charset="0"/>
                <a:ea typeface="Comfortaa" charset="0"/>
                <a:cs typeface="Comfortaa" charset="0"/>
              </a:rPr>
              <a:t>Hagamos</a:t>
            </a:r>
            <a:r>
              <a:rPr lang="en-US" sz="4000" b="1" dirty="0" smtClean="0">
                <a:solidFill>
                  <a:schemeClr val="tx1">
                    <a:lumMod val="65000"/>
                    <a:lumOff val="35000"/>
                  </a:schemeClr>
                </a:solidFill>
                <a:latin typeface="Comfortaa" charset="0"/>
                <a:ea typeface="Comfortaa" charset="0"/>
                <a:cs typeface="Comfortaa" charset="0"/>
              </a:rPr>
              <a:t> un </a:t>
            </a:r>
            <a:r>
              <a:rPr lang="en-US" sz="4000" b="1" dirty="0" err="1" smtClean="0">
                <a:solidFill>
                  <a:schemeClr val="tx1">
                    <a:lumMod val="65000"/>
                    <a:lumOff val="35000"/>
                  </a:schemeClr>
                </a:solidFill>
                <a:latin typeface="Comfortaa" charset="0"/>
                <a:ea typeface="Comfortaa" charset="0"/>
                <a:cs typeface="Comfortaa" charset="0"/>
              </a:rPr>
              <a:t>poco</a:t>
            </a:r>
            <a:r>
              <a:rPr lang="en-US" sz="4000" b="1" dirty="0" smtClean="0">
                <a:solidFill>
                  <a:schemeClr val="tx1">
                    <a:lumMod val="65000"/>
                    <a:lumOff val="35000"/>
                  </a:schemeClr>
                </a:solidFill>
                <a:latin typeface="Comfortaa" charset="0"/>
                <a:ea typeface="Comfortaa" charset="0"/>
                <a:cs typeface="Comfortaa" charset="0"/>
              </a:rPr>
              <a:t> de </a:t>
            </a:r>
            <a:r>
              <a:rPr lang="en-US" sz="4000" b="1" dirty="0" err="1" smtClean="0">
                <a:solidFill>
                  <a:schemeClr val="tx1">
                    <a:lumMod val="65000"/>
                    <a:lumOff val="35000"/>
                  </a:schemeClr>
                </a:solidFill>
                <a:latin typeface="Comfortaa" charset="0"/>
                <a:ea typeface="Comfortaa" charset="0"/>
                <a:cs typeface="Comfortaa" charset="0"/>
              </a:rPr>
              <a:t>historia</a:t>
            </a:r>
            <a:r>
              <a:rPr lang="en-US" sz="4000" b="1" dirty="0" smtClean="0">
                <a:solidFill>
                  <a:schemeClr val="tx1">
                    <a:lumMod val="65000"/>
                    <a:lumOff val="35000"/>
                  </a:schemeClr>
                </a:solidFill>
                <a:latin typeface="Comfortaa" charset="0"/>
                <a:ea typeface="Comfortaa" charset="0"/>
                <a:cs typeface="Comfortaa" charset="0"/>
              </a:rPr>
              <a:t>…</a:t>
            </a:r>
            <a:endParaRPr lang="en-US" sz="4000" dirty="0">
              <a:solidFill>
                <a:schemeClr val="tx1">
                  <a:lumMod val="65000"/>
                  <a:lumOff val="35000"/>
                </a:schemeClr>
              </a:solidFill>
              <a:latin typeface="Comfortaa" charset="0"/>
              <a:ea typeface="Comfortaa" charset="0"/>
              <a:cs typeface="Comfortaa" charset="0"/>
            </a:endParaRPr>
          </a:p>
        </p:txBody>
      </p:sp>
      <p:sp>
        <p:nvSpPr>
          <p:cNvPr id="9" name="Title 24"/>
          <p:cNvSpPr txBox="1">
            <a:spLocks/>
          </p:cNvSpPr>
          <p:nvPr/>
        </p:nvSpPr>
        <p:spPr>
          <a:xfrm>
            <a:off x="560290" y="3840479"/>
            <a:ext cx="3304451" cy="217932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20000"/>
              </a:lnSpc>
            </a:pPr>
            <a:r>
              <a:rPr lang="es-ES" sz="1600" dirty="0">
                <a:solidFill>
                  <a:schemeClr val="tx1">
                    <a:lumMod val="65000"/>
                    <a:lumOff val="35000"/>
                  </a:schemeClr>
                </a:solidFill>
                <a:latin typeface="Comfortaa Light" charset="0"/>
                <a:ea typeface="Comfortaa Light" charset="0"/>
                <a:cs typeface="Comfortaa Light" charset="0"/>
              </a:rPr>
              <a:t>Esta versión permitió que las ventas se incrementaran notablemente. El nombre de las siguientes versiones coincidió con el de las versiones de Windows (Word 95, 97, 2000). Ya en este milenio se lanzaron las versiones 2002, 2003, 2007, 2010, 2013 y la actual, la 2016.</a:t>
            </a:r>
            <a:endParaRPr lang="en-US" sz="1600" dirty="0">
              <a:solidFill>
                <a:schemeClr val="tx1">
                  <a:lumMod val="65000"/>
                  <a:lumOff val="35000"/>
                </a:schemeClr>
              </a:solidFill>
              <a:latin typeface="Comfortaa" charset="0"/>
              <a:ea typeface="Comfortaa" charset="0"/>
              <a:cs typeface="Comfortaa" charset="0"/>
            </a:endParaRPr>
          </a:p>
        </p:txBody>
      </p:sp>
      <p:sp>
        <p:nvSpPr>
          <p:cNvPr id="2" name="CuadroTexto 1"/>
          <p:cNvSpPr txBox="1"/>
          <p:nvPr/>
        </p:nvSpPr>
        <p:spPr>
          <a:xfrm>
            <a:off x="4379496" y="6596390"/>
            <a:ext cx="3583372" cy="261610"/>
          </a:xfrm>
          <a:prstGeom prst="rect">
            <a:avLst/>
          </a:prstGeom>
          <a:noFill/>
        </p:spPr>
        <p:txBody>
          <a:bodyPr wrap="square" rtlCol="0">
            <a:spAutoFit/>
          </a:bodyPr>
          <a:lstStyle/>
          <a:p>
            <a:r>
              <a:rPr lang="es-PE" sz="1100" dirty="0" smtClean="0">
                <a:solidFill>
                  <a:schemeClr val="bg1"/>
                </a:solidFill>
              </a:rPr>
              <a:t>Fuente de </a:t>
            </a:r>
            <a:r>
              <a:rPr lang="es-PE" sz="1100" dirty="0">
                <a:solidFill>
                  <a:schemeClr val="bg1"/>
                </a:solidFill>
              </a:rPr>
              <a:t>la imagen: https://es.slideshare.net</a:t>
            </a:r>
            <a:endParaRPr lang="en-US" sz="1100" dirty="0">
              <a:solidFill>
                <a:schemeClr val="bg1"/>
              </a:solidFill>
            </a:endParaRPr>
          </a:p>
        </p:txBody>
      </p:sp>
      <p:pic>
        <p:nvPicPr>
          <p:cNvPr id="12"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3421" y="6395307"/>
            <a:ext cx="1202473" cy="260537"/>
          </a:xfrm>
          <a:prstGeom prst="rect">
            <a:avLst/>
          </a:prstGeom>
        </p:spPr>
      </p:pic>
      <p:sp>
        <p:nvSpPr>
          <p:cNvPr id="13" name="CuadroTexto 12"/>
          <p:cNvSpPr txBox="1"/>
          <p:nvPr/>
        </p:nvSpPr>
        <p:spPr>
          <a:xfrm>
            <a:off x="4379496" y="6334780"/>
            <a:ext cx="3583372" cy="261610"/>
          </a:xfrm>
          <a:prstGeom prst="rect">
            <a:avLst/>
          </a:prstGeom>
          <a:noFill/>
        </p:spPr>
        <p:txBody>
          <a:bodyPr wrap="square" rtlCol="0">
            <a:spAutoFit/>
          </a:bodyPr>
          <a:lstStyle/>
          <a:p>
            <a:r>
              <a:rPr lang="es-PE" sz="1100" dirty="0" smtClean="0">
                <a:solidFill>
                  <a:schemeClr val="bg1"/>
                </a:solidFill>
              </a:rPr>
              <a:t>Fuente de </a:t>
            </a:r>
            <a:r>
              <a:rPr lang="es-PE" sz="1100" dirty="0">
                <a:solidFill>
                  <a:schemeClr val="bg1"/>
                </a:solidFill>
              </a:rPr>
              <a:t>la imagen: http://7exceltips.blogspot.pe/</a:t>
            </a:r>
            <a:endParaRPr lang="en-US" sz="1100" dirty="0">
              <a:solidFill>
                <a:schemeClr val="bg1"/>
              </a:solidFill>
            </a:endParaRPr>
          </a:p>
        </p:txBody>
      </p:sp>
      <p:sp>
        <p:nvSpPr>
          <p:cNvPr id="11" name="Title 1"/>
          <p:cNvSpPr txBox="1">
            <a:spLocks/>
          </p:cNvSpPr>
          <p:nvPr/>
        </p:nvSpPr>
        <p:spPr>
          <a:xfrm rot="5400000">
            <a:off x="-519547" y="589424"/>
            <a:ext cx="1498402" cy="26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 dirty="0" smtClean="0">
                <a:latin typeface="Comfortaa" charset="0"/>
                <a:ea typeface="Comfortaa" charset="0"/>
                <a:cs typeface="Comfortaa" charset="0"/>
              </a:rPr>
              <a:t>MS Word </a:t>
            </a:r>
            <a:r>
              <a:rPr lang="en-US" sz="800" dirty="0" err="1" smtClean="0">
                <a:latin typeface="Comfortaa" charset="0"/>
                <a:ea typeface="Comfortaa" charset="0"/>
                <a:cs typeface="Comfortaa" charset="0"/>
              </a:rPr>
              <a:t>Nivel</a:t>
            </a:r>
            <a:r>
              <a:rPr lang="en-US" sz="800" dirty="0" smtClean="0">
                <a:latin typeface="Comfortaa" charset="0"/>
                <a:ea typeface="Comfortaa" charset="0"/>
                <a:cs typeface="Comfortaa" charset="0"/>
              </a:rPr>
              <a:t> </a:t>
            </a:r>
            <a:r>
              <a:rPr lang="en-US" sz="800" dirty="0" err="1" smtClean="0">
                <a:latin typeface="Comfortaa" charset="0"/>
                <a:ea typeface="Comfortaa" charset="0"/>
                <a:cs typeface="Comfortaa" charset="0"/>
              </a:rPr>
              <a:t>Básico</a:t>
            </a:r>
            <a:endParaRPr lang="en-US" sz="800" dirty="0">
              <a:latin typeface="Comfortaa" charset="0"/>
              <a:ea typeface="Comfortaa" charset="0"/>
              <a:cs typeface="Comfortaa" charset="0"/>
            </a:endParaRPr>
          </a:p>
        </p:txBody>
      </p:sp>
      <p:sp>
        <p:nvSpPr>
          <p:cNvPr id="14" name="CuadroTexto 13"/>
          <p:cNvSpPr txBox="1"/>
          <p:nvPr/>
        </p:nvSpPr>
        <p:spPr>
          <a:xfrm>
            <a:off x="5164913" y="6294120"/>
            <a:ext cx="7027087" cy="369332"/>
          </a:xfrm>
          <a:prstGeom prst="rect">
            <a:avLst/>
          </a:prstGeom>
          <a:noFill/>
        </p:spPr>
        <p:txBody>
          <a:bodyPr wrap="square" rtlCol="0">
            <a:spAutoFit/>
          </a:bodyPr>
          <a:lstStyle/>
          <a:p>
            <a:pPr algn="ctr"/>
            <a:r>
              <a:rPr lang="es-PE" b="1" dirty="0" smtClean="0"/>
              <a:t>Word 1.0 para </a:t>
            </a:r>
            <a:r>
              <a:rPr lang="es-PE" b="1" dirty="0" err="1" smtClean="0"/>
              <a:t>Widows</a:t>
            </a:r>
            <a:endParaRPr lang="en-US" b="1" dirty="0"/>
          </a:p>
        </p:txBody>
      </p:sp>
      <p:pic>
        <p:nvPicPr>
          <p:cNvPr id="15"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5739" y="6477151"/>
            <a:ext cx="1205381" cy="261166"/>
          </a:xfrm>
          <a:prstGeom prst="rect">
            <a:avLst/>
          </a:prstGeom>
        </p:spPr>
      </p:pic>
    </p:spTree>
    <p:extLst>
      <p:ext uri="{BB962C8B-B14F-4D97-AF65-F5344CB8AC3E}">
        <p14:creationId xmlns:p14="http://schemas.microsoft.com/office/powerpoint/2010/main" val="3749045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1534</TotalTime>
  <Words>301</Words>
  <Application>Microsoft Office PowerPoint</Application>
  <PresentationFormat>Panorámica</PresentationFormat>
  <Paragraphs>29</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Calibri</vt:lpstr>
      <vt:lpstr>Calibri Light</vt:lpstr>
      <vt:lpstr>Comfortaa</vt:lpstr>
      <vt:lpstr>Comfortaa Light</vt:lpstr>
      <vt:lpstr>Office Theme</vt:lpstr>
      <vt:lpstr>MICROSOFT WORD</vt:lpstr>
      <vt:lpstr>Módulo 1</vt:lpstr>
      <vt:lpstr>¿Qué es y para qué sirve un procesador de texto?</vt:lpstr>
      <vt:lpstr>¿Qué es un procesador de texto?</vt:lpstr>
      <vt:lpstr>¿Qué es Microsoft Word?</vt:lpstr>
      <vt:lpstr>Hagamos un poco de historia…</vt:lpstr>
      <vt:lpstr>Hagamos un poco de historia…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Sergio Bazo</cp:lastModifiedBy>
  <cp:revision>42</cp:revision>
  <dcterms:created xsi:type="dcterms:W3CDTF">2017-09-01T15:02:55Z</dcterms:created>
  <dcterms:modified xsi:type="dcterms:W3CDTF">2017-12-08T15:05:17Z</dcterms:modified>
</cp:coreProperties>
</file>