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7" r:id="rId3"/>
    <p:sldId id="259" r:id="rId4"/>
    <p:sldId id="297" r:id="rId5"/>
    <p:sldId id="298" r:id="rId6"/>
    <p:sldId id="300" r:id="rId7"/>
    <p:sldId id="299" r:id="rId8"/>
    <p:sldId id="303" r:id="rId9"/>
    <p:sldId id="301" r:id="rId10"/>
    <p:sldId id="302" r:id="rId11"/>
    <p:sldId id="305" r:id="rId12"/>
    <p:sldId id="308" r:id="rId13"/>
    <p:sldId id="307" r:id="rId14"/>
    <p:sldId id="309" r:id="rId15"/>
    <p:sldId id="310" r:id="rId16"/>
    <p:sldId id="314" r:id="rId17"/>
    <p:sldId id="312" r:id="rId18"/>
    <p:sldId id="313" r:id="rId19"/>
    <p:sldId id="311" r:id="rId20"/>
    <p:sldId id="315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FAE72-FFC1-44EA-88AA-99FEEF036CF0}">
          <p14:sldIdLst>
            <p14:sldId id="256"/>
            <p14:sldId id="267"/>
            <p14:sldId id="259"/>
            <p14:sldId id="297"/>
            <p14:sldId id="298"/>
            <p14:sldId id="300"/>
            <p14:sldId id="299"/>
            <p14:sldId id="303"/>
            <p14:sldId id="301"/>
            <p14:sldId id="302"/>
            <p14:sldId id="305"/>
            <p14:sldId id="308"/>
            <p14:sldId id="307"/>
            <p14:sldId id="309"/>
            <p14:sldId id="310"/>
            <p14:sldId id="314"/>
            <p14:sldId id="312"/>
            <p14:sldId id="313"/>
            <p14:sldId id="311"/>
            <p14:sldId id="315"/>
          </p14:sldIdLst>
        </p14:section>
        <p14:section name="Untitled Section" id="{268F9203-5533-41FA-AF2E-C6026741419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2E1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>
        <p:scale>
          <a:sx n="100" d="100"/>
          <a:sy n="100" d="100"/>
        </p:scale>
        <p:origin x="173" y="-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8T14:31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 12396,'-27'-13'0,"18"4"-6310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9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15855,'-17'8'1249,"15"-8"-1249,2 5-1794,0 0 129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10:33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6425,'0'0'8866,"-28"-3"-9762,33-7-1528,12 0-3642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10:39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10098,'0'0'3009,"48"-11"-9275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6:24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6726,'-6'-17'3524,"-2"-1"-2403,5 10 3972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7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7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1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0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0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18-Jun-23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18-Jun-23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18-Jun-23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BB18-6470-45D6-8E36-218496BCE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355" y="2473477"/>
            <a:ext cx="9393790" cy="1843541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8E0000"/>
                </a:solidFill>
                <a:latin typeface="Bookman Old Style" panose="02050604050505020204" pitchFamily="18" charset="0"/>
              </a:rPr>
              <a:t>SD-WAN</a:t>
            </a:r>
            <a:endParaRPr lang="en-US" sz="5400" b="1" dirty="0">
              <a:solidFill>
                <a:srgbClr val="8E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1F05D-9A18-4057-BF29-31A068B2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22012"/>
            <a:ext cx="10396765" cy="127415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Khawar butt</a:t>
            </a:r>
          </a:p>
          <a:p>
            <a:pPr algn="r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CCIE # 12353 [R/S, Security, SP, DC, Voice, Storage, Wireless]</a:t>
            </a:r>
          </a:p>
          <a:p>
            <a:pPr algn="r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CCDE#20110020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644D76-9E9B-4817-9740-13815D3E005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A98CD-7735-43DF-A2D5-9321FC725949}"/>
              </a:ext>
            </a:extLst>
          </p:cNvPr>
          <p:cNvCxnSpPr/>
          <p:nvPr/>
        </p:nvCxnSpPr>
        <p:spPr>
          <a:xfrm>
            <a:off x="1153071" y="4355533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44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</a:t>
            </a:r>
            <a:r>
              <a:rPr lang="en-US" sz="4400" b="1" dirty="0" err="1">
                <a:solidFill>
                  <a:srgbClr val="8E0000"/>
                </a:solidFill>
                <a:latin typeface="Bookman Old Style" panose="02050604050505020204" pitchFamily="18" charset="0"/>
              </a:rPr>
              <a:t>WAN</a:t>
            </a: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 Edge Devices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1219201" y="2456361"/>
            <a:ext cx="6945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</a:t>
            </a:r>
            <a:r>
              <a:rPr lang="en-U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vEdge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/</a:t>
            </a:r>
            <a:r>
              <a:rPr lang="en-U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cEdge</a:t>
            </a:r>
            <a:endParaRPr lang="en-U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ISR Routers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ASR Routers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ENCS 5XXX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CSR Routers VMs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vEdge</a:t>
            </a: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Devices (Physical/VMs)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EE329-E740-4377-BDE7-A7526426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28" y="2719740"/>
            <a:ext cx="642042" cy="607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8B8C74-2668-4F0B-A8EE-A24E81584AA0}"/>
                  </a:ext>
                </a:extLst>
              </p14:cNvPr>
              <p14:cNvContentPartPr/>
              <p14:nvPr/>
            </p14:nvContentPartPr>
            <p14:xfrm>
              <a:off x="10964931" y="614444"/>
              <a:ext cx="1044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8B8C74-2668-4F0B-A8EE-A24E81584A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6291" y="605444"/>
                <a:ext cx="28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57BF68-AD69-4B8C-9CBD-D49CD0AAB50D}"/>
                  </a:ext>
                </a:extLst>
              </p14:cNvPr>
              <p14:cNvContentPartPr/>
              <p14:nvPr/>
            </p14:nvContentPartPr>
            <p14:xfrm>
              <a:off x="11092731" y="1152284"/>
              <a:ext cx="1764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57BF68-AD69-4B8C-9CBD-D49CD0AAB5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83731" y="1143284"/>
                <a:ext cx="352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38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410547"/>
            <a:ext cx="10054620" cy="1323004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Infrastructure &amp; VPNs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44E6E5-85D2-487B-8C2A-A7015512C962}"/>
              </a:ext>
            </a:extLst>
          </p:cNvPr>
          <p:cNvSpPr txBox="1"/>
          <p:nvPr/>
        </p:nvSpPr>
        <p:spPr>
          <a:xfrm>
            <a:off x="6667306" y="2048324"/>
            <a:ext cx="4486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Controllers have 2 VPNs by default, VPN 0 &amp; VPN 512</a:t>
            </a:r>
          </a:p>
          <a:p>
            <a:endParaRPr lang="en-US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VPN are like VRFs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VPN 512 is the Out-of-Band Management VPN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VPN 0 is the Transport / Control VPN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8D2EF-D2FF-4961-93DC-44514F0E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2" y="1923312"/>
            <a:ext cx="5120644" cy="38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3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429215"/>
            <a:ext cx="10054620" cy="1304336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Service VPNs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DC56DD3-EC3A-478D-B020-B89866F9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773509"/>
            <a:ext cx="9934574" cy="40887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6BB26A-8671-4FAD-87FD-8D09D0158B27}"/>
              </a:ext>
            </a:extLst>
          </p:cNvPr>
          <p:cNvCxnSpPr/>
          <p:nvPr/>
        </p:nvCxnSpPr>
        <p:spPr>
          <a:xfrm>
            <a:off x="11153775" y="1733550"/>
            <a:ext cx="0" cy="4088753"/>
          </a:xfrm>
          <a:prstGeom prst="line">
            <a:avLst/>
          </a:prstGeom>
          <a:ln w="19050">
            <a:solidFill>
              <a:srgbClr val="002E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B71962-F3E1-442D-8562-97530E4A8224}"/>
              </a:ext>
            </a:extLst>
          </p:cNvPr>
          <p:cNvCxnSpPr/>
          <p:nvPr/>
        </p:nvCxnSpPr>
        <p:spPr>
          <a:xfrm>
            <a:off x="1219201" y="5822303"/>
            <a:ext cx="9934574" cy="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3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Service VPNs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Service VPNs are Data VPNs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They connect the branch offices to the Headquarters, Data Centers and Cloud Services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Service VPNs are VPNs between VPN 1 – 65535 – (minus 0 &amp; 512)</a:t>
            </a:r>
          </a:p>
        </p:txBody>
      </p:sp>
    </p:spTree>
    <p:extLst>
      <p:ext uri="{BB962C8B-B14F-4D97-AF65-F5344CB8AC3E}">
        <p14:creationId xmlns:p14="http://schemas.microsoft.com/office/powerpoint/2010/main" val="246184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Overlay Management Protocol (OMP)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OMP is the control protocol used to communicate between the controllers and the WAN Edge devices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responsible for distributing reachability information, control policies and security policies in the WAN</a:t>
            </a:r>
          </a:p>
        </p:txBody>
      </p:sp>
    </p:spTree>
    <p:extLst>
      <p:ext uri="{BB962C8B-B14F-4D97-AF65-F5344CB8AC3E}">
        <p14:creationId xmlns:p14="http://schemas.microsoft.com/office/powerpoint/2010/main" val="265927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Organization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2205096"/>
            <a:ext cx="9934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Identifier that is common to all the devices in the SD-WAN setup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Configured on each device</a:t>
            </a:r>
          </a:p>
        </p:txBody>
      </p:sp>
    </p:spTree>
    <p:extLst>
      <p:ext uri="{BB962C8B-B14F-4D97-AF65-F5344CB8AC3E}">
        <p14:creationId xmlns:p14="http://schemas.microsoft.com/office/powerpoint/2010/main" val="76548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Site ID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Site ID is a numerical Identifier that allows SD-WAN to group devices to each other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used in policies to classify characteristics associated with a location</a:t>
            </a:r>
          </a:p>
        </p:txBody>
      </p:sp>
    </p:spTree>
    <p:extLst>
      <p:ext uri="{BB962C8B-B14F-4D97-AF65-F5344CB8AC3E}">
        <p14:creationId xmlns:p14="http://schemas.microsoft.com/office/powerpoint/2010/main" val="37813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System IP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System IP is a like a Router-ID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uniquely identifies each device (Controllers and WAN Edges)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Although it is the form of an IP, it is only used to Identity devices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one of the components in the Transport Locator (TLOC)</a:t>
            </a:r>
          </a:p>
        </p:txBody>
      </p:sp>
    </p:spTree>
    <p:extLst>
      <p:ext uri="{BB962C8B-B14F-4D97-AF65-F5344CB8AC3E}">
        <p14:creationId xmlns:p14="http://schemas.microsoft.com/office/powerpoint/2010/main" val="266030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Color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1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allows you to identity transport tunnels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more like a Tag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For example, if your router has 2 WAN transports, </a:t>
            </a:r>
            <a:r>
              <a:rPr lang="en-US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Interet</a:t>
            </a: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Connection and a MPLS Connection, you need to classify them by using a color.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one of the components in the Transport Locator (TLOC)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8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SD-WAN Technologies –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Transport Locator (TLOC)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1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an identifier that is used as the Next-Hop in a OMP Route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made up of 3 components: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System IP of the device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The Tunnel Color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Encapsulation (IPSec or GRE, generally IPSec) 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9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184721"/>
            <a:ext cx="9603275" cy="54882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5974-8434-4052-811D-25C4D5D8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001444"/>
            <a:ext cx="9835654" cy="3865956"/>
          </a:xfrm>
        </p:spPr>
        <p:txBody>
          <a:bodyPr>
            <a:normAutofit lnSpcReduction="10000"/>
          </a:bodyPr>
          <a:lstStyle/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SD-WAN Overview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Initializing Controllers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Initializing vEdges &amp; cEdges 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Configuring Templates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Configuring a Service VPN using Templates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Configuring Centralized Policies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Advanced Configurations</a:t>
            </a:r>
          </a:p>
          <a:p>
            <a:pPr marL="342900" indent="-342900" algn="just">
              <a:buClr>
                <a:srgbClr val="8E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Clr>
                <a:srgbClr val="8E0000"/>
              </a:buClr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141760-1E25-486D-968E-96A1EB347872}"/>
                  </a:ext>
                </a:extLst>
              </p14:cNvPr>
              <p14:cNvContentPartPr/>
              <p14:nvPr/>
            </p14:nvContentPartPr>
            <p14:xfrm>
              <a:off x="10995835" y="1777393"/>
              <a:ext cx="13320" cy="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141760-1E25-486D-968E-96A1EB3478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7195" y="1768393"/>
                <a:ext cx="3096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69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391886"/>
            <a:ext cx="10054620" cy="1341665"/>
          </a:xfrm>
        </p:spPr>
        <p:txBody>
          <a:bodyPr>
            <a:noAutofit/>
          </a:bodyPr>
          <a:lstStyle/>
          <a:p>
            <a:pPr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Initializing the Controllers </a:t>
            </a:r>
            <a:b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</a:br>
            <a:r>
              <a:rPr lang="en-US" sz="3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Transport Locator (TLOC)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1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1EBD30-C4A0-4C00-9862-3929118F7241}"/>
              </a:ext>
            </a:extLst>
          </p:cNvPr>
          <p:cNvSpPr/>
          <p:nvPr/>
        </p:nvSpPr>
        <p:spPr>
          <a:xfrm>
            <a:off x="1219201" y="1959542"/>
            <a:ext cx="9934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an identifier that is used as the Next-Hop in a OMP Route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made up of 3 components: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System IP of the device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The Tunnel Color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Encapsulation (IPSec or GRE, generally IPSec) 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0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184721"/>
            <a:ext cx="9603275" cy="5488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Whiteboard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811049-AF57-4A19-AD5A-4E0CC1F1A1F4}"/>
                  </a:ext>
                </a:extLst>
              </p14:cNvPr>
              <p14:cNvContentPartPr/>
              <p14:nvPr/>
            </p14:nvContentPartPr>
            <p14:xfrm>
              <a:off x="8071611" y="4830404"/>
              <a:ext cx="6480" cy="1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811049-AF57-4A19-AD5A-4E0CC1F1A1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2611" y="4821404"/>
                <a:ext cx="2412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1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Software Defined – WAN (SD-WAN)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5974-8434-4052-811D-25C4D5D8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001444"/>
            <a:ext cx="9835654" cy="3865956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buClr>
                <a:srgbClr val="8E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Software Defined WAN is a technology based on SDN approach to centrally provision, manage, monitor, report and troubleshoot your WAN network. The main benefits are:</a:t>
            </a:r>
          </a:p>
          <a:p>
            <a:pPr marL="914400" indent="-457200" algn="just">
              <a:lnSpc>
                <a:spcPct val="120000"/>
              </a:lnSpc>
              <a:buClr>
                <a:srgbClr val="8E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Operational Cost Reduction</a:t>
            </a:r>
          </a:p>
          <a:p>
            <a:pPr marL="914400" indent="-457200" algn="just">
              <a:lnSpc>
                <a:spcPct val="120000"/>
              </a:lnSpc>
              <a:buClr>
                <a:srgbClr val="8E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Enable Performance based Traffic Engineering across multiple transports in your WAN</a:t>
            </a:r>
          </a:p>
          <a:p>
            <a:pPr marL="914400" indent="-457200" algn="just">
              <a:lnSpc>
                <a:spcPct val="120000"/>
              </a:lnSpc>
              <a:buClr>
                <a:srgbClr val="8E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Provides Security using built-in IPSec capabilities</a:t>
            </a:r>
          </a:p>
          <a:p>
            <a:pPr marL="914400" indent="-457200" algn="just">
              <a:lnSpc>
                <a:spcPct val="120000"/>
              </a:lnSpc>
              <a:buClr>
                <a:srgbClr val="8E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Traffic Analysis and simulation tools</a:t>
            </a:r>
          </a:p>
          <a:p>
            <a:pPr marL="914400" indent="-457200" algn="just">
              <a:lnSpc>
                <a:spcPct val="120000"/>
              </a:lnSpc>
              <a:buClr>
                <a:srgbClr val="8E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Easy change of topologies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rm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Components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2E338-CF8F-4A6C-A17A-AEA0F73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769572"/>
            <a:ext cx="6037939" cy="41570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78BE2-E0C8-45EB-A631-A899515A0D70}"/>
              </a:ext>
            </a:extLst>
          </p:cNvPr>
          <p:cNvCxnSpPr>
            <a:cxnSpLocks/>
          </p:cNvCxnSpPr>
          <p:nvPr/>
        </p:nvCxnSpPr>
        <p:spPr>
          <a:xfrm>
            <a:off x="3872204" y="3629608"/>
            <a:ext cx="0" cy="41054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32CD0-716C-480E-80A5-56AC4CFF0E6B}"/>
              </a:ext>
            </a:extLst>
          </p:cNvPr>
          <p:cNvCxnSpPr>
            <a:cxnSpLocks/>
          </p:cNvCxnSpPr>
          <p:nvPr/>
        </p:nvCxnSpPr>
        <p:spPr>
          <a:xfrm flipH="1">
            <a:off x="2230016" y="3545633"/>
            <a:ext cx="422988" cy="49452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37AB-0DE1-4A4F-A89E-3B50A1374D62}"/>
              </a:ext>
            </a:extLst>
          </p:cNvPr>
          <p:cNvCxnSpPr>
            <a:cxnSpLocks/>
          </p:cNvCxnSpPr>
          <p:nvPr/>
        </p:nvCxnSpPr>
        <p:spPr>
          <a:xfrm>
            <a:off x="4360506" y="3422002"/>
            <a:ext cx="706016" cy="6181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92BD65-5FF1-4577-B261-E16C25E0B646}"/>
              </a:ext>
            </a:extLst>
          </p:cNvPr>
          <p:cNvCxnSpPr>
            <a:cxnSpLocks/>
          </p:cNvCxnSpPr>
          <p:nvPr/>
        </p:nvCxnSpPr>
        <p:spPr>
          <a:xfrm flipH="1">
            <a:off x="2233126" y="4329404"/>
            <a:ext cx="892629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402977-5687-44BF-9C40-08893A49421A}"/>
              </a:ext>
            </a:extLst>
          </p:cNvPr>
          <p:cNvCxnSpPr>
            <a:cxnSpLocks/>
          </p:cNvCxnSpPr>
          <p:nvPr/>
        </p:nvCxnSpPr>
        <p:spPr>
          <a:xfrm flipH="1">
            <a:off x="1623527" y="4607768"/>
            <a:ext cx="314131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6B1CE0-BB76-484E-88DB-788DE0FADBF2}"/>
              </a:ext>
            </a:extLst>
          </p:cNvPr>
          <p:cNvCxnSpPr>
            <a:cxnSpLocks/>
          </p:cNvCxnSpPr>
          <p:nvPr/>
        </p:nvCxnSpPr>
        <p:spPr>
          <a:xfrm>
            <a:off x="3604727" y="4660641"/>
            <a:ext cx="0" cy="28458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FB4F6B-6C38-481B-B1A4-9C6017DC616B}"/>
              </a:ext>
            </a:extLst>
          </p:cNvPr>
          <p:cNvCxnSpPr>
            <a:cxnSpLocks/>
          </p:cNvCxnSpPr>
          <p:nvPr/>
        </p:nvCxnSpPr>
        <p:spPr>
          <a:xfrm>
            <a:off x="4080588" y="4444288"/>
            <a:ext cx="157582" cy="50093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0AEDDA-B47E-42CA-B069-BB4E9015B5F4}"/>
              </a:ext>
            </a:extLst>
          </p:cNvPr>
          <p:cNvCxnSpPr>
            <a:cxnSpLocks/>
          </p:cNvCxnSpPr>
          <p:nvPr/>
        </p:nvCxnSpPr>
        <p:spPr>
          <a:xfrm>
            <a:off x="4185297" y="4329404"/>
            <a:ext cx="703944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E4F95E-4D0F-4789-8D31-0DE5D0F34920}"/>
              </a:ext>
            </a:extLst>
          </p:cNvPr>
          <p:cNvCxnSpPr>
            <a:cxnSpLocks/>
          </p:cNvCxnSpPr>
          <p:nvPr/>
        </p:nvCxnSpPr>
        <p:spPr>
          <a:xfrm>
            <a:off x="5467739" y="4607768"/>
            <a:ext cx="311020" cy="3261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36FB1B-8395-47E2-B31C-20C07AD0D27D}"/>
              </a:ext>
            </a:extLst>
          </p:cNvPr>
          <p:cNvCxnSpPr>
            <a:cxnSpLocks/>
          </p:cNvCxnSpPr>
          <p:nvPr/>
        </p:nvCxnSpPr>
        <p:spPr>
          <a:xfrm flipH="1">
            <a:off x="2892492" y="4607768"/>
            <a:ext cx="365966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2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Controllers Devices</a:t>
            </a:r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FA1D5059-BCE6-43C6-AEDB-D2C4A416D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853831"/>
            <a:ext cx="5842829" cy="40227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7379476" y="1875461"/>
            <a:ext cx="37052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Management Plane</a:t>
            </a:r>
            <a:endParaRPr lang="en-US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</a:t>
            </a:r>
            <a:r>
              <a:rPr lang="en-US" sz="2400" b="1" dirty="0">
                <a:solidFill>
                  <a:srgbClr val="009999"/>
                </a:solidFill>
                <a:latin typeface="Bookman Old Style" panose="02050604050505020204" pitchFamily="18" charset="0"/>
              </a:rPr>
              <a:t>vManage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Single Management Pane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Centralized provisioning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Central Policies and Templates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Centralized Troubleshooting and Monitoring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Software upgrades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9A7D7-EBB8-4656-9F1A-03ACBAE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77" y="2538161"/>
            <a:ext cx="626628" cy="6314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DA7AEE-179A-4B53-BAB7-CA6A7AF204AC}"/>
              </a:ext>
            </a:extLst>
          </p:cNvPr>
          <p:cNvCxnSpPr>
            <a:cxnSpLocks/>
          </p:cNvCxnSpPr>
          <p:nvPr/>
        </p:nvCxnSpPr>
        <p:spPr>
          <a:xfrm>
            <a:off x="3872204" y="3629608"/>
            <a:ext cx="0" cy="41054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0FED49-4A49-4A3C-9F34-B1AC837B9D70}"/>
              </a:ext>
            </a:extLst>
          </p:cNvPr>
          <p:cNvCxnSpPr>
            <a:cxnSpLocks/>
          </p:cNvCxnSpPr>
          <p:nvPr/>
        </p:nvCxnSpPr>
        <p:spPr>
          <a:xfrm flipH="1">
            <a:off x="2230016" y="3545633"/>
            <a:ext cx="422988" cy="49452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6BB3C9-9439-494D-A6DA-15FD98B565B7}"/>
              </a:ext>
            </a:extLst>
          </p:cNvPr>
          <p:cNvCxnSpPr>
            <a:cxnSpLocks/>
          </p:cNvCxnSpPr>
          <p:nvPr/>
        </p:nvCxnSpPr>
        <p:spPr>
          <a:xfrm>
            <a:off x="4360506" y="3422002"/>
            <a:ext cx="706016" cy="6181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6BB007-7067-44C0-B844-46B0714353B4}"/>
              </a:ext>
            </a:extLst>
          </p:cNvPr>
          <p:cNvCxnSpPr>
            <a:cxnSpLocks/>
          </p:cNvCxnSpPr>
          <p:nvPr/>
        </p:nvCxnSpPr>
        <p:spPr>
          <a:xfrm flipH="1">
            <a:off x="2233126" y="4329404"/>
            <a:ext cx="892629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647A00-1D42-47E6-98FB-C8872D637A7F}"/>
              </a:ext>
            </a:extLst>
          </p:cNvPr>
          <p:cNvCxnSpPr>
            <a:cxnSpLocks/>
          </p:cNvCxnSpPr>
          <p:nvPr/>
        </p:nvCxnSpPr>
        <p:spPr>
          <a:xfrm flipH="1">
            <a:off x="1623527" y="4607768"/>
            <a:ext cx="314131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82C38-6548-4483-A3AB-6A58DE3D03F5}"/>
              </a:ext>
            </a:extLst>
          </p:cNvPr>
          <p:cNvCxnSpPr>
            <a:cxnSpLocks/>
          </p:cNvCxnSpPr>
          <p:nvPr/>
        </p:nvCxnSpPr>
        <p:spPr>
          <a:xfrm>
            <a:off x="3604727" y="4660641"/>
            <a:ext cx="0" cy="28458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3394F3-E820-4577-8E8E-1BEB5EDB2FD7}"/>
              </a:ext>
            </a:extLst>
          </p:cNvPr>
          <p:cNvCxnSpPr>
            <a:cxnSpLocks/>
          </p:cNvCxnSpPr>
          <p:nvPr/>
        </p:nvCxnSpPr>
        <p:spPr>
          <a:xfrm>
            <a:off x="4080588" y="4444288"/>
            <a:ext cx="157582" cy="50093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36B911-3BFA-4FD0-A770-0CFEA5CCA0ED}"/>
              </a:ext>
            </a:extLst>
          </p:cNvPr>
          <p:cNvCxnSpPr>
            <a:cxnSpLocks/>
          </p:cNvCxnSpPr>
          <p:nvPr/>
        </p:nvCxnSpPr>
        <p:spPr>
          <a:xfrm>
            <a:off x="4185297" y="4329404"/>
            <a:ext cx="703944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A8D136-923E-408D-ADA1-52E358A532A1}"/>
              </a:ext>
            </a:extLst>
          </p:cNvPr>
          <p:cNvCxnSpPr>
            <a:cxnSpLocks/>
          </p:cNvCxnSpPr>
          <p:nvPr/>
        </p:nvCxnSpPr>
        <p:spPr>
          <a:xfrm>
            <a:off x="5467739" y="4607768"/>
            <a:ext cx="311020" cy="3261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3954BE-2069-4BA8-AE13-E364A0EEF73D}"/>
              </a:ext>
            </a:extLst>
          </p:cNvPr>
          <p:cNvCxnSpPr>
            <a:cxnSpLocks/>
          </p:cNvCxnSpPr>
          <p:nvPr/>
        </p:nvCxnSpPr>
        <p:spPr>
          <a:xfrm flipH="1">
            <a:off x="2892492" y="4607768"/>
            <a:ext cx="365966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4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Controllers Devices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2E338-CF8F-4A6C-A17A-AEA0F73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805593"/>
            <a:ext cx="6037939" cy="41570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7520474" y="1875461"/>
            <a:ext cx="35642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Control Plane</a:t>
            </a:r>
            <a:endParaRPr lang="en-US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</a:t>
            </a:r>
            <a:r>
              <a:rPr lang="en-US" sz="2400" b="1" dirty="0" err="1">
                <a:solidFill>
                  <a:srgbClr val="002E15"/>
                </a:solidFill>
                <a:latin typeface="Bookman Old Style" panose="02050604050505020204" pitchFamily="18" charset="0"/>
              </a:rPr>
              <a:t>vSmart</a:t>
            </a:r>
            <a:endParaRPr lang="en-US" sz="2400" b="1" dirty="0">
              <a:solidFill>
                <a:srgbClr val="002E15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vSmart distributes control plane information to the WAN Edges using OMP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All the Policies for Data flow are defined centrally on vManage and distributed to WAN Edges using vSmart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3022E-87A6-4F42-A361-E53667B5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055" y="2590956"/>
            <a:ext cx="684460" cy="6374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5F8C2-C262-4558-BD97-2B7B4BF1AA33}"/>
              </a:ext>
            </a:extLst>
          </p:cNvPr>
          <p:cNvCxnSpPr>
            <a:cxnSpLocks/>
          </p:cNvCxnSpPr>
          <p:nvPr/>
        </p:nvCxnSpPr>
        <p:spPr>
          <a:xfrm>
            <a:off x="3872204" y="3629608"/>
            <a:ext cx="0" cy="41054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CEF1B4-8B03-4C8A-8347-F0D3648664A1}"/>
              </a:ext>
            </a:extLst>
          </p:cNvPr>
          <p:cNvCxnSpPr>
            <a:cxnSpLocks/>
          </p:cNvCxnSpPr>
          <p:nvPr/>
        </p:nvCxnSpPr>
        <p:spPr>
          <a:xfrm flipH="1">
            <a:off x="2230016" y="3545633"/>
            <a:ext cx="422988" cy="49452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C8642-3730-4E8F-A47F-03492EAAE370}"/>
              </a:ext>
            </a:extLst>
          </p:cNvPr>
          <p:cNvCxnSpPr>
            <a:cxnSpLocks/>
          </p:cNvCxnSpPr>
          <p:nvPr/>
        </p:nvCxnSpPr>
        <p:spPr>
          <a:xfrm>
            <a:off x="4360506" y="3422002"/>
            <a:ext cx="706016" cy="6181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83960C-30AB-4CA7-A612-819B32A93DBC}"/>
              </a:ext>
            </a:extLst>
          </p:cNvPr>
          <p:cNvCxnSpPr>
            <a:cxnSpLocks/>
          </p:cNvCxnSpPr>
          <p:nvPr/>
        </p:nvCxnSpPr>
        <p:spPr>
          <a:xfrm flipH="1">
            <a:off x="2233126" y="4329404"/>
            <a:ext cx="892629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197F74-0CAA-4991-9B5B-FFAC728E2E9B}"/>
              </a:ext>
            </a:extLst>
          </p:cNvPr>
          <p:cNvCxnSpPr>
            <a:cxnSpLocks/>
          </p:cNvCxnSpPr>
          <p:nvPr/>
        </p:nvCxnSpPr>
        <p:spPr>
          <a:xfrm flipH="1">
            <a:off x="1623528" y="4693298"/>
            <a:ext cx="279917" cy="25192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4FC3DC-32C1-4269-BB58-16A58EAFED26}"/>
              </a:ext>
            </a:extLst>
          </p:cNvPr>
          <p:cNvCxnSpPr>
            <a:cxnSpLocks/>
          </p:cNvCxnSpPr>
          <p:nvPr/>
        </p:nvCxnSpPr>
        <p:spPr>
          <a:xfrm>
            <a:off x="3536302" y="4693298"/>
            <a:ext cx="68425" cy="25192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A4A058-8517-422E-9A65-EFFB333832F9}"/>
              </a:ext>
            </a:extLst>
          </p:cNvPr>
          <p:cNvCxnSpPr>
            <a:cxnSpLocks/>
          </p:cNvCxnSpPr>
          <p:nvPr/>
        </p:nvCxnSpPr>
        <p:spPr>
          <a:xfrm>
            <a:off x="4068147" y="4506686"/>
            <a:ext cx="170023" cy="43853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28FEA8-4B79-4F79-A7E4-AAE899F20F9C}"/>
              </a:ext>
            </a:extLst>
          </p:cNvPr>
          <p:cNvCxnSpPr>
            <a:cxnSpLocks/>
          </p:cNvCxnSpPr>
          <p:nvPr/>
        </p:nvCxnSpPr>
        <p:spPr>
          <a:xfrm>
            <a:off x="4185297" y="4329404"/>
            <a:ext cx="703944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9FA784-F58A-45E0-944C-A97D79F6D46A}"/>
              </a:ext>
            </a:extLst>
          </p:cNvPr>
          <p:cNvCxnSpPr>
            <a:cxnSpLocks/>
          </p:cNvCxnSpPr>
          <p:nvPr/>
        </p:nvCxnSpPr>
        <p:spPr>
          <a:xfrm>
            <a:off x="5467739" y="4607768"/>
            <a:ext cx="311020" cy="3261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8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Controllers Devices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2E338-CF8F-4A6C-A17A-AEA0F73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805593"/>
            <a:ext cx="6037933" cy="41570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7371184" y="1875461"/>
            <a:ext cx="3713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Orchestration Plane</a:t>
            </a:r>
            <a:endParaRPr lang="en-US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</a:t>
            </a:r>
            <a:r>
              <a:rPr lang="en-US" sz="24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vBond</a:t>
            </a:r>
            <a:endParaRPr lang="en-US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Authentication Device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It is responsible for distributing list of </a:t>
            </a:r>
            <a:r>
              <a:rPr lang="en-US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vSmarts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 &amp; vManage reachability to all WAN Edge routers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It </a:t>
            </a:r>
            <a:r>
              <a:rPr lang="en-US">
                <a:solidFill>
                  <a:srgbClr val="002060"/>
                </a:solidFill>
                <a:latin typeface="Bookman Old Style" panose="02050604050505020204" pitchFamily="18" charset="0"/>
              </a:rPr>
              <a:t>requires IP 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reachability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145E2-B902-43CB-91B9-A812AFFA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95" y="2575327"/>
            <a:ext cx="632538" cy="6137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1CCA52-10AE-4AD4-B9AE-217DD02A815C}"/>
              </a:ext>
            </a:extLst>
          </p:cNvPr>
          <p:cNvCxnSpPr>
            <a:cxnSpLocks/>
          </p:cNvCxnSpPr>
          <p:nvPr/>
        </p:nvCxnSpPr>
        <p:spPr>
          <a:xfrm>
            <a:off x="3872204" y="3685592"/>
            <a:ext cx="0" cy="35456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E9A59F-9BEB-4E47-B039-EFB0889795F6}"/>
              </a:ext>
            </a:extLst>
          </p:cNvPr>
          <p:cNvCxnSpPr>
            <a:cxnSpLocks/>
          </p:cNvCxnSpPr>
          <p:nvPr/>
        </p:nvCxnSpPr>
        <p:spPr>
          <a:xfrm flipH="1">
            <a:off x="2230016" y="3545633"/>
            <a:ext cx="422988" cy="49452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DB5664-F809-4D77-A6AE-00E42007E987}"/>
              </a:ext>
            </a:extLst>
          </p:cNvPr>
          <p:cNvCxnSpPr>
            <a:cxnSpLocks/>
          </p:cNvCxnSpPr>
          <p:nvPr/>
        </p:nvCxnSpPr>
        <p:spPr>
          <a:xfrm>
            <a:off x="4360506" y="3422002"/>
            <a:ext cx="706016" cy="6181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D8696A-DA71-4391-B798-AF56E65D7BFD}"/>
              </a:ext>
            </a:extLst>
          </p:cNvPr>
          <p:cNvCxnSpPr>
            <a:cxnSpLocks/>
          </p:cNvCxnSpPr>
          <p:nvPr/>
        </p:nvCxnSpPr>
        <p:spPr>
          <a:xfrm flipH="1">
            <a:off x="2233126" y="4329404"/>
            <a:ext cx="892629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E9D9A-6BE0-43F0-9CDA-8B2A7E05393A}"/>
              </a:ext>
            </a:extLst>
          </p:cNvPr>
          <p:cNvCxnSpPr>
            <a:cxnSpLocks/>
          </p:cNvCxnSpPr>
          <p:nvPr/>
        </p:nvCxnSpPr>
        <p:spPr>
          <a:xfrm flipH="1">
            <a:off x="1623527" y="4607768"/>
            <a:ext cx="314131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65F0D-58EC-49DF-9FB3-57D280CB656C}"/>
              </a:ext>
            </a:extLst>
          </p:cNvPr>
          <p:cNvCxnSpPr>
            <a:cxnSpLocks/>
          </p:cNvCxnSpPr>
          <p:nvPr/>
        </p:nvCxnSpPr>
        <p:spPr>
          <a:xfrm>
            <a:off x="3526971" y="4683967"/>
            <a:ext cx="77756" cy="26125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CD6D3-24BB-492F-A115-8EC369170282}"/>
              </a:ext>
            </a:extLst>
          </p:cNvPr>
          <p:cNvCxnSpPr>
            <a:cxnSpLocks/>
          </p:cNvCxnSpPr>
          <p:nvPr/>
        </p:nvCxnSpPr>
        <p:spPr>
          <a:xfrm>
            <a:off x="4071247" y="4506686"/>
            <a:ext cx="166923" cy="43853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E2B45B-7584-499E-A490-095EE6CDBC9C}"/>
              </a:ext>
            </a:extLst>
          </p:cNvPr>
          <p:cNvCxnSpPr>
            <a:cxnSpLocks/>
          </p:cNvCxnSpPr>
          <p:nvPr/>
        </p:nvCxnSpPr>
        <p:spPr>
          <a:xfrm>
            <a:off x="4185297" y="4329404"/>
            <a:ext cx="703944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1CD72-8A56-4579-89B2-7191324753F3}"/>
              </a:ext>
            </a:extLst>
          </p:cNvPr>
          <p:cNvCxnSpPr>
            <a:cxnSpLocks/>
          </p:cNvCxnSpPr>
          <p:nvPr/>
        </p:nvCxnSpPr>
        <p:spPr>
          <a:xfrm>
            <a:off x="5467739" y="4607768"/>
            <a:ext cx="311020" cy="3261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341F16-9EE1-4381-9F92-D2856D6F67E0}"/>
              </a:ext>
            </a:extLst>
          </p:cNvPr>
          <p:cNvCxnSpPr>
            <a:cxnSpLocks/>
          </p:cNvCxnSpPr>
          <p:nvPr/>
        </p:nvCxnSpPr>
        <p:spPr>
          <a:xfrm flipH="1">
            <a:off x="2892492" y="4607768"/>
            <a:ext cx="365966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Controller Hosting Options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1323586" y="3606842"/>
            <a:ext cx="44864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Cloud Hosted </a:t>
            </a:r>
            <a:endParaRPr lang="en-US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Amazon AWS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Microsoft Azure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Google Cloud Platform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Cisco Controller as a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10FC7-E10D-44DB-8AA2-785AE8BC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975505"/>
            <a:ext cx="4486469" cy="1744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2D29C-A585-4B6C-811E-16B4D5B3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306" y="1879169"/>
            <a:ext cx="4486469" cy="17442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D931E1-8363-42C8-BD5B-ABEE9D03245C}"/>
              </a:ext>
            </a:extLst>
          </p:cNvPr>
          <p:cNvCxnSpPr/>
          <p:nvPr/>
        </p:nvCxnSpPr>
        <p:spPr>
          <a:xfrm>
            <a:off x="5999584" y="1975505"/>
            <a:ext cx="0" cy="334294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44E6E5-85D2-487B-8C2A-A7015512C962}"/>
              </a:ext>
            </a:extLst>
          </p:cNvPr>
          <p:cNvSpPr txBox="1"/>
          <p:nvPr/>
        </p:nvSpPr>
        <p:spPr>
          <a:xfrm>
            <a:off x="6667305" y="3572324"/>
            <a:ext cx="44864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On-Premises</a:t>
            </a:r>
            <a:endParaRPr lang="en-US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ESXi</a:t>
            </a:r>
            <a:endParaRPr lang="en-US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KVM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CAEFA2-09FA-4690-BEE4-6B3FCC5FE152}"/>
                  </a:ext>
                </a:extLst>
              </p14:cNvPr>
              <p14:cNvContentPartPr/>
              <p14:nvPr/>
            </p14:nvContentPartPr>
            <p14:xfrm>
              <a:off x="9873771" y="5930924"/>
              <a:ext cx="75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CAEFA2-09FA-4690-BEE4-6B3FCC5FE1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5131" y="5921924"/>
                <a:ext cx="252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72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EB13-4023-459C-A718-078C693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5" y="1063691"/>
            <a:ext cx="10054620" cy="669860"/>
          </a:xfrm>
        </p:spPr>
        <p:txBody>
          <a:bodyPr>
            <a:noAutofit/>
          </a:bodyPr>
          <a:lstStyle/>
          <a:p>
            <a:pPr algn="just">
              <a:buClr>
                <a:srgbClr val="8E0000"/>
              </a:buClr>
            </a:pP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SD–WAN </a:t>
            </a:r>
            <a:r>
              <a:rPr lang="en-US" sz="4400" b="1" dirty="0" err="1">
                <a:solidFill>
                  <a:srgbClr val="8E0000"/>
                </a:solidFill>
                <a:latin typeface="Bookman Old Style" panose="02050604050505020204" pitchFamily="18" charset="0"/>
              </a:rPr>
              <a:t>WAN</a:t>
            </a:r>
            <a:r>
              <a:rPr lang="en-US" sz="4400" b="1" dirty="0">
                <a:solidFill>
                  <a:srgbClr val="8E0000"/>
                </a:solidFill>
                <a:latin typeface="Bookman Old Style" panose="02050604050505020204" pitchFamily="18" charset="0"/>
              </a:rPr>
              <a:t> Edge Devices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2E338-CF8F-4A6C-A17A-AEA0F730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805593"/>
            <a:ext cx="6037939" cy="41570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A9B13-21B4-47B0-8EB2-731AF2798127}"/>
              </a:ext>
            </a:extLst>
          </p:cNvPr>
          <p:cNvSpPr/>
          <p:nvPr/>
        </p:nvSpPr>
        <p:spPr>
          <a:xfrm>
            <a:off x="123826" y="109538"/>
            <a:ext cx="11887200" cy="58531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0614-A62B-4FF7-9C53-34CA65B836AF}"/>
              </a:ext>
            </a:extLst>
          </p:cNvPr>
          <p:cNvCxnSpPr/>
          <p:nvPr/>
        </p:nvCxnSpPr>
        <p:spPr>
          <a:xfrm>
            <a:off x="1219201" y="1733550"/>
            <a:ext cx="9934574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BBA88-C3E2-41FD-B3C6-6A8CF7A7D5A0}"/>
              </a:ext>
            </a:extLst>
          </p:cNvPr>
          <p:cNvSpPr txBox="1"/>
          <p:nvPr/>
        </p:nvSpPr>
        <p:spPr>
          <a:xfrm>
            <a:off x="7552608" y="1875461"/>
            <a:ext cx="35321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Data Plane</a:t>
            </a:r>
            <a:endParaRPr lang="en-US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Modeka" panose="02000500000000000000" pitchFamily="2" charset="0"/>
              </a:rPr>
              <a:t>                  </a:t>
            </a:r>
          </a:p>
          <a:p>
            <a:r>
              <a:rPr lang="en-US" sz="2000" b="1" dirty="0">
                <a:solidFill>
                  <a:srgbClr val="0070C0"/>
                </a:solidFill>
                <a:latin typeface="Modeka" panose="02000500000000000000" pitchFamily="2" charset="0"/>
              </a:rPr>
              <a:t>             </a:t>
            </a:r>
            <a:r>
              <a:rPr lang="en-U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vEdge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/</a:t>
            </a:r>
            <a:r>
              <a:rPr lang="en-U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cEdge</a:t>
            </a:r>
            <a:endParaRPr lang="en-U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The WAN Edge Device Communicates to vSmart controllers using OMP to setup the Data Flow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Implements data plane routing policies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Available as a Physical or Virtual device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EE329-E740-4377-BDE7-A7526426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719" y="2611328"/>
            <a:ext cx="642042" cy="6077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6987D-C96C-4403-B2FD-B7BFE6A289F0}"/>
              </a:ext>
            </a:extLst>
          </p:cNvPr>
          <p:cNvCxnSpPr>
            <a:cxnSpLocks/>
          </p:cNvCxnSpPr>
          <p:nvPr/>
        </p:nvCxnSpPr>
        <p:spPr>
          <a:xfrm>
            <a:off x="3872204" y="3629608"/>
            <a:ext cx="0" cy="41054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5C525-2284-4210-B705-1EA9E7EC5B33}"/>
              </a:ext>
            </a:extLst>
          </p:cNvPr>
          <p:cNvCxnSpPr>
            <a:cxnSpLocks/>
          </p:cNvCxnSpPr>
          <p:nvPr/>
        </p:nvCxnSpPr>
        <p:spPr>
          <a:xfrm flipH="1">
            <a:off x="2230016" y="3545633"/>
            <a:ext cx="422988" cy="49452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972EF9-0AF2-4C29-93AF-D9F8007310E5}"/>
              </a:ext>
            </a:extLst>
          </p:cNvPr>
          <p:cNvCxnSpPr>
            <a:cxnSpLocks/>
          </p:cNvCxnSpPr>
          <p:nvPr/>
        </p:nvCxnSpPr>
        <p:spPr>
          <a:xfrm>
            <a:off x="4360506" y="3422002"/>
            <a:ext cx="706016" cy="6181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63CFE-B2A2-4CAB-A9BC-B36989297D13}"/>
              </a:ext>
            </a:extLst>
          </p:cNvPr>
          <p:cNvCxnSpPr>
            <a:cxnSpLocks/>
          </p:cNvCxnSpPr>
          <p:nvPr/>
        </p:nvCxnSpPr>
        <p:spPr>
          <a:xfrm flipH="1">
            <a:off x="2233126" y="4329404"/>
            <a:ext cx="892629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D5F695-9845-4F7F-82F5-9E647450F3CB}"/>
              </a:ext>
            </a:extLst>
          </p:cNvPr>
          <p:cNvCxnSpPr>
            <a:cxnSpLocks/>
          </p:cNvCxnSpPr>
          <p:nvPr/>
        </p:nvCxnSpPr>
        <p:spPr>
          <a:xfrm flipH="1">
            <a:off x="1623527" y="4607768"/>
            <a:ext cx="314131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BB78C7-BCEF-479F-A600-E7FB43AADBDC}"/>
              </a:ext>
            </a:extLst>
          </p:cNvPr>
          <p:cNvCxnSpPr>
            <a:cxnSpLocks/>
          </p:cNvCxnSpPr>
          <p:nvPr/>
        </p:nvCxnSpPr>
        <p:spPr>
          <a:xfrm>
            <a:off x="3517641" y="4664722"/>
            <a:ext cx="87086" cy="28050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273526-4758-41FA-A3DC-DA5025A35A19}"/>
              </a:ext>
            </a:extLst>
          </p:cNvPr>
          <p:cNvCxnSpPr>
            <a:cxnSpLocks/>
          </p:cNvCxnSpPr>
          <p:nvPr/>
        </p:nvCxnSpPr>
        <p:spPr>
          <a:xfrm>
            <a:off x="4058816" y="4488024"/>
            <a:ext cx="179354" cy="4572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4D49F5-F028-4C2A-A7C6-C1434174AAF9}"/>
              </a:ext>
            </a:extLst>
          </p:cNvPr>
          <p:cNvCxnSpPr>
            <a:cxnSpLocks/>
          </p:cNvCxnSpPr>
          <p:nvPr/>
        </p:nvCxnSpPr>
        <p:spPr>
          <a:xfrm>
            <a:off x="4185297" y="4329404"/>
            <a:ext cx="703944" cy="67063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FBC30A-109E-4984-90BD-FF6708CA883A}"/>
              </a:ext>
            </a:extLst>
          </p:cNvPr>
          <p:cNvCxnSpPr>
            <a:cxnSpLocks/>
          </p:cNvCxnSpPr>
          <p:nvPr/>
        </p:nvCxnSpPr>
        <p:spPr>
          <a:xfrm>
            <a:off x="5467739" y="4607768"/>
            <a:ext cx="311020" cy="3261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833058-377F-40C7-A5D5-BDE423BBA16E}"/>
              </a:ext>
            </a:extLst>
          </p:cNvPr>
          <p:cNvCxnSpPr>
            <a:cxnSpLocks/>
          </p:cNvCxnSpPr>
          <p:nvPr/>
        </p:nvCxnSpPr>
        <p:spPr>
          <a:xfrm flipH="1">
            <a:off x="2892492" y="4607768"/>
            <a:ext cx="365966" cy="3374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542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7050</TotalTime>
  <Words>716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Calibri Light</vt:lpstr>
      <vt:lpstr>Courier New</vt:lpstr>
      <vt:lpstr>Modeka</vt:lpstr>
      <vt:lpstr>Wingdings</vt:lpstr>
      <vt:lpstr>Retrospect</vt:lpstr>
      <vt:lpstr>SD-WAN</vt:lpstr>
      <vt:lpstr>Overview</vt:lpstr>
      <vt:lpstr>Software Defined – WAN (SD-WAN)</vt:lpstr>
      <vt:lpstr>SD–WAN Components</vt:lpstr>
      <vt:lpstr>SD–WAN Controllers Devices</vt:lpstr>
      <vt:lpstr>SD–WAN Controllers Devices</vt:lpstr>
      <vt:lpstr>SD–WAN Controllers Devices</vt:lpstr>
      <vt:lpstr>Controller Hosting Options</vt:lpstr>
      <vt:lpstr>SD–WAN WAN Edge Devices</vt:lpstr>
      <vt:lpstr>SD–WAN WAN Edge Devices</vt:lpstr>
      <vt:lpstr>SD-WAN Technologies –  Infrastructure &amp; VPNs </vt:lpstr>
      <vt:lpstr>SD-WAN Technologies –  Service VPNs</vt:lpstr>
      <vt:lpstr>SD-WAN Technologies –  Service VPNs</vt:lpstr>
      <vt:lpstr>SD-WAN Technologies –  Overlay Management Protocol (OMP)</vt:lpstr>
      <vt:lpstr>SD-WAN Technologies –  Organization</vt:lpstr>
      <vt:lpstr>SD-WAN Technologies –  Site ID</vt:lpstr>
      <vt:lpstr>SD-WAN Technologies –  System IP</vt:lpstr>
      <vt:lpstr>SD-WAN Technologies –  Color</vt:lpstr>
      <vt:lpstr>SD-WAN Technologies –  Transport Locator (TLOC)</vt:lpstr>
      <vt:lpstr>Initializing the Controllers  Transport Locator (TLOC)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R/S video - Standard ACL</dc:title>
  <dc:creator>Khawar Butt</dc:creator>
  <cp:lastModifiedBy>K B</cp:lastModifiedBy>
  <cp:revision>112</cp:revision>
  <dcterms:created xsi:type="dcterms:W3CDTF">2018-12-17T16:31:40Z</dcterms:created>
  <dcterms:modified xsi:type="dcterms:W3CDTF">2023-06-18T19:02:15Z</dcterms:modified>
</cp:coreProperties>
</file>