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D2AD-633A-20D1-4959-370BA20E7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406F4-94B0-DC21-3D53-BB97007DB4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8E056-4ADE-89BF-3EC3-E334768A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AC61E-09C4-1124-1230-4A6BA449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A555-52B3-EA69-4549-21E0A320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8322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0817E-A38A-C0EF-FCDC-2A1443707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637CB1-1FE2-7D3E-AF80-F8514AC677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2E3A68-82B4-5D43-E18C-FD637141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147D0-8D41-DFF1-68D7-1A211C99A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C4629-503C-9650-606D-A44DA79C6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95252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A602B6-A925-9DF0-E16E-C4C883DDD9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8E501F-390C-F0BB-07FF-7D479E41A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BBA16-0FA9-5525-4D96-598FE7F7C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49D63-A6F0-F82C-6D65-775EEAA7A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0CA9B-1877-EDD8-9BA5-C72DA0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629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288D0-7B00-019C-5E16-0B9CDE306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2EBE9-0327-B3FF-D00A-99172685B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6AA18-2426-8726-832C-8319F1FE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2F33D-586C-0369-5193-E4EBCFD1D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09322-832A-2AB1-3407-E6CF009C2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245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0C2E6-EC4E-EE52-CE2F-C8499CB8F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04CB2-9FFE-26D8-E02B-E800AD1555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3BED17-74A0-0394-2963-8347D06B4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CD697-D401-B96C-CB70-E38D0325A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2EB5D-BE9D-28E1-5A6A-95AB1992F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900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D7B3F-517B-142B-D76F-568B1438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DFFAB-5FEE-1393-B772-1D2D388FE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F2C55B-6632-7D0D-56C2-6F1EA77FE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351804-0A4C-461B-839B-356903E81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4F1FAB-5889-0537-A7BC-64C7D4839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411307-F194-D71B-1B46-500943F68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21262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37780-47ED-1956-6A00-A3A09332D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5FEC5-96B8-98B6-56D9-F1FAA2F28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E26BA-109A-CA93-D90C-B0D3D4414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CC3AF7-2D59-DE65-C6B9-3738B682F7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4D6B34-0696-829B-B018-8B161601D0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E9275C-C713-CED7-662E-B81E4215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A9EDFE-159C-2A09-1D18-DF40CE850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9E2BE4-D893-89EC-19A3-C46E0544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222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8344E-6DB6-1B6E-9F83-FC61B06E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B0CF77-FD43-E9DD-05DD-74B1ED9CD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9BBA01-B7CF-0EC6-1187-6C9EF26C3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F661AD-FF85-3CE3-E26D-A56184A23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3022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48BEB4-AE93-C8D3-A281-F41DBFCAC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36C0A2-D042-60CF-C358-53B535C73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093D24-4315-CAB9-B16F-FF456833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5059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267C-8C78-DCB2-73C5-3C4E985A2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3882D-7855-EF37-71FA-894759F80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4ECF2-B93A-0046-50E0-85F457248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4B211-8758-56B4-1A1D-CB41EB9C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48070-3D96-7C93-3F0C-318BC3E02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1731D7-B60A-F26B-366C-B008820A4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7630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992E5-DD4E-9F79-5A6D-9CCAC8127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F7BA60-5B98-F8FD-BB54-3371CAA89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2D2CA-A3B9-98C3-FAFA-B54B6C7B7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76034E-A07B-46DA-1B85-B717B3ACB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C3518-E229-43C8-08B3-2DA6A817E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E451E1-DEAB-82C0-B75F-A05AFE90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735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4ACA42-0018-FC4A-1DE3-D1EFF26D5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E500-90B8-61F3-C966-7585A4CB2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98D50-E166-00B7-CCBB-0782BD049B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103CE-9E42-4A56-AC92-7E8BA5C66AFB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51C97-5B17-162A-DC13-0C7D038647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3734F-B701-F388-B466-4A75EFCE33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F7E28-5B20-4D30-A2BD-6CB44517E11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37690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69F0D-2CA5-6A9A-E3D3-CFAF9DFDA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DIV (Divide)</a:t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>Instructions</a:t>
            </a:r>
            <a:endParaRPr lang="en-MY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42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Examples of DIV (byte reg)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8601" y="1976545"/>
            <a:ext cx="3822577" cy="4351338"/>
          </a:xfrm>
        </p:spPr>
        <p:txBody>
          <a:bodyPr/>
          <a:lstStyle/>
          <a:p>
            <a:r>
              <a:rPr lang="en-US"/>
              <a:t>DIV register</a:t>
            </a:r>
          </a:p>
          <a:p>
            <a:r>
              <a:rPr lang="en-US"/>
              <a:t>al </a:t>
            </a:r>
            <a:r>
              <a:rPr lang="en-US">
                <a:sym typeface="Wingdings" panose="05000000000000000000" pitchFamily="2" charset="2"/>
              </a:rPr>
              <a:t> ax / register</a:t>
            </a:r>
            <a:endParaRPr lang="en-US"/>
          </a:p>
          <a:p>
            <a:r>
              <a:rPr lang="en-US">
                <a:sym typeface="Wingdings" panose="05000000000000000000" pitchFamily="2" charset="2"/>
              </a:rPr>
              <a:t>ah ax % register</a:t>
            </a:r>
          </a:p>
          <a:p>
            <a:pPr marL="0" indent="0">
              <a:buNone/>
            </a:pPr>
            <a:endParaRPr lang="en-US">
              <a:sym typeface="Wingdings" panose="05000000000000000000" pitchFamily="2" charset="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F08A84-76D3-9180-4343-27921D6038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312" y="1571856"/>
            <a:ext cx="3667125" cy="3838575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16F19C9-8C4E-58A3-BE44-1DBD799B00F7}"/>
              </a:ext>
            </a:extLst>
          </p:cNvPr>
          <p:cNvCxnSpPr>
            <a:cxnSpLocks/>
          </p:cNvCxnSpPr>
          <p:nvPr/>
        </p:nvCxnSpPr>
        <p:spPr>
          <a:xfrm>
            <a:off x="4634676" y="2299317"/>
            <a:ext cx="2663925" cy="40837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B8E6FA-BCF3-3558-F695-82FCCD66C9EB}"/>
              </a:ext>
            </a:extLst>
          </p:cNvPr>
          <p:cNvCxnSpPr>
            <a:cxnSpLocks/>
          </p:cNvCxnSpPr>
          <p:nvPr/>
        </p:nvCxnSpPr>
        <p:spPr>
          <a:xfrm flipV="1">
            <a:off x="4779147" y="3316318"/>
            <a:ext cx="2519454" cy="134445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5C569029-6EBF-DC36-FC5A-977CB87ADEA6}"/>
              </a:ext>
            </a:extLst>
          </p:cNvPr>
          <p:cNvSpPr/>
          <p:nvPr/>
        </p:nvSpPr>
        <p:spPr>
          <a:xfrm rot="546646">
            <a:off x="5386366" y="2103934"/>
            <a:ext cx="1305018" cy="318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Quotient</a:t>
            </a:r>
            <a:endParaRPr lang="en-MY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39E2F0-D1FA-EDDF-86C4-970001102A78}"/>
              </a:ext>
            </a:extLst>
          </p:cNvPr>
          <p:cNvSpPr/>
          <p:nvPr/>
        </p:nvSpPr>
        <p:spPr>
          <a:xfrm rot="19963445">
            <a:off x="5103761" y="3731906"/>
            <a:ext cx="1305018" cy="318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Remainder</a:t>
            </a:r>
            <a:endParaRPr lang="en-MY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963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Examples of DIV (word reg)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8601" y="1976545"/>
            <a:ext cx="3822577" cy="4351338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r>
              <a:rPr lang="en-US"/>
              <a:t>ax </a:t>
            </a:r>
            <a:r>
              <a:rPr lang="en-US">
                <a:sym typeface="Wingdings" panose="05000000000000000000" pitchFamily="2" charset="2"/>
              </a:rPr>
              <a:t> dx:ax / register</a:t>
            </a:r>
            <a:endParaRPr lang="en-US"/>
          </a:p>
          <a:p>
            <a:r>
              <a:rPr lang="en-US">
                <a:sym typeface="Wingdings" panose="05000000000000000000" pitchFamily="2" charset="2"/>
              </a:rPr>
              <a:t>dx dx:ax % register</a:t>
            </a:r>
          </a:p>
          <a:p>
            <a:pPr marL="0" indent="0">
              <a:buNone/>
            </a:pPr>
            <a:endParaRPr lang="en-US">
              <a:sym typeface="Wingdings" panose="05000000000000000000" pitchFamily="2" charset="2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16F19C9-8C4E-58A3-BE44-1DBD799B00F7}"/>
              </a:ext>
            </a:extLst>
          </p:cNvPr>
          <p:cNvCxnSpPr>
            <a:cxnSpLocks/>
          </p:cNvCxnSpPr>
          <p:nvPr/>
        </p:nvCxnSpPr>
        <p:spPr>
          <a:xfrm>
            <a:off x="4634676" y="2299317"/>
            <a:ext cx="2663925" cy="40837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B8E6FA-BCF3-3558-F695-82FCCD66C9EB}"/>
              </a:ext>
            </a:extLst>
          </p:cNvPr>
          <p:cNvCxnSpPr>
            <a:cxnSpLocks/>
          </p:cNvCxnSpPr>
          <p:nvPr/>
        </p:nvCxnSpPr>
        <p:spPr>
          <a:xfrm flipV="1">
            <a:off x="4779147" y="3316318"/>
            <a:ext cx="2519454" cy="134445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5C569029-6EBF-DC36-FC5A-977CB87ADEA6}"/>
              </a:ext>
            </a:extLst>
          </p:cNvPr>
          <p:cNvSpPr/>
          <p:nvPr/>
        </p:nvSpPr>
        <p:spPr>
          <a:xfrm rot="546646">
            <a:off x="5386366" y="2103934"/>
            <a:ext cx="1305018" cy="318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Quotient</a:t>
            </a:r>
            <a:endParaRPr lang="en-MY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39E2F0-D1FA-EDDF-86C4-970001102A78}"/>
              </a:ext>
            </a:extLst>
          </p:cNvPr>
          <p:cNvSpPr/>
          <p:nvPr/>
        </p:nvSpPr>
        <p:spPr>
          <a:xfrm rot="19963445">
            <a:off x="5103761" y="3731906"/>
            <a:ext cx="1305018" cy="318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Remainder</a:t>
            </a:r>
            <a:endParaRPr lang="en-MY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0B07D1D-3E06-D472-F1D7-6AAC7DDC2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570" y="1520855"/>
            <a:ext cx="3857625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63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Examples of DIV (dword reg)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8601" y="1976545"/>
            <a:ext cx="4197982" cy="4351338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r>
              <a:rPr lang="en-US"/>
              <a:t>eax </a:t>
            </a:r>
            <a:r>
              <a:rPr lang="en-US">
                <a:sym typeface="Wingdings" panose="05000000000000000000" pitchFamily="2" charset="2"/>
              </a:rPr>
              <a:t> edx:eax / register</a:t>
            </a:r>
            <a:endParaRPr lang="en-US"/>
          </a:p>
          <a:p>
            <a:r>
              <a:rPr lang="en-US">
                <a:sym typeface="Wingdings" panose="05000000000000000000" pitchFamily="2" charset="2"/>
              </a:rPr>
              <a:t>edx  edx:eax % register</a:t>
            </a:r>
          </a:p>
          <a:p>
            <a:pPr marL="0" indent="0">
              <a:buNone/>
            </a:pPr>
            <a:endParaRPr lang="en-US">
              <a:sym typeface="Wingdings" panose="05000000000000000000" pitchFamily="2" charset="2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16F19C9-8C4E-58A3-BE44-1DBD799B00F7}"/>
              </a:ext>
            </a:extLst>
          </p:cNvPr>
          <p:cNvCxnSpPr>
            <a:cxnSpLocks/>
          </p:cNvCxnSpPr>
          <p:nvPr/>
        </p:nvCxnSpPr>
        <p:spPr>
          <a:xfrm>
            <a:off x="4634676" y="2299317"/>
            <a:ext cx="2663925" cy="40837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CB8E6FA-BCF3-3558-F695-82FCCD66C9EB}"/>
              </a:ext>
            </a:extLst>
          </p:cNvPr>
          <p:cNvCxnSpPr>
            <a:cxnSpLocks/>
          </p:cNvCxnSpPr>
          <p:nvPr/>
        </p:nvCxnSpPr>
        <p:spPr>
          <a:xfrm flipV="1">
            <a:off x="4500979" y="3316318"/>
            <a:ext cx="2797622" cy="101598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5C569029-6EBF-DC36-FC5A-977CB87ADEA6}"/>
              </a:ext>
            </a:extLst>
          </p:cNvPr>
          <p:cNvSpPr/>
          <p:nvPr/>
        </p:nvSpPr>
        <p:spPr>
          <a:xfrm rot="546646">
            <a:off x="5386366" y="2103934"/>
            <a:ext cx="1305018" cy="318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Quotient</a:t>
            </a:r>
            <a:endParaRPr lang="en-MY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39E2F0-D1FA-EDDF-86C4-970001102A78}"/>
              </a:ext>
            </a:extLst>
          </p:cNvPr>
          <p:cNvSpPr/>
          <p:nvPr/>
        </p:nvSpPr>
        <p:spPr>
          <a:xfrm rot="20469176">
            <a:off x="4899895" y="3548207"/>
            <a:ext cx="1305018" cy="318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Remainder</a:t>
            </a:r>
            <a:endParaRPr lang="en-MY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BABDDF-7D36-5ED5-FA92-1E9459622C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376" y="2002625"/>
            <a:ext cx="3543300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48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More Examples of DIV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614" y="1269507"/>
            <a:ext cx="10172653" cy="47725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/>
          </a:p>
          <a:p>
            <a:r>
              <a:rPr lang="en-US"/>
              <a:t>div ch</a:t>
            </a:r>
          </a:p>
          <a:p>
            <a:pPr lvl="1"/>
            <a:r>
              <a:rPr lang="en-US"/>
              <a:t>al </a:t>
            </a:r>
            <a:r>
              <a:rPr lang="en-US">
                <a:sym typeface="Wingdings" panose="05000000000000000000" pitchFamily="2" charset="2"/>
              </a:rPr>
              <a:t> ax / ch  (</a:t>
            </a:r>
            <a:r>
              <a:rPr lang="en-US">
                <a:solidFill>
                  <a:srgbClr val="C00000"/>
                </a:solidFill>
                <a:sym typeface="Wingdings" panose="05000000000000000000" pitchFamily="2" charset="2"/>
              </a:rPr>
              <a:t>quotient</a:t>
            </a:r>
            <a:r>
              <a:rPr lang="en-US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ah  ax % ch  (</a:t>
            </a:r>
            <a:r>
              <a:rPr lang="en-US">
                <a:solidFill>
                  <a:srgbClr val="C00000"/>
                </a:solidFill>
                <a:sym typeface="Wingdings" panose="05000000000000000000" pitchFamily="2" charset="2"/>
              </a:rPr>
              <a:t>remainder</a:t>
            </a:r>
            <a:r>
              <a:rPr lang="en-US">
                <a:sym typeface="Wingdings" panose="05000000000000000000" pitchFamily="2" charset="2"/>
              </a:rPr>
              <a:t>)</a:t>
            </a:r>
            <a:endParaRPr lang="en-US"/>
          </a:p>
          <a:p>
            <a:r>
              <a:rPr lang="en-US">
                <a:sym typeface="Wingdings" panose="05000000000000000000" pitchFamily="2" charset="2"/>
              </a:rPr>
              <a:t>div esi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eax  edx:eax / esi (</a:t>
            </a:r>
            <a:r>
              <a:rPr lang="en-US">
                <a:solidFill>
                  <a:srgbClr val="C00000"/>
                </a:solidFill>
                <a:sym typeface="Wingdings" panose="05000000000000000000" pitchFamily="2" charset="2"/>
              </a:rPr>
              <a:t>quotient</a:t>
            </a:r>
            <a:r>
              <a:rPr lang="en-US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edx  edx:eax % esi (</a:t>
            </a:r>
            <a:r>
              <a:rPr lang="en-US">
                <a:solidFill>
                  <a:srgbClr val="C00000"/>
                </a:solidFill>
                <a:sym typeface="Wingdings" panose="05000000000000000000" pitchFamily="2" charset="2"/>
              </a:rPr>
              <a:t>remainder</a:t>
            </a:r>
            <a:r>
              <a:rPr lang="en-US">
                <a:sym typeface="Wingdings" panose="05000000000000000000" pitchFamily="2" charset="2"/>
              </a:rPr>
              <a:t>)</a:t>
            </a:r>
          </a:p>
          <a:p>
            <a:r>
              <a:rPr lang="en-US">
                <a:sym typeface="Wingdings" panose="05000000000000000000" pitchFamily="2" charset="2"/>
              </a:rPr>
              <a:t>div di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ax  dx:ax / di (</a:t>
            </a:r>
            <a:r>
              <a:rPr lang="en-US">
                <a:solidFill>
                  <a:srgbClr val="C00000"/>
                </a:solidFill>
                <a:sym typeface="Wingdings" panose="05000000000000000000" pitchFamily="2" charset="2"/>
              </a:rPr>
              <a:t>quotient</a:t>
            </a:r>
            <a:r>
              <a:rPr lang="en-US">
                <a:sym typeface="Wingdings" panose="05000000000000000000" pitchFamily="2" charset="2"/>
              </a:rPr>
              <a:t>)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dx  dx:ax % di (</a:t>
            </a:r>
            <a:r>
              <a:rPr lang="en-US">
                <a:solidFill>
                  <a:srgbClr val="C00000"/>
                </a:solidFill>
                <a:sym typeface="Wingdings" panose="05000000000000000000" pitchFamily="2" charset="2"/>
              </a:rPr>
              <a:t>remainder</a:t>
            </a:r>
            <a:r>
              <a:rPr lang="en-US">
                <a:sym typeface="Wingdings" panose="05000000000000000000" pitchFamily="2" charset="2"/>
              </a:rPr>
              <a:t>)</a:t>
            </a:r>
          </a:p>
          <a:p>
            <a:r>
              <a:rPr lang="en-US">
                <a:sym typeface="Wingdings" panose="05000000000000000000" pitchFamily="2" charset="2"/>
              </a:rPr>
              <a:t>div 0x8C</a:t>
            </a:r>
          </a:p>
          <a:p>
            <a:pPr marL="0" indent="0">
              <a:buNone/>
            </a:pPr>
            <a:endParaRPr lang="en-US">
              <a:sym typeface="Wingdings" panose="05000000000000000000" pitchFamily="2" charset="2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A8C98A7-5FB6-624A-4A49-BA59B391D961}"/>
              </a:ext>
            </a:extLst>
          </p:cNvPr>
          <p:cNvCxnSpPr>
            <a:cxnSpLocks/>
          </p:cNvCxnSpPr>
          <p:nvPr/>
        </p:nvCxnSpPr>
        <p:spPr>
          <a:xfrm flipH="1">
            <a:off x="2565647" y="5486400"/>
            <a:ext cx="2201662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B93DF1F-DDC8-DCB6-6A51-48F91CE7CD53}"/>
              </a:ext>
            </a:extLst>
          </p:cNvPr>
          <p:cNvSpPr/>
          <p:nvPr/>
        </p:nvSpPr>
        <p:spPr>
          <a:xfrm>
            <a:off x="4944862" y="5282214"/>
            <a:ext cx="914400" cy="4083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invalid</a:t>
            </a:r>
            <a:endParaRPr lang="en-MY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080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Exceptions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614" y="1269507"/>
            <a:ext cx="11397772" cy="47725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/>
          </a:p>
          <a:p>
            <a:r>
              <a:rPr lang="en-US">
                <a:solidFill>
                  <a:srgbClr val="C00000"/>
                </a:solidFill>
              </a:rPr>
              <a:t>division by 0</a:t>
            </a:r>
          </a:p>
          <a:p>
            <a:pPr lvl="1"/>
            <a:r>
              <a:rPr lang="en-US"/>
              <a:t>eg mov eax, 0x3</a:t>
            </a:r>
          </a:p>
          <a:p>
            <a:pPr lvl="1"/>
            <a:r>
              <a:rPr lang="en-US"/>
              <a:t>      mov edx, 0x0</a:t>
            </a:r>
          </a:p>
          <a:p>
            <a:pPr lvl="1"/>
            <a:r>
              <a:rPr lang="en-US"/>
              <a:t>      mov ecx, 0x0</a:t>
            </a:r>
          </a:p>
          <a:p>
            <a:pPr lvl="1"/>
            <a:r>
              <a:rPr lang="en-US"/>
              <a:t>      div ecx</a:t>
            </a:r>
          </a:p>
          <a:p>
            <a:r>
              <a:rPr lang="en-US">
                <a:solidFill>
                  <a:srgbClr val="C00000"/>
                </a:solidFill>
              </a:rPr>
              <a:t>quotient overflow – if quotient is too large</a:t>
            </a:r>
          </a:p>
          <a:p>
            <a:pPr lvl="1"/>
            <a:r>
              <a:rPr lang="en-US"/>
              <a:t>eg mov eax, 0x00005678</a:t>
            </a:r>
          </a:p>
          <a:p>
            <a:pPr lvl="1"/>
            <a:r>
              <a:rPr lang="en-US"/>
              <a:t>      mov edx, 0xFFFFFFFF</a:t>
            </a:r>
            <a:endParaRPr lang="en-US">
              <a:solidFill>
                <a:srgbClr val="C00000"/>
              </a:solidFill>
            </a:endParaRPr>
          </a:p>
          <a:p>
            <a:pPr lvl="1"/>
            <a:r>
              <a:rPr lang="en-US"/>
              <a:t>      mov ecx, 0x2</a:t>
            </a:r>
          </a:p>
          <a:p>
            <a:pPr lvl="1"/>
            <a:r>
              <a:rPr lang="en-US"/>
              <a:t>      div ecx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AEDBCA2-EC28-9EA8-C52C-EFA814EE8E06}"/>
              </a:ext>
            </a:extLst>
          </p:cNvPr>
          <p:cNvCxnSpPr>
            <a:cxnSpLocks/>
          </p:cNvCxnSpPr>
          <p:nvPr/>
        </p:nvCxnSpPr>
        <p:spPr>
          <a:xfrm flipH="1">
            <a:off x="5058835" y="4630119"/>
            <a:ext cx="87736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DEA8FEF5-E5D9-C3CF-0BA5-1199BABF7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4960" y="4215367"/>
            <a:ext cx="523875" cy="95143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2EC689E-BD26-A56C-9AC7-8C39372BD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71493" y="4533923"/>
            <a:ext cx="5772150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22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DIV exercise 1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mov ecx, 0x2</a:t>
            </a:r>
          </a:p>
          <a:p>
            <a:r>
              <a:rPr lang="en-US"/>
              <a:t>mov edx, 0x0</a:t>
            </a:r>
          </a:p>
          <a:p>
            <a:r>
              <a:rPr lang="en-US"/>
              <a:t>mov eax, 0x8</a:t>
            </a:r>
          </a:p>
          <a:p>
            <a:r>
              <a:rPr lang="en-US"/>
              <a:t>div ecx</a:t>
            </a:r>
          </a:p>
          <a:p>
            <a:r>
              <a:rPr lang="en-US"/>
              <a:t>inc ecx</a:t>
            </a:r>
          </a:p>
          <a:p>
            <a:r>
              <a:rPr lang="en-US"/>
              <a:t>div ecx</a:t>
            </a:r>
          </a:p>
        </p:txBody>
      </p:sp>
    </p:spTree>
    <p:extLst>
      <p:ext uri="{BB962C8B-B14F-4D97-AF65-F5344CB8AC3E}">
        <p14:creationId xmlns:p14="http://schemas.microsoft.com/office/powerpoint/2010/main" val="2862651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69F4-D08E-C66B-D20E-03733B7E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DIV exercise 2</a:t>
            </a:r>
            <a:endParaRPr lang="en-MY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69EA2-F4F4-6B43-5292-E3BCCCECE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mov ebx, 0x3A</a:t>
            </a:r>
          </a:p>
          <a:p>
            <a:r>
              <a:rPr lang="en-US"/>
              <a:t>mov edx, 0x20</a:t>
            </a:r>
          </a:p>
          <a:p>
            <a:r>
              <a:rPr lang="en-US"/>
              <a:t>mov eax, 0x0</a:t>
            </a:r>
          </a:p>
          <a:p>
            <a:r>
              <a:rPr lang="en-US"/>
              <a:t>div ebx</a:t>
            </a:r>
          </a:p>
          <a:p>
            <a:r>
              <a:rPr lang="en-US"/>
              <a:t>div bx</a:t>
            </a:r>
          </a:p>
          <a:p>
            <a:r>
              <a:rPr lang="en-US"/>
              <a:t>mov bl, 0xFE</a:t>
            </a:r>
          </a:p>
          <a:p>
            <a:r>
              <a:rPr lang="en-US"/>
              <a:t>div bl</a:t>
            </a:r>
          </a:p>
        </p:txBody>
      </p:sp>
    </p:spTree>
    <p:extLst>
      <p:ext uri="{BB962C8B-B14F-4D97-AF65-F5344CB8AC3E}">
        <p14:creationId xmlns:p14="http://schemas.microsoft.com/office/powerpoint/2010/main" val="379025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236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DIV (Divide) Instructions</vt:lpstr>
      <vt:lpstr>Examples of DIV (byte reg)</vt:lpstr>
      <vt:lpstr>Examples of DIV (word reg)</vt:lpstr>
      <vt:lpstr>Examples of DIV (dword reg)</vt:lpstr>
      <vt:lpstr>More Examples of DIV</vt:lpstr>
      <vt:lpstr>Exceptions</vt:lpstr>
      <vt:lpstr>DIV exercise 1</vt:lpstr>
      <vt:lpstr>DIV exercise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Arithmetic</dc:title>
  <dc:creator>Paul Chin</dc:creator>
  <cp:lastModifiedBy>Paul Chin</cp:lastModifiedBy>
  <cp:revision>23</cp:revision>
  <dcterms:created xsi:type="dcterms:W3CDTF">2023-01-21T07:58:32Z</dcterms:created>
  <dcterms:modified xsi:type="dcterms:W3CDTF">2023-01-30T10:17:46Z</dcterms:modified>
</cp:coreProperties>
</file>