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75894-CCAC-E544-F457-7A45B98608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7EBBAC-0E8E-09FB-7CA0-64351342CF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F61AD-E9BD-EA5E-71CF-5A3388FE0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5E66-E012-4FBF-A8A4-4AC6C6320A7B}" type="datetimeFigureOut">
              <a:rPr lang="en-MY" smtClean="0"/>
              <a:t>7/4/2023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71BEC-C9C9-5014-0677-91D2BE623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9A904-A17E-1AF1-3B13-E2BFDB916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7B70-D32A-4D51-A5D6-2364E1557D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58572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06C43-E62F-5D39-7483-603BEE564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61F6D4-C51A-6CEC-ACDA-F787560CA8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62DE3E-4161-6063-5441-37BC61320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5E66-E012-4FBF-A8A4-4AC6C6320A7B}" type="datetimeFigureOut">
              <a:rPr lang="en-MY" smtClean="0"/>
              <a:t>7/4/2023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A8CA64-C901-566D-FF59-9C1DE4A5B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F9330B-6AF9-1B15-3E32-493E9862C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7B70-D32A-4D51-A5D6-2364E1557D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80515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E4BA87-E09E-224B-D333-C3789A64D9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AA86D3-4653-A26B-99BC-8B888C2B5B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7EE7B-26D9-1B93-5528-D4CEF5E8C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5E66-E012-4FBF-A8A4-4AC6C6320A7B}" type="datetimeFigureOut">
              <a:rPr lang="en-MY" smtClean="0"/>
              <a:t>7/4/2023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0737C-6096-6D66-8E2B-B4B951DBA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FBDC1-5780-7804-BAC5-4BD591399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7B70-D32A-4D51-A5D6-2364E1557D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78354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971DD-A29A-0484-0763-4E371B550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AC52E-6863-94CE-79DD-E2C51D05C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75075-6CDC-5335-80BA-AF729631F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5E66-E012-4FBF-A8A4-4AC6C6320A7B}" type="datetimeFigureOut">
              <a:rPr lang="en-MY" smtClean="0"/>
              <a:t>7/4/2023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655725-2087-39F2-C2BA-A22ACB45F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B5D2C-25FE-AE3E-A09B-16ED2D737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7B70-D32A-4D51-A5D6-2364E1557D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45722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9972C-14D7-F75F-B091-07EB9BC9F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65839E-59A3-7173-C238-4C5A9C4F1C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50B77F-3CDE-437F-AF4D-FAD35C32C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5E66-E012-4FBF-A8A4-4AC6C6320A7B}" type="datetimeFigureOut">
              <a:rPr lang="en-MY" smtClean="0"/>
              <a:t>7/4/2023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BAEBB-860C-2B82-F4A9-4EBDCBC62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E5129-D1DE-B0DE-87C0-7DE08CFB1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7B70-D32A-4D51-A5D6-2364E1557D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12063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69D33-C681-DF5E-9040-E91E2180C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1BCA9-4BA1-3E89-E43A-06DCBE8AE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1F05A-4FA8-0094-5039-DAC37C4F12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2801A1-A139-0905-7FCD-16169C546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5E66-E012-4FBF-A8A4-4AC6C6320A7B}" type="datetimeFigureOut">
              <a:rPr lang="en-MY" smtClean="0"/>
              <a:t>7/4/2023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5C615D-063C-47EA-1D86-DFD756E33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327627-E623-095C-2168-A0E913081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7B70-D32A-4D51-A5D6-2364E1557D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3840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717FA-AE89-5AB9-06F8-16A8FDF7A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23BF6-4834-1728-C65F-F6B78B4D43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7C7973-1E38-10C9-FE12-9E201BD855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DCB76F-0798-D4D8-77D5-3775C16656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39B1D3-193C-6FC4-7FD1-5C7FCA8D55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970CAD-DEB3-DB48-E72F-780B9B6EF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5E66-E012-4FBF-A8A4-4AC6C6320A7B}" type="datetimeFigureOut">
              <a:rPr lang="en-MY" smtClean="0"/>
              <a:t>7/4/2023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15C370-1CA5-5A73-1DEE-2DD0F78EA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904312-6CE2-4181-1661-F40BF736D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7B70-D32A-4D51-A5D6-2364E1557D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8232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1930-A09E-F72D-AC9A-243946E0E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3595D7-6005-A09B-6827-A8474F51A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5E66-E012-4FBF-A8A4-4AC6C6320A7B}" type="datetimeFigureOut">
              <a:rPr lang="en-MY" smtClean="0"/>
              <a:t>7/4/2023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205E71-7C95-D410-8581-498F87C57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486F47-97E5-4A7E-E798-3FCD2A297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7B70-D32A-4D51-A5D6-2364E1557D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64311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A5339E-8807-6649-7C28-C90C03417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5E66-E012-4FBF-A8A4-4AC6C6320A7B}" type="datetimeFigureOut">
              <a:rPr lang="en-MY" smtClean="0"/>
              <a:t>7/4/2023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9C5DD1-53B4-D15E-5335-2E4AD50E5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9E3590-B7D4-74B9-AFA3-45B2B0F40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7B70-D32A-4D51-A5D6-2364E1557D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1608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18C8D-70D6-6BA5-FCCF-51CF9AF1B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F08DF9-73DF-4A88-6677-99BF292D2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83BCB2-1CCE-7B45-376F-A0971886D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93E46-A9C6-D864-D2B7-D56007946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5E66-E012-4FBF-A8A4-4AC6C6320A7B}" type="datetimeFigureOut">
              <a:rPr lang="en-MY" smtClean="0"/>
              <a:t>7/4/2023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F8D24F-7F97-7A4B-A7AC-640959CCF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BD0F35-067A-480E-C52B-A459FA9EB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7B70-D32A-4D51-A5D6-2364E1557D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2402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2E733-5313-D666-B805-566E7BF31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56BA71-3A83-349A-4D56-EE9F88CCD4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F6F0D0-7A5D-F31F-70F2-0568DF59CF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07FF9-7C16-77B3-71F7-897459DDA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5E66-E012-4FBF-A8A4-4AC6C6320A7B}" type="datetimeFigureOut">
              <a:rPr lang="en-MY" smtClean="0"/>
              <a:t>7/4/2023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23C874-E91A-2405-CDE4-39D53F233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5AEDC1-11F7-BB4B-601F-F2C27163C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7B70-D32A-4D51-A5D6-2364E1557D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91570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D224BE-1AE2-B9C6-9CD4-D317FCB36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0BA5C3-89C8-8CE5-EE5E-73A6DE044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8DC88D-3B8B-5EEA-F140-684D130BE2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65E66-E012-4FBF-A8A4-4AC6C6320A7B}" type="datetimeFigureOut">
              <a:rPr lang="en-MY" smtClean="0"/>
              <a:t>7/4/2023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C4DFE-DF01-02D6-2C6E-AF7846A6E2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60FFA-F947-D5CE-D784-BD6F7866C5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57B70-D32A-4D51-A5D6-2364E1557D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85445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42D94-7E96-BE76-37FC-7A35D56E7C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Intro to Structured Programming</a:t>
            </a:r>
            <a:endParaRPr lang="en-MY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659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3E102-D193-1067-4B54-7D8193AB9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Nesting IF, FOR and WHILE constructs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0C2CE-C0C6-49E7-6C98-95B8BF88F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You may also nest the IF, FOR and WHILE inside each other.</a:t>
            </a:r>
          </a:p>
          <a:p>
            <a:r>
              <a:rPr lang="en-US"/>
              <a:t>But avoid too deep nesting – as it makes it difficult to read and understand the code</a:t>
            </a:r>
          </a:p>
        </p:txBody>
      </p:sp>
    </p:spTree>
    <p:extLst>
      <p:ext uri="{BB962C8B-B14F-4D97-AF65-F5344CB8AC3E}">
        <p14:creationId xmlns:p14="http://schemas.microsoft.com/office/powerpoint/2010/main" val="2795898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0A528-2B0F-0C05-C27B-6D7915D62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Avoid jumps that intersect each other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2F232-2686-03A8-13DD-912060181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Above can be avoided if you design in pseudocode in HLPC first</a:t>
            </a:r>
          </a:p>
          <a:p>
            <a:r>
              <a:rPr lang="en-US"/>
              <a:t>Then convert it to assembly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85310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E7D21-1BA8-D362-BD5F-D5200EC1A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80153"/>
            <a:ext cx="10515600" cy="3696810"/>
          </a:xfrm>
        </p:spPr>
        <p:txBody>
          <a:bodyPr/>
          <a:lstStyle/>
          <a:p>
            <a:r>
              <a:rPr lang="en-US"/>
              <a:t>Indiscriminate use of jump instructions may lead to spaghetti code</a:t>
            </a:r>
          </a:p>
          <a:p>
            <a:r>
              <a:rPr lang="en-US"/>
              <a:t>Spaghetti code is code which is hard to read and understand</a:t>
            </a:r>
          </a:p>
          <a:p>
            <a:r>
              <a:rPr lang="en-US"/>
              <a:t>Also difficult to debug</a:t>
            </a:r>
          </a:p>
          <a:p>
            <a:endParaRPr lang="en-MY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E3292C5-53D0-E418-B851-31FAA01CB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The problem</a:t>
            </a:r>
            <a:endParaRPr lang="en-MY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645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3A829-26D0-B3EB-1019-7CEC66874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The solution: Structured Programming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D8ACD-F575-997A-C5D0-0AF5C2429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Use high-level programming constructs (HLPC) and implement them using assembly jumps</a:t>
            </a:r>
          </a:p>
          <a:p>
            <a:r>
              <a:rPr lang="en-US"/>
              <a:t>Example of HLPC:</a:t>
            </a:r>
          </a:p>
          <a:p>
            <a:pPr lvl="1"/>
            <a:r>
              <a:rPr lang="en-US"/>
              <a:t>if – else blocks</a:t>
            </a:r>
          </a:p>
          <a:p>
            <a:pPr lvl="1"/>
            <a:r>
              <a:rPr lang="en-US"/>
              <a:t>while, for and do-while loops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78619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6EB95-5C2C-9191-EB93-A8BA56A9D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IF-ELSE statement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36973-BE33-E94E-7B8E-DB63428F1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0074" cy="3600986"/>
          </a:xfrm>
          <a:ln>
            <a:solidFill>
              <a:srgbClr val="FF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/>
              <a:t>if eax &lt; edx:</a:t>
            </a:r>
          </a:p>
          <a:p>
            <a:pPr marL="0" indent="0">
              <a:buNone/>
            </a:pPr>
            <a:r>
              <a:rPr lang="en-US"/>
              <a:t>	</a:t>
            </a:r>
          </a:p>
          <a:p>
            <a:pPr marL="0" indent="0">
              <a:buNone/>
            </a:pPr>
            <a:r>
              <a:rPr lang="en-US"/>
              <a:t>	</a:t>
            </a:r>
            <a:r>
              <a:rPr lang="en-US">
                <a:solidFill>
                  <a:srgbClr val="FF0000"/>
                </a:solidFill>
              </a:rPr>
              <a:t>eax &lt;- eax + 1</a:t>
            </a:r>
          </a:p>
          <a:p>
            <a:pPr marL="0" indent="0">
              <a:buNone/>
            </a:pPr>
            <a:r>
              <a:rPr lang="en-US"/>
              <a:t>else:</a:t>
            </a:r>
          </a:p>
          <a:p>
            <a:pPr marL="0" indent="0">
              <a:buNone/>
            </a:pPr>
            <a:r>
              <a:rPr lang="en-US">
                <a:solidFill>
                  <a:srgbClr val="7030A0"/>
                </a:solidFill>
              </a:rPr>
              <a:t>	eax &lt;- eax – 1</a:t>
            </a:r>
          </a:p>
          <a:p>
            <a:pPr marL="0" indent="0">
              <a:buNone/>
            </a:pPr>
            <a:endParaRPr lang="en-US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/>
              <a:t>end if</a:t>
            </a:r>
            <a:endParaRPr lang="en-MY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D72D20-5AED-78F2-9011-52B3C07A9608}"/>
              </a:ext>
            </a:extLst>
          </p:cNvPr>
          <p:cNvSpPr txBox="1"/>
          <p:nvPr/>
        </p:nvSpPr>
        <p:spPr>
          <a:xfrm>
            <a:off x="6717146" y="1825625"/>
            <a:ext cx="5311037" cy="360098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/>
              <a:t>		</a:t>
            </a:r>
            <a:r>
              <a:rPr lang="en-US" sz="2800"/>
              <a:t>cmp eax, edx</a:t>
            </a:r>
          </a:p>
          <a:p>
            <a:r>
              <a:rPr lang="en-US" sz="2800"/>
              <a:t>		jae else</a:t>
            </a:r>
          </a:p>
          <a:p>
            <a:r>
              <a:rPr lang="en-US" sz="2800"/>
              <a:t>		</a:t>
            </a:r>
            <a:r>
              <a:rPr lang="en-US" sz="2800">
                <a:solidFill>
                  <a:srgbClr val="FF0000"/>
                </a:solidFill>
              </a:rPr>
              <a:t>inc eax</a:t>
            </a:r>
          </a:p>
          <a:p>
            <a:r>
              <a:rPr lang="en-US" sz="2800"/>
              <a:t>		jmp end_if</a:t>
            </a:r>
            <a:r>
              <a:rPr lang="en-US" sz="2800">
                <a:solidFill>
                  <a:srgbClr val="C00000"/>
                </a:solidFill>
              </a:rPr>
              <a:t>*</a:t>
            </a:r>
          </a:p>
          <a:p>
            <a:r>
              <a:rPr lang="en-US" sz="2800"/>
              <a:t>else:</a:t>
            </a:r>
          </a:p>
          <a:p>
            <a:r>
              <a:rPr lang="en-US" sz="2800"/>
              <a:t>		</a:t>
            </a:r>
            <a:r>
              <a:rPr lang="en-US" sz="2800">
                <a:solidFill>
                  <a:srgbClr val="7030A0"/>
                </a:solidFill>
              </a:rPr>
              <a:t>dec eax</a:t>
            </a:r>
          </a:p>
          <a:p>
            <a:endParaRPr lang="en-US" sz="2800">
              <a:solidFill>
                <a:srgbClr val="7030A0"/>
              </a:solidFill>
            </a:endParaRPr>
          </a:p>
          <a:p>
            <a:r>
              <a:rPr lang="en-US" sz="2800"/>
              <a:t>end_if:</a:t>
            </a:r>
            <a:endParaRPr lang="en-MY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E81811B-A9D4-E097-8D55-1B0CE823B4B8}"/>
              </a:ext>
            </a:extLst>
          </p:cNvPr>
          <p:cNvSpPr txBox="1"/>
          <p:nvPr/>
        </p:nvSpPr>
        <p:spPr>
          <a:xfrm>
            <a:off x="970384" y="6064898"/>
            <a:ext cx="4029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* can be omitted if there is no ELSE block</a:t>
            </a:r>
            <a:endParaRPr lang="en-MY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966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6EB95-5C2C-9191-EB93-A8BA56A9D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FOR Loops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36973-BE33-E94E-7B8E-DB63428F1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1889"/>
            <a:ext cx="5550074" cy="3600986"/>
          </a:xfrm>
          <a:ln>
            <a:solidFill>
              <a:srgbClr val="FF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/>
              <a:t>for ecx from 0 to 9 do:</a:t>
            </a:r>
          </a:p>
          <a:p>
            <a:pPr marL="0" indent="0">
              <a:buNone/>
            </a:pPr>
            <a:r>
              <a:rPr lang="en-US"/>
              <a:t>	</a:t>
            </a: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	eax &lt;- eax + ecx</a:t>
            </a:r>
          </a:p>
          <a:p>
            <a:pPr marL="0" indent="0">
              <a:buNone/>
            </a:pPr>
            <a:endParaRPr lang="en-US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/>
              <a:t>end for</a:t>
            </a:r>
            <a:endParaRPr lang="en-MY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D72D20-5AED-78F2-9011-52B3C07A9608}"/>
              </a:ext>
            </a:extLst>
          </p:cNvPr>
          <p:cNvSpPr txBox="1"/>
          <p:nvPr/>
        </p:nvSpPr>
        <p:spPr>
          <a:xfrm>
            <a:off x="6777455" y="2901240"/>
            <a:ext cx="5311037" cy="3662541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/>
              <a:t>		</a:t>
            </a:r>
            <a:r>
              <a:rPr lang="en-US" sz="2800"/>
              <a:t>mov eax, 0x0</a:t>
            </a:r>
            <a:r>
              <a:rPr lang="en-US" sz="3200"/>
              <a:t>			</a:t>
            </a:r>
            <a:r>
              <a:rPr lang="en-US" sz="2800"/>
              <a:t>mov ecx, 0x0</a:t>
            </a:r>
          </a:p>
          <a:p>
            <a:r>
              <a:rPr lang="en-US" sz="2800"/>
              <a:t>for_loop:</a:t>
            </a:r>
          </a:p>
          <a:p>
            <a:r>
              <a:rPr lang="en-US" sz="2800"/>
              <a:t>		</a:t>
            </a:r>
            <a:r>
              <a:rPr lang="en-US" sz="2800">
                <a:solidFill>
                  <a:srgbClr val="FF0000"/>
                </a:solidFill>
              </a:rPr>
              <a:t>add eax, ecx</a:t>
            </a:r>
          </a:p>
          <a:p>
            <a:r>
              <a:rPr lang="en-US" sz="2800"/>
              <a:t>		</a:t>
            </a:r>
          </a:p>
          <a:p>
            <a:r>
              <a:rPr lang="en-US" sz="2800"/>
              <a:t>		inc ecx</a:t>
            </a:r>
          </a:p>
          <a:p>
            <a:r>
              <a:rPr lang="en-US" sz="2800"/>
              <a:t> 		cmp ecx, 0xA</a:t>
            </a:r>
          </a:p>
          <a:p>
            <a:r>
              <a:rPr lang="en-US" sz="2800"/>
              <a:t>		jne	for_loop</a:t>
            </a:r>
            <a:endParaRPr lang="en-MY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E81811B-A9D4-E097-8D55-1B0CE823B4B8}"/>
              </a:ext>
            </a:extLst>
          </p:cNvPr>
          <p:cNvSpPr txBox="1"/>
          <p:nvPr/>
        </p:nvSpPr>
        <p:spPr>
          <a:xfrm>
            <a:off x="838200" y="1644957"/>
            <a:ext cx="59392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C00000"/>
                </a:solidFill>
              </a:rPr>
              <a:t>For iterating over a range of numbers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C00000"/>
                </a:solidFill>
              </a:rPr>
              <a:t>Eg: Sum all numbers from 0 to 9 (inclusive)</a:t>
            </a:r>
            <a:endParaRPr lang="en-MY" sz="24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163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6EB95-5C2C-9191-EB93-A8BA56A9D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WHILE Loops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36973-BE33-E94E-7B8E-DB63428F1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31519"/>
            <a:ext cx="5550074" cy="3600986"/>
          </a:xfrm>
          <a:ln>
            <a:solidFill>
              <a:srgbClr val="FF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/>
              <a:t>eax &lt;- 0</a:t>
            </a:r>
          </a:p>
          <a:p>
            <a:pPr marL="0" indent="0">
              <a:buNone/>
            </a:pPr>
            <a:r>
              <a:rPr lang="en-US"/>
              <a:t>ecx &lt;- 0</a:t>
            </a:r>
          </a:p>
          <a:p>
            <a:pPr marL="0" indent="0">
              <a:buNone/>
            </a:pPr>
            <a:r>
              <a:rPr lang="en-US"/>
              <a:t>while ecx &lt; 10 do:</a:t>
            </a: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	eax &lt;- eax + ecx</a:t>
            </a:r>
          </a:p>
          <a:p>
            <a:pPr marL="0" indent="0">
              <a:buNone/>
            </a:pPr>
            <a:r>
              <a:rPr lang="en-US">
                <a:solidFill>
                  <a:srgbClr val="7030A0"/>
                </a:solidFill>
              </a:rPr>
              <a:t>	ecx &lt;- ecx + 1</a:t>
            </a:r>
          </a:p>
          <a:p>
            <a:pPr marL="0" indent="0">
              <a:buNone/>
            </a:pPr>
            <a:r>
              <a:rPr lang="en-US"/>
              <a:t>end while</a:t>
            </a:r>
            <a:endParaRPr lang="en-MY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D72D20-5AED-78F2-9011-52B3C07A9608}"/>
              </a:ext>
            </a:extLst>
          </p:cNvPr>
          <p:cNvSpPr txBox="1"/>
          <p:nvPr/>
        </p:nvSpPr>
        <p:spPr>
          <a:xfrm>
            <a:off x="6739877" y="2645668"/>
            <a:ext cx="5311037" cy="4093428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/>
              <a:t>		</a:t>
            </a:r>
            <a:r>
              <a:rPr lang="en-US" sz="2800"/>
              <a:t>mov eax, 0x0</a:t>
            </a:r>
            <a:r>
              <a:rPr lang="en-US" sz="3200"/>
              <a:t>			</a:t>
            </a:r>
            <a:r>
              <a:rPr lang="en-US" sz="2800"/>
              <a:t>mov ecx, 0x0</a:t>
            </a:r>
          </a:p>
          <a:p>
            <a:r>
              <a:rPr lang="en-US" sz="2800"/>
              <a:t>while_loop:</a:t>
            </a:r>
          </a:p>
          <a:p>
            <a:r>
              <a:rPr lang="en-US" sz="2800"/>
              <a:t>		cmp ecx, 0xA</a:t>
            </a:r>
          </a:p>
          <a:p>
            <a:r>
              <a:rPr lang="en-US" sz="2800"/>
              <a:t>		jae end_while</a:t>
            </a:r>
          </a:p>
          <a:p>
            <a:r>
              <a:rPr lang="en-US" sz="2800"/>
              <a:t>		</a:t>
            </a:r>
            <a:r>
              <a:rPr lang="en-US" sz="2800">
                <a:solidFill>
                  <a:srgbClr val="FF0000"/>
                </a:solidFill>
              </a:rPr>
              <a:t>add eax, ecx</a:t>
            </a:r>
          </a:p>
          <a:p>
            <a:r>
              <a:rPr lang="en-US" sz="2800"/>
              <a:t>		</a:t>
            </a:r>
            <a:r>
              <a:rPr lang="en-US" sz="2800">
                <a:solidFill>
                  <a:srgbClr val="7030A0"/>
                </a:solidFill>
              </a:rPr>
              <a:t>inc ecx</a:t>
            </a:r>
          </a:p>
          <a:p>
            <a:r>
              <a:rPr lang="en-US" sz="2800"/>
              <a:t>		jmp while_loop</a:t>
            </a:r>
          </a:p>
          <a:p>
            <a:r>
              <a:rPr lang="en-US" sz="2800"/>
              <a:t>end_while:		</a:t>
            </a:r>
            <a:endParaRPr lang="en-MY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E81811B-A9D4-E097-8D55-1B0CE823B4B8}"/>
              </a:ext>
            </a:extLst>
          </p:cNvPr>
          <p:cNvSpPr txBox="1"/>
          <p:nvPr/>
        </p:nvSpPr>
        <p:spPr>
          <a:xfrm>
            <a:off x="838200" y="1644957"/>
            <a:ext cx="62342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C00000"/>
                </a:solidFill>
              </a:rPr>
              <a:t>Keep looping as long as some condition is true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C00000"/>
                </a:solidFill>
              </a:rPr>
              <a:t>Eg: Sum all numbers from 0 to 9 (inclusive)</a:t>
            </a:r>
            <a:endParaRPr lang="en-MY" sz="24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768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6EB95-5C2C-9191-EB93-A8BA56A9D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BREAK out of Loops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36973-BE33-E94E-7B8E-DB63428F1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2156"/>
            <a:ext cx="5550074" cy="3600986"/>
          </a:xfrm>
          <a:ln>
            <a:solidFill>
              <a:srgbClr val="FF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/>
              <a:t>eax &lt;- 0</a:t>
            </a:r>
          </a:p>
          <a:p>
            <a:pPr marL="0" indent="0">
              <a:buNone/>
            </a:pPr>
            <a:r>
              <a:rPr lang="en-US"/>
              <a:t>ecx &lt;- 0</a:t>
            </a:r>
          </a:p>
          <a:p>
            <a:pPr marL="0" indent="0">
              <a:buNone/>
            </a:pPr>
            <a:r>
              <a:rPr lang="en-US"/>
              <a:t>for ecx 0 to 9 do:</a:t>
            </a: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	eax &lt;- eax + ecx</a:t>
            </a:r>
          </a:p>
          <a:p>
            <a:pPr marL="0" indent="0">
              <a:buNone/>
            </a:pPr>
            <a:r>
              <a:rPr lang="en-US">
                <a:solidFill>
                  <a:srgbClr val="7030A0"/>
                </a:solidFill>
              </a:rPr>
              <a:t>	if eax &gt;= 5:</a:t>
            </a:r>
          </a:p>
          <a:p>
            <a:pPr marL="0" indent="0">
              <a:buNone/>
            </a:pPr>
            <a:r>
              <a:rPr lang="en-US">
                <a:solidFill>
                  <a:srgbClr val="7030A0"/>
                </a:solidFill>
              </a:rPr>
              <a:t>	</a:t>
            </a:r>
            <a:r>
              <a:rPr lang="en-US">
                <a:solidFill>
                  <a:srgbClr val="00B050"/>
                </a:solidFill>
              </a:rPr>
              <a:t>break</a:t>
            </a:r>
          </a:p>
          <a:p>
            <a:pPr marL="0" indent="0">
              <a:buNone/>
            </a:pPr>
            <a:r>
              <a:rPr lang="en-US"/>
              <a:t>end for</a:t>
            </a:r>
            <a:endParaRPr lang="en-MY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D72D20-5AED-78F2-9011-52B3C07A9608}"/>
              </a:ext>
            </a:extLst>
          </p:cNvPr>
          <p:cNvSpPr txBox="1"/>
          <p:nvPr/>
        </p:nvSpPr>
        <p:spPr>
          <a:xfrm>
            <a:off x="6752403" y="2161103"/>
            <a:ext cx="5311037" cy="452431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/>
              <a:t>		</a:t>
            </a:r>
            <a:r>
              <a:rPr lang="en-US" sz="2800"/>
              <a:t>mov eax, 0x0</a:t>
            </a:r>
            <a:r>
              <a:rPr lang="en-US" sz="3200"/>
              <a:t>			</a:t>
            </a:r>
            <a:r>
              <a:rPr lang="en-US" sz="2800"/>
              <a:t>mov ecx, 0x0</a:t>
            </a:r>
          </a:p>
          <a:p>
            <a:r>
              <a:rPr lang="en-US" sz="2800"/>
              <a:t>for_loop:</a:t>
            </a:r>
          </a:p>
          <a:p>
            <a:r>
              <a:rPr lang="en-US" sz="2800"/>
              <a:t>		</a:t>
            </a:r>
            <a:r>
              <a:rPr lang="en-US" sz="2800">
                <a:solidFill>
                  <a:srgbClr val="FF0000"/>
                </a:solidFill>
              </a:rPr>
              <a:t>add eax, ecx</a:t>
            </a:r>
          </a:p>
          <a:p>
            <a:r>
              <a:rPr lang="en-US" sz="2800"/>
              <a:t>		</a:t>
            </a:r>
            <a:r>
              <a:rPr lang="en-US" sz="2800">
                <a:solidFill>
                  <a:srgbClr val="7030A0"/>
                </a:solidFill>
              </a:rPr>
              <a:t>cmp eax, 0x5</a:t>
            </a:r>
          </a:p>
          <a:p>
            <a:r>
              <a:rPr lang="en-US" sz="2800"/>
              <a:t>		</a:t>
            </a:r>
            <a:r>
              <a:rPr lang="en-US" sz="2800">
                <a:solidFill>
                  <a:srgbClr val="00B050"/>
                </a:solidFill>
              </a:rPr>
              <a:t>jae end_for</a:t>
            </a:r>
          </a:p>
          <a:p>
            <a:r>
              <a:rPr lang="en-US" sz="2800"/>
              <a:t>		inc ecx</a:t>
            </a:r>
          </a:p>
          <a:p>
            <a:r>
              <a:rPr lang="en-US" sz="2800"/>
              <a:t>		cmp ecx, 0xA</a:t>
            </a:r>
          </a:p>
          <a:p>
            <a:r>
              <a:rPr lang="en-US" sz="2800"/>
              <a:t>		jb for_loop</a:t>
            </a:r>
          </a:p>
          <a:p>
            <a:r>
              <a:rPr lang="en-US" sz="2800"/>
              <a:t>end_for:		</a:t>
            </a:r>
            <a:endParaRPr lang="en-MY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E81811B-A9D4-E097-8D55-1B0CE823B4B8}"/>
              </a:ext>
            </a:extLst>
          </p:cNvPr>
          <p:cNvSpPr txBox="1"/>
          <p:nvPr/>
        </p:nvSpPr>
        <p:spPr>
          <a:xfrm>
            <a:off x="838200" y="1094858"/>
            <a:ext cx="78066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C00000"/>
                </a:solidFill>
              </a:rPr>
              <a:t>BREAK, allows you to exit the loop prematurely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C00000"/>
                </a:solidFill>
              </a:rPr>
              <a:t>Eg: Sum all numbers from 0 to 9 </a:t>
            </a:r>
            <a:r>
              <a:rPr lang="en-MY" sz="2400">
                <a:solidFill>
                  <a:srgbClr val="C00000"/>
                </a:solidFill>
              </a:rPr>
              <a:t>, but exit if the sum is &gt;= 5</a:t>
            </a:r>
            <a:endParaRPr lang="en-US" sz="24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780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27CC8-EA6A-C76D-2B06-8C82EBCF8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Principles of JUMPS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05FA2-E594-67D9-6299-5E8F5DF2A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Every jump should part of:</a:t>
            </a:r>
          </a:p>
          <a:p>
            <a:pPr lvl="1"/>
            <a:r>
              <a:rPr lang="en-US"/>
              <a:t>an IF statement</a:t>
            </a:r>
          </a:p>
          <a:p>
            <a:pPr lvl="1"/>
            <a:r>
              <a:rPr lang="en-US"/>
              <a:t>a FOR loop</a:t>
            </a:r>
          </a:p>
          <a:p>
            <a:pPr lvl="1"/>
            <a:r>
              <a:rPr lang="en-US"/>
              <a:t>a WHILE loop</a:t>
            </a:r>
          </a:p>
          <a:p>
            <a:pPr lvl="1"/>
            <a:r>
              <a:rPr lang="en-US"/>
              <a:t>a BREAK from a loop</a:t>
            </a:r>
          </a:p>
          <a:p>
            <a:r>
              <a:rPr lang="en-US"/>
              <a:t> lf a jump is none of the above, then you should not use a jump.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43120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3B954-B145-2408-28BC-B2E6BCB3A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Direction of jumps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1CE84-476B-01ED-7BCC-954C794EA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Forward jumps are part of IF or BREAK statements</a:t>
            </a:r>
          </a:p>
          <a:p>
            <a:r>
              <a:rPr lang="en-US"/>
              <a:t>Jump backwards are used in FOR or WHILE loops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52660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549</Words>
  <Application>Microsoft Office PowerPoint</Application>
  <PresentationFormat>Widescreen</PresentationFormat>
  <Paragraphs>94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Intro to Structured Programming</vt:lpstr>
      <vt:lpstr>The problem</vt:lpstr>
      <vt:lpstr>The solution: Structured Programming</vt:lpstr>
      <vt:lpstr>IF-ELSE statement</vt:lpstr>
      <vt:lpstr>FOR Loops</vt:lpstr>
      <vt:lpstr>WHILE Loops</vt:lpstr>
      <vt:lpstr>BREAK out of Loops</vt:lpstr>
      <vt:lpstr>Principles of JUMPS</vt:lpstr>
      <vt:lpstr>Direction of jumps</vt:lpstr>
      <vt:lpstr>Nesting IF, FOR and WHILE constructs</vt:lpstr>
      <vt:lpstr>Avoid jumps that intersect each other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Structured Programming</dc:title>
  <dc:creator>Paul Chin</dc:creator>
  <cp:lastModifiedBy>Paul Chin</cp:lastModifiedBy>
  <cp:revision>10</cp:revision>
  <dcterms:created xsi:type="dcterms:W3CDTF">2023-03-31T05:17:07Z</dcterms:created>
  <dcterms:modified xsi:type="dcterms:W3CDTF">2023-04-07T09:31:40Z</dcterms:modified>
</cp:coreProperties>
</file>